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36"/>
  </p:notesMasterIdLst>
  <p:sldIdLst>
    <p:sldId id="256" r:id="rId5"/>
    <p:sldId id="269" r:id="rId6"/>
    <p:sldId id="281" r:id="rId7"/>
    <p:sldId id="257" r:id="rId8"/>
    <p:sldId id="267" r:id="rId9"/>
    <p:sldId id="279" r:id="rId10"/>
    <p:sldId id="282" r:id="rId11"/>
    <p:sldId id="272" r:id="rId12"/>
    <p:sldId id="286" r:id="rId13"/>
    <p:sldId id="289" r:id="rId14"/>
    <p:sldId id="271" r:id="rId15"/>
    <p:sldId id="261" r:id="rId16"/>
    <p:sldId id="305" r:id="rId17"/>
    <p:sldId id="306" r:id="rId18"/>
    <p:sldId id="290" r:id="rId19"/>
    <p:sldId id="262" r:id="rId20"/>
    <p:sldId id="312" r:id="rId21"/>
    <p:sldId id="283" r:id="rId22"/>
    <p:sldId id="310" r:id="rId23"/>
    <p:sldId id="313" r:id="rId24"/>
    <p:sldId id="307" r:id="rId25"/>
    <p:sldId id="315" r:id="rId26"/>
    <p:sldId id="314" r:id="rId27"/>
    <p:sldId id="316" r:id="rId28"/>
    <p:sldId id="285" r:id="rId29"/>
    <p:sldId id="263" r:id="rId30"/>
    <p:sldId id="284" r:id="rId31"/>
    <p:sldId id="277" r:id="rId32"/>
    <p:sldId id="278" r:id="rId33"/>
    <p:sldId id="268" r:id="rId34"/>
    <p:sldId id="26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1C6B2B1E-CC16-425F-9AA2-9B058A5834D9}">
          <p14:sldIdLst>
            <p14:sldId id="256"/>
            <p14:sldId id="269"/>
          </p14:sldIdLst>
        </p14:section>
        <p14:section name="Introducción" id="{E9B320A1-29F6-4F02-B225-F25804F45F46}">
          <p14:sldIdLst>
            <p14:sldId id="281"/>
            <p14:sldId id="257"/>
            <p14:sldId id="267"/>
            <p14:sldId id="279"/>
          </p14:sldIdLst>
        </p14:section>
        <p14:section name="Desarrollo" id="{466C3B69-008A-4E42-B691-3D764746A7D9}">
          <p14:sldIdLst>
            <p14:sldId id="282"/>
            <p14:sldId id="272"/>
            <p14:sldId id="286"/>
            <p14:sldId id="289"/>
            <p14:sldId id="271"/>
            <p14:sldId id="261"/>
            <p14:sldId id="305"/>
            <p14:sldId id="306"/>
            <p14:sldId id="290"/>
            <p14:sldId id="262"/>
            <p14:sldId id="312"/>
          </p14:sldIdLst>
        </p14:section>
        <p14:section name="Resultados" id="{B7B3ECD7-8ACF-4D68-9CE4-2998B0A3DCBC}">
          <p14:sldIdLst>
            <p14:sldId id="283"/>
            <p14:sldId id="310"/>
            <p14:sldId id="313"/>
            <p14:sldId id="307"/>
            <p14:sldId id="315"/>
            <p14:sldId id="314"/>
            <p14:sldId id="316"/>
          </p14:sldIdLst>
        </p14:section>
        <p14:section name="Conclusiones" id="{F6012119-020A-44BC-B9B6-A28BC068A635}">
          <p14:sldIdLst>
            <p14:sldId id="285"/>
            <p14:sldId id="263"/>
            <p14:sldId id="284"/>
          </p14:sldIdLst>
        </p14:section>
        <p14:section name="Anexo" id="{BEAF509E-EDD1-46BD-BF95-CD61E8F632CA}">
          <p14:sldIdLst>
            <p14:sldId id="277"/>
            <p14:sldId id="278"/>
            <p14:sldId id="268"/>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o Riva" initials="PR" lastIdx="9" clrIdx="0">
    <p:extLst>
      <p:ext uri="{19B8F6BF-5375-455C-9EA6-DF929625EA0E}">
        <p15:presenceInfo xmlns:p15="http://schemas.microsoft.com/office/powerpoint/2012/main" userId="3b7c222ab0819f94" providerId="Windows Live"/>
      </p:ext>
    </p:extLst>
  </p:cmAuthor>
  <p:cmAuthor id="2" name="Piero Alessandro Riva Riquelme" initials="PARR" lastIdx="3" clrIdx="1">
    <p:extLst>
      <p:ext uri="{19B8F6BF-5375-455C-9EA6-DF929625EA0E}">
        <p15:presenceInfo xmlns:p15="http://schemas.microsoft.com/office/powerpoint/2012/main" userId="Piero Alessandro Riva Riquel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AE54A"/>
    <a:srgbClr val="30CB00"/>
    <a:srgbClr val="0F9200"/>
    <a:srgbClr val="FBB124"/>
    <a:srgbClr val="FD9A24"/>
    <a:srgbClr val="FD8419"/>
    <a:srgbClr val="F55F20"/>
    <a:srgbClr val="FCCF3E"/>
    <a:srgbClr val="FFFF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1916" autoAdjust="0"/>
  </p:normalViewPr>
  <p:slideViewPr>
    <p:cSldViewPr snapToGrid="0">
      <p:cViewPr varScale="1">
        <p:scale>
          <a:sx n="70" d="100"/>
          <a:sy n="70" d="100"/>
        </p:scale>
        <p:origin x="1157" y="53"/>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6T14:40:21.237" idx="9">
    <p:pos x="10" y="10"/>
    <p:text>• Contexto global en Ingeniería Eléctrica: Muy llamativo lo que está a la vanguardia como los temas de AI, Neural Networks, Big Data, Data Science, Machine Learning.
• Interés en lógica difusa, controladores lógico difusos y redes neuronales.
• Limitante COVID19: Surgía la idea de querer hacer un proyecto de investigación que pueda llevarse a cabo desde mi escritorio, sin necesidad de recursos de mucho peso (peso en transporte, medios materiales, monetarios, etc).
• Preguntas sobre redes neuronales:
- Su poder para el reconocimiento de patrones se podría aprovechar en sistemas de control
- NNs se pueden entrenar para cualquier patrón. Podrían modelar sistemas sin acercamientos de modelos polinomiales y describir incluso no-linealidades con facilidad.
- Al modelar sistemas en todo su espectro de operación, pueden incorporar por naturaleza una descripción que permita control similar a ganancia programada.
• Sentido de aporte en ingeniería: Querer desarrollar una herramienta que pueda ser usada por otro ingeniero de control.</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1-16T11:39:10.779" idx="3">
    <p:pos x="7378" y="58"/>
    <p:text>Ante lo anterior (la motivación), los objetivos se fueron esclareciendo:
• Objetivo general: Leer y explicar por qué un sistema de alta complejidad (soluciones complejas para sistemas complejos)
• Objetivos específicos: Explicar que se fundamentan desde un aspecto personal de estudio y crecimiento en sistemas de control.
• Objetivos técnicos: 
a) Puede referenciarse como el aporte realizado, una herramienta que pueda ser utilizada por cualquier ingeniero de control en la plataforma preferida (microcontroladores, PLC) dado el bajo grado de abstracción C++.
b) Una vez llevado a cabo el script, de manera de extender las limitaciones de la estrategia de control y dado que las redes neuronales pueden requerir bastatnte peso computacional, es que se plantea querer llevar a cabo una implementación en una arquitectura acelerada, que pueda llevar a cabo un cómputo más rápido y así lograr controlar procesos con un tiempo de muestreo más pequeño (si el proceso lo amerita).</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1-16T12:38:38.377" idx="7">
    <p:pos x="10" y="10"/>
    <p:text>Definidos los objetivos, es decir, lo que se quería lograr con la tesis, llegan los desafíos tanto personales como del tema; y es que cuando me planteé e inscribí la tesis no poseía mucho conocimiento, o sólo nociones, sobre los temas que estarían involucrados en este proceso y por lo tanto HUBO MUCHO ESTUDIO Y AUTOAPRENDIZAJE para estar CAPACITADO para RESOLVER LOS PROBLEMAS PROPUESTOS, donde favorablemente contaba con la ayuda y orientación de mis profesores.
Por otro lado, sucede que las estrategias de control propuestas en la literatura que le dan uso a las redes neuronales tienen mucho sustento teórico y poco práctico por lo que el otro desafío era el de crear esta implementación en C++ y que efectivamente funcione.</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01T14:17:13.872" idx="3">
    <p:pos x="16" y="-20"/>
    <p:text>• Al incorporar una FIS a redes adaptativas el conocido experto puede ser ahora entrenado.
• ANFIS puede ser empleado para modelar funciones no-lineales para aplicaciones desde regresión no-lineal a identificación de modelos hasta control automático
• Con el uso de reglas IF-THEN (T. S.) en redes adaptativas, las funciones de pertenencia pueden ser ajustadas a través de algoritmos de aprendizaje y capturar el espíritu de “rule of thumb” usado por humanos para reconocer patrones.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3-30T16:05:41.734" idx="1">
    <p:pos x="10" y="10"/>
    <p:text>A fuzzy inference system (FIS) employing fuzzy IF - THEN rules can model the qualitative
aspects of human knowledge and reasoning processes without employing precise quantitative
analyses [8]. ANFIS is an adaptive network that it is embedded to a fuzzy inference system,
this structure can serve as a basis for constructing a set of fuzzy if-then rules with appropriate
membership functions to generate stipulated input-output pairs. Then given the network abstraction, Fuzzy Membership functions can be auto adapted under a training process.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ED31B-1C7C-4E41-90EB-0F6C06D0CA10}" type="datetimeFigureOut">
              <a:rPr lang="es-CL" smtClean="0"/>
              <a:t>08-04-2021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18731-1A4B-4E8B-A43E-3ACDB8909D9F}" type="slidenum">
              <a:rPr lang="es-CL" smtClean="0"/>
              <a:t>‹Nº›</a:t>
            </a:fld>
            <a:endParaRPr lang="es-CL"/>
          </a:p>
        </p:txBody>
      </p:sp>
    </p:spTree>
    <p:extLst>
      <p:ext uri="{BB962C8B-B14F-4D97-AF65-F5344CB8AC3E}">
        <p14:creationId xmlns:p14="http://schemas.microsoft.com/office/powerpoint/2010/main" val="3753907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Segoe UI" panose="020B0502040204020203" pitchFamily="34" charset="0"/>
              </a:rPr>
              <a:t>Buenos tardes, quisiera saludar a los presentes: comisión de tesis, profesores, familia, amigos. Esta es mi presentación de memoria de título, con tema "Implementación de una estrategia de control </a:t>
            </a:r>
            <a:r>
              <a:rPr lang="es-ES" sz="1800" dirty="0" err="1">
                <a:effectLst/>
                <a:latin typeface="Segoe UI" panose="020B0502040204020203" pitchFamily="34" charset="0"/>
              </a:rPr>
              <a:t>neurodifusa</a:t>
            </a:r>
            <a:r>
              <a:rPr lang="es-ES" sz="1800" dirty="0">
                <a:effectLst/>
                <a:latin typeface="Segoe UI" panose="020B0502040204020203" pitchFamily="34" charset="0"/>
              </a:rPr>
              <a:t> en un sistema de arquitectura heterogénea".</a:t>
            </a:r>
            <a:endParaRPr lang="es-ES" sz="1800" dirty="0">
              <a:effectLst/>
              <a:latin typeface="Arial" panose="020B0604020202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1E118731-1A4B-4E8B-A43E-3ACDB8909D9F}" type="slidenum">
              <a:rPr lang="es-CL" smtClean="0"/>
              <a:t>1</a:t>
            </a:fld>
            <a:endParaRPr lang="es-CL"/>
          </a:p>
        </p:txBody>
      </p:sp>
    </p:spTree>
    <p:extLst>
      <p:ext uri="{BB962C8B-B14F-4D97-AF65-F5344CB8AC3E}">
        <p14:creationId xmlns:p14="http://schemas.microsoft.com/office/powerpoint/2010/main" val="3465076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Sobre el entrenamiento, este se basa en ajustar las funciones de pertenencia de la ANFIS para disminuir el error con tal de crear al experto, y esto en este trabajo se lleva a cabo con el método del gradiente.</a:t>
            </a:r>
            <a:br>
              <a:rPr lang="es-CL" dirty="0"/>
            </a:br>
            <a:br>
              <a:rPr lang="es-CL" dirty="0"/>
            </a:br>
            <a:r>
              <a:rPr lang="es-CL" dirty="0"/>
              <a:t>Luego, se puede pensar la ANFIS como un sistema de caja negra, y acá como spoiler digamos, el uso que se le da a la ANFIS es como el modelo NARX del proceso. Si vemos en la figura de abajo, la </a:t>
            </a:r>
            <a:r>
              <a:rPr lang="es-CL" dirty="0" err="1"/>
              <a:t>anfis</a:t>
            </a:r>
            <a:r>
              <a:rPr lang="es-CL" dirty="0"/>
              <a:t> puede ser entrenada con valores presentes a la salida y pasados en la entrada para después poder usar este bloque con valores presentes en el la entrada para obtener valores futuros a la salida. </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11</a:t>
            </a:fld>
            <a:endParaRPr lang="es-CL"/>
          </a:p>
        </p:txBody>
      </p:sp>
    </p:spTree>
    <p:extLst>
      <p:ext uri="{BB962C8B-B14F-4D97-AF65-F5344CB8AC3E}">
        <p14:creationId xmlns:p14="http://schemas.microsoft.com/office/powerpoint/2010/main" val="3798911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Revisado y programado lo de la red neuronal, pasar a el sujeto de prueba o el conejillo de indias. Y es que dentro de los objetivos se planteó tener un problema de control complejo con tal de revisar la efectividad de la estrategia de control implementada. Para esto, se eligió usar el modelo de dinámico de 6 grados de libertad de un dirigible de pequeña escala, 6 grados en el sentido 3 velocidades lineales y 3 velocidades angulares en este plano tridimensional. Este modelo se eligió porque es un sistema de múltiples entradas y múltiples salidas,  no-lineal y de fase no mínima.</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12</a:t>
            </a:fld>
            <a:endParaRPr lang="es-CL"/>
          </a:p>
        </p:txBody>
      </p:sp>
    </p:spTree>
    <p:extLst>
      <p:ext uri="{BB962C8B-B14F-4D97-AF65-F5344CB8AC3E}">
        <p14:creationId xmlns:p14="http://schemas.microsoft.com/office/powerpoint/2010/main" val="4233644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Este es el modelo matemático de fuerzas del dirigible que expresa los 6 estados, que son las velocidades mencionadas. El modelo incluye un set de vectores de fuerza que están listados en la lámina, que son el vector de fuerzas de Coriolis y centrífugas, un vector de fuerzas aerodinámicas, que son las fuerzas de roce que eliminan energía del sistema; un vector de fuerzas de gravedad y un vector de fuerzas de propulsión que es el que agrega energía al sistema.</a:t>
            </a:r>
            <a:br>
              <a:rPr lang="es-CL" dirty="0"/>
            </a:br>
            <a:br>
              <a:rPr lang="es-CL" dirty="0"/>
            </a:br>
            <a:r>
              <a:rPr lang="es-CL" dirty="0"/>
              <a:t>Cómo funciona este modelo, el modelo simulado es el que vemos en la imagen, que es un elipsoide con un par de motores, uno a babor y otro a estribor distantes del centro de gravedad y que pueden generar fuerzas que permiten el movimiento del dirigible. Además este dirigible simulado permite cambiar la elevación de los motores con tal de controlar la dirección de las fuerzas de propulsión.</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13</a:t>
            </a:fld>
            <a:endParaRPr lang="es-CL"/>
          </a:p>
        </p:txBody>
      </p:sp>
    </p:spTree>
    <p:extLst>
      <p:ext uri="{BB962C8B-B14F-4D97-AF65-F5344CB8AC3E}">
        <p14:creationId xmlns:p14="http://schemas.microsoft.com/office/powerpoint/2010/main" val="643782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Se puede establecer un modelo de sistema. Tenemos el dirigible y sus entradas, fuerza de motor en estribor, fuerza de motor en babor y elevación de motores que es compartida. Luego a la salida tenemos las 6 velocidades. Pero en el sentido de control es un poco difícil que el controlador pueda medirse exactamente y hacer que ambas fuerzas sea iguales para que no haya descompensación. Es por esto que por motivos de control, se planteó transformar las señales de entrada de manera que haya una sola entrada para la aceleración, otra para la dirección y otra para la elevación.</a:t>
            </a:r>
            <a:br>
              <a:rPr lang="es-CL" dirty="0"/>
            </a:br>
            <a:br>
              <a:rPr lang="es-CL" dirty="0"/>
            </a:br>
            <a:r>
              <a:rPr lang="es-CL" dirty="0"/>
              <a:t>Luego, y nuevamente como spoiler, el objetivo de control alcanzado en este trabajo es poder controlar la velocidad lineal en el eje X del dirigible.</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14</a:t>
            </a:fld>
            <a:endParaRPr lang="es-CL"/>
          </a:p>
        </p:txBody>
      </p:sp>
    </p:spTree>
    <p:extLst>
      <p:ext uri="{BB962C8B-B14F-4D97-AF65-F5344CB8AC3E}">
        <p14:creationId xmlns:p14="http://schemas.microsoft.com/office/powerpoint/2010/main" val="3929218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Programado y simulado el modelo del dirigible se pasó a la selección de la estrategia de control. Y sucede que las estrategias propuestas en la literatura tienen bajo sustento práctico, entonces como solución se planteó usar una estrategia de control predictiva basada en el modelo.</a:t>
            </a:r>
            <a:br>
              <a:rPr lang="es-CL" dirty="0"/>
            </a:br>
            <a:br>
              <a:rPr lang="es-CL" dirty="0"/>
            </a:br>
            <a:r>
              <a:rPr lang="es-CL" dirty="0"/>
              <a:t>La estrategia implementada está basada en Dynamic Matrix Control que utiliza el modelo escalón del proceso. Qué se refiere escalón, que de manera práctica se observa la respuesta escalón del proceso y se anotan estos coeficientes g minúscula en una matriz llamada matriz dinámica que la que expresa este modelo escalón del proceso. Luego se lleva a cabo una optimización bajo condiciones de desempeño Q y R y se reemplaza este modelo G en la optimización, obteniendo la expresión matemática para la acción de control.</a:t>
            </a:r>
          </a:p>
          <a:p>
            <a:endParaRPr lang="es-CL" dirty="0"/>
          </a:p>
          <a:p>
            <a:r>
              <a:rPr lang="es-CL" dirty="0"/>
              <a:t>Esto es Dynamic Matrix Control</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15</a:t>
            </a:fld>
            <a:endParaRPr lang="es-CL"/>
          </a:p>
        </p:txBody>
      </p:sp>
    </p:spTree>
    <p:extLst>
      <p:ext uri="{BB962C8B-B14F-4D97-AF65-F5344CB8AC3E}">
        <p14:creationId xmlns:p14="http://schemas.microsoft.com/office/powerpoint/2010/main" val="2062414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Luego, cómo usar esta en la estrategia de control con ANFIS. Bueno ahora, la ANFIS que es experta en dirigibles ofrece la matriz dinámica G al optimizador.</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16</a:t>
            </a:fld>
            <a:endParaRPr lang="es-CL"/>
          </a:p>
        </p:txBody>
      </p:sp>
    </p:spTree>
    <p:extLst>
      <p:ext uri="{BB962C8B-B14F-4D97-AF65-F5344CB8AC3E}">
        <p14:creationId xmlns:p14="http://schemas.microsoft.com/office/powerpoint/2010/main" val="2072201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Implementada la estrategia de control en MATLAB, se quiere desarrollar la misma en un sistema de arquitectura heterogénea. Para ello y teniendo presente el alto nivel de paralelismo en ANFIS, se optó por llevar a cabo esta solución en una arquitectura CPU GPU usando el lenguaje de programación CUDA C++ que sirve para programar </a:t>
            </a:r>
            <a:r>
              <a:rPr lang="es-CL" dirty="0" err="1"/>
              <a:t>GPUs</a:t>
            </a:r>
            <a:r>
              <a:rPr lang="es-CL" dirty="0"/>
              <a:t> NVIDIA.</a:t>
            </a:r>
            <a:br>
              <a:rPr lang="es-CL" dirty="0"/>
            </a:br>
            <a:br>
              <a:rPr lang="es-CL" dirty="0"/>
            </a:br>
            <a:r>
              <a:rPr lang="es-CL" dirty="0"/>
              <a:t>Lo que se plantea en este trabajo es que cada llamado serial que se llevaba a cabo de la ANFIS por la CPU sea ejecutado en la GPU a través de un envoltorio en C++ donde ingresaran las entradas a la ANFIS y se obtuviera la salida de esta, esto con la ayuda de </a:t>
            </a:r>
            <a:r>
              <a:rPr lang="es-CL" dirty="0" err="1"/>
              <a:t>APIs</a:t>
            </a:r>
            <a:r>
              <a:rPr lang="es-CL" dirty="0"/>
              <a:t> de CUDA que permiten pasar información a la GPU y un </a:t>
            </a:r>
            <a:r>
              <a:rPr lang="es-CL" dirty="0" err="1"/>
              <a:t>kernel</a:t>
            </a:r>
            <a:r>
              <a:rPr lang="es-CL" dirty="0"/>
              <a:t> CUDA que llevara a cabo los cálculos de manera paralela.</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17</a:t>
            </a:fld>
            <a:endParaRPr lang="es-CL"/>
          </a:p>
        </p:txBody>
      </p:sp>
    </p:spTree>
    <p:extLst>
      <p:ext uri="{BB962C8B-B14F-4D97-AF65-F5344CB8AC3E}">
        <p14:creationId xmlns:p14="http://schemas.microsoft.com/office/powerpoint/2010/main" val="4262835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Ahora a revisar los resultados de la memoria.</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18</a:t>
            </a:fld>
            <a:endParaRPr lang="es-CL"/>
          </a:p>
        </p:txBody>
      </p:sp>
    </p:spTree>
    <p:extLst>
      <p:ext uri="{BB962C8B-B14F-4D97-AF65-F5344CB8AC3E}">
        <p14:creationId xmlns:p14="http://schemas.microsoft.com/office/powerpoint/2010/main" val="3824553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Cuál fue el trabajo realizado: se desarrollaron distintos programas en varios ambientes de programación que están disponibles en </a:t>
            </a:r>
            <a:r>
              <a:rPr lang="es-CL" dirty="0" err="1"/>
              <a:t>Github</a:t>
            </a:r>
            <a:r>
              <a:rPr lang="es-CL" dirty="0"/>
              <a:t>, </a:t>
            </a:r>
            <a:br>
              <a:rPr lang="es-CL" dirty="0"/>
            </a:br>
            <a:r>
              <a:rPr lang="es-CL" dirty="0"/>
              <a:t>un programa para el entrenamiento de ANFIS como modelo NARX de un motor DC, que sirvió para estudiar la operación y entrenamiento de ANFIS. </a:t>
            </a:r>
            <a:br>
              <a:rPr lang="es-CL" dirty="0"/>
            </a:br>
            <a:r>
              <a:rPr lang="es-CL" dirty="0"/>
              <a:t>Un programa que simula las dinámicas de un dirigible de pequeña escala que una vez listo, se concluyó que podía usarse este algoritmo de simulación en la estrategia de control.</a:t>
            </a:r>
            <a:br>
              <a:rPr lang="es-CL" dirty="0"/>
            </a:br>
            <a:r>
              <a:rPr lang="es-CL" dirty="0"/>
              <a:t>Luego otro programa que implementara la estrategia de control y que además incluye el entrenamiento de una ANFIS con un </a:t>
            </a:r>
            <a:r>
              <a:rPr lang="es-CL" dirty="0" err="1"/>
              <a:t>dataset</a:t>
            </a:r>
            <a:r>
              <a:rPr lang="es-CL" dirty="0"/>
              <a:t> de simulaciones del dirigible en el mismo programa y que controlara este dirigible con Dynamic Matrix Control con ANFIS.</a:t>
            </a:r>
            <a:br>
              <a:rPr lang="es-CL" dirty="0"/>
            </a:br>
            <a:r>
              <a:rPr lang="es-CL" dirty="0"/>
              <a:t>Finalmente estos programas fueron traducidos a un ambiente de programación en C++ para su disponibilidad en la web y porque </a:t>
            </a:r>
            <a:r>
              <a:rPr lang="es-CL" dirty="0" err="1"/>
              <a:t>cuda</a:t>
            </a:r>
            <a:r>
              <a:rPr lang="es-CL" dirty="0"/>
              <a:t> está escrito en C++ y ambos códigos servían como punto de comparación para comprobar la efectividad del paralelismo.</a:t>
            </a:r>
            <a:br>
              <a:rPr lang="es-CL" dirty="0"/>
            </a:br>
            <a:br>
              <a:rPr lang="es-CL" dirty="0"/>
            </a:br>
            <a:r>
              <a:rPr lang="es-CL" dirty="0"/>
              <a:t>La importancia de estos códigos es que contienen los algoritmos básicos de entrenamiento y control que pueden ser implementados en microcontroladores basados en C. </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19</a:t>
            </a:fld>
            <a:endParaRPr lang="es-CL"/>
          </a:p>
        </p:txBody>
      </p:sp>
    </p:spTree>
    <p:extLst>
      <p:ext uri="{BB962C8B-B14F-4D97-AF65-F5344CB8AC3E}">
        <p14:creationId xmlns:p14="http://schemas.microsoft.com/office/powerpoint/2010/main" val="2893727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Pasar a ver los resultados de la simulación del dirigible. </a:t>
            </a:r>
            <a:br>
              <a:rPr lang="es-CL" dirty="0"/>
            </a:br>
            <a:br>
              <a:rPr lang="es-CL" dirty="0"/>
            </a:br>
            <a:r>
              <a:rPr lang="es-CL" dirty="0"/>
              <a:t>Podemos ver arriba las 3 entradas que son ambas fuerzas de los motores y la elevación constante en 9° .</a:t>
            </a:r>
            <a:br>
              <a:rPr lang="es-CL" dirty="0"/>
            </a:br>
            <a:br>
              <a:rPr lang="es-CL" dirty="0"/>
            </a:br>
            <a:r>
              <a:rPr lang="es-CL" dirty="0"/>
              <a:t>Y abajo ver cómo el dirigible respondió antes esta entrada escalón: </a:t>
            </a:r>
            <a:br>
              <a:rPr lang="es-CL" dirty="0"/>
            </a:br>
            <a:br>
              <a:rPr lang="es-CL" dirty="0"/>
            </a:br>
            <a:r>
              <a:rPr lang="es-CL" dirty="0"/>
              <a:t>se produce velocidad lineal en el eje X, entonces el dirigible avanza hacia adelante</a:t>
            </a:r>
          </a:p>
          <a:p>
            <a:r>
              <a:rPr lang="es-CL" dirty="0"/>
              <a:t>Por la elevación de los motores, el dirigible presenta velocidad en el eje Z y sube, </a:t>
            </a:r>
            <a:br>
              <a:rPr lang="es-CL" dirty="0"/>
            </a:br>
            <a:r>
              <a:rPr lang="es-CL" dirty="0"/>
              <a:t>Y luego lo que vemos a la derecha es la integral de la velocidad angular del eje Y </a:t>
            </a:r>
            <a:r>
              <a:rPr lang="es-CL" dirty="0" err="1"/>
              <a:t>y</a:t>
            </a:r>
            <a:r>
              <a:rPr lang="es-CL" dirty="0"/>
              <a:t> entonces es la orientación del dirigible.</a:t>
            </a:r>
            <a:br>
              <a:rPr lang="es-CL" dirty="0"/>
            </a:br>
            <a:br>
              <a:rPr lang="es-CL" dirty="0"/>
            </a:br>
            <a:r>
              <a:rPr lang="es-CL" dirty="0"/>
              <a:t>En la animación podemos ver cómo se movió el dirigible, además notar como al apagar las entradas, el sistema fue perdiendo energía hasta quedarse quieto.</a:t>
            </a:r>
            <a:br>
              <a:rPr lang="es-CL" dirty="0"/>
            </a:br>
            <a:br>
              <a:rPr lang="es-CL" dirty="0"/>
            </a:br>
            <a:r>
              <a:rPr lang="es-CL" dirty="0"/>
              <a:t>Esto es una indicación de que el modelo fue correctamente programado y que está disponible para ser usado en la estrategia.</a:t>
            </a:r>
            <a:br>
              <a:rPr lang="es-CL" dirty="0"/>
            </a:br>
            <a:endParaRPr lang="es-CL" dirty="0"/>
          </a:p>
        </p:txBody>
      </p:sp>
      <p:sp>
        <p:nvSpPr>
          <p:cNvPr id="4" name="Marcador de número de diapositiva 3"/>
          <p:cNvSpPr>
            <a:spLocks noGrp="1"/>
          </p:cNvSpPr>
          <p:nvPr>
            <p:ph type="sldNum" sz="quarter" idx="5"/>
          </p:nvPr>
        </p:nvSpPr>
        <p:spPr/>
        <p:txBody>
          <a:bodyPr/>
          <a:lstStyle/>
          <a:p>
            <a:fld id="{1E118731-1A4B-4E8B-A43E-3ACDB8909D9F}" type="slidenum">
              <a:rPr lang="es-CL" smtClean="0"/>
              <a:t>20</a:t>
            </a:fld>
            <a:endParaRPr lang="es-CL"/>
          </a:p>
        </p:txBody>
      </p:sp>
    </p:spTree>
    <p:extLst>
      <p:ext uri="{BB962C8B-B14F-4D97-AF65-F5344CB8AC3E}">
        <p14:creationId xmlns:p14="http://schemas.microsoft.com/office/powerpoint/2010/main" val="64315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Segoe UI" panose="020B0502040204020203" pitchFamily="34" charset="0"/>
              </a:rPr>
              <a:t>En esta presentación pasaremos por una breve introducción que discute la motivación para llevar a cabo esta tesis junto a objetivos y desafíos. </a:t>
            </a:r>
            <a:br>
              <a:rPr lang="es-ES" sz="1800" dirty="0">
                <a:effectLst/>
                <a:latin typeface="Segoe UI" panose="020B0502040204020203" pitchFamily="34" charset="0"/>
              </a:rPr>
            </a:br>
            <a:br>
              <a:rPr lang="es-ES" sz="1800" dirty="0">
                <a:effectLst/>
                <a:latin typeface="Segoe UI" panose="020B0502040204020203" pitchFamily="34" charset="0"/>
              </a:rPr>
            </a:br>
            <a:r>
              <a:rPr lang="es-ES" sz="1800" dirty="0">
                <a:effectLst/>
                <a:latin typeface="Segoe UI" panose="020B0502040204020203" pitchFamily="34" charset="0"/>
              </a:rPr>
              <a:t>Seguir al desarrollo de la memoria: lo qué se hizo; en ello revisar cómo se diseñó la solución, revisar conceptos sobre la red neuronal utilizada, el proceso bajo control, la estrategia de control simulada y luego la implementación en computación heterogénea de esta estrategia. </a:t>
            </a:r>
            <a:br>
              <a:rPr lang="es-ES" sz="1800" dirty="0">
                <a:effectLst/>
                <a:latin typeface="Segoe UI" panose="020B0502040204020203" pitchFamily="34" charset="0"/>
              </a:rPr>
            </a:br>
            <a:br>
              <a:rPr lang="es-ES" sz="1800" dirty="0">
                <a:effectLst/>
                <a:latin typeface="Segoe UI" panose="020B0502040204020203" pitchFamily="34" charset="0"/>
              </a:rPr>
            </a:br>
            <a:r>
              <a:rPr lang="es-ES" sz="1800" dirty="0">
                <a:effectLst/>
                <a:latin typeface="Segoe UI" panose="020B0502040204020203" pitchFamily="34" charset="0"/>
              </a:rPr>
              <a:t>Después vamos a ver el trabajo realizado y los resultados de este trabajo </a:t>
            </a:r>
            <a:br>
              <a:rPr lang="es-ES" sz="1800" dirty="0">
                <a:effectLst/>
                <a:latin typeface="Segoe UI" panose="020B0502040204020203" pitchFamily="34" charset="0"/>
              </a:rPr>
            </a:br>
            <a:br>
              <a:rPr lang="es-ES" sz="1800" dirty="0">
                <a:effectLst/>
                <a:latin typeface="Segoe UI" panose="020B0502040204020203" pitchFamily="34" charset="0"/>
              </a:rPr>
            </a:br>
            <a:r>
              <a:rPr lang="es-ES" sz="1800" dirty="0">
                <a:effectLst/>
                <a:latin typeface="Segoe UI" panose="020B0502040204020203" pitchFamily="34" charset="0"/>
              </a:rPr>
              <a:t>y finalmente pasar a las conclusiones y comentarios sobre la memoria de título y discutir sobre el trabajo futuro.</a:t>
            </a:r>
            <a:br>
              <a:rPr lang="es-ES" sz="1800" dirty="0">
                <a:effectLst/>
                <a:latin typeface="Segoe UI" panose="020B0502040204020203" pitchFamily="34" charset="0"/>
              </a:rPr>
            </a:br>
            <a:br>
              <a:rPr lang="es-ES" sz="1800" dirty="0">
                <a:effectLst/>
                <a:latin typeface="Segoe UI" panose="020B0502040204020203" pitchFamily="34" charset="0"/>
              </a:rPr>
            </a:br>
            <a:endParaRPr lang="es-ES" sz="1800" dirty="0">
              <a:effectLst/>
              <a:latin typeface="Arial" panose="020B0604020202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1E118731-1A4B-4E8B-A43E-3ACDB8909D9F}" type="slidenum">
              <a:rPr lang="es-CL" smtClean="0"/>
              <a:t>2</a:t>
            </a:fld>
            <a:endParaRPr lang="es-CL"/>
          </a:p>
        </p:txBody>
      </p:sp>
    </p:spTree>
    <p:extLst>
      <p:ext uri="{BB962C8B-B14F-4D97-AF65-F5344CB8AC3E}">
        <p14:creationId xmlns:p14="http://schemas.microsoft.com/office/powerpoint/2010/main" val="1921833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Sobre el entrenamiento de la ANFIS, que es la que vemos abajo, podemos ver cómo ser ajustaron las funciones de pertenencia de la salida para disminuir el error. </a:t>
            </a:r>
            <a:br>
              <a:rPr lang="es-CL" dirty="0"/>
            </a:br>
            <a:br>
              <a:rPr lang="es-CL" dirty="0"/>
            </a:br>
            <a:r>
              <a:rPr lang="es-CL" dirty="0"/>
              <a:t>Y lo otro que destacar es que por motivos de control, se eligió no entrenar las funciones de pertenencia en la entrada de manera de que el impacto de cada entrada sobre la salida del modelo fuera equitativa y se midiera bien este impacto.</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21</a:t>
            </a:fld>
            <a:endParaRPr lang="es-CL"/>
          </a:p>
        </p:txBody>
      </p:sp>
    </p:spTree>
    <p:extLst>
      <p:ext uri="{BB962C8B-B14F-4D97-AF65-F5344CB8AC3E}">
        <p14:creationId xmlns:p14="http://schemas.microsoft.com/office/powerpoint/2010/main" val="2455550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Ahora vemos los resultados de la regresión, donde en escala de grises vemos las 4 entradas a la ANFIS, 3 entradas del dirigible y la otra es la </a:t>
            </a:r>
            <a:r>
              <a:rPr lang="es-CL" dirty="0" err="1"/>
              <a:t>autoregresión</a:t>
            </a:r>
            <a:r>
              <a:rPr lang="es-CL" dirty="0"/>
              <a:t>. El 50% marca el 0 físico real.</a:t>
            </a:r>
            <a:br>
              <a:rPr lang="es-CL" dirty="0"/>
            </a:br>
            <a:br>
              <a:rPr lang="es-CL" dirty="0"/>
            </a:br>
            <a:r>
              <a:rPr lang="es-CL" dirty="0"/>
              <a:t>Al acercarnos, vemos cómo la línea azul logra modelar el sistema siguiendo el paso de la línea verde, concluyendo entonces que en modelo entrenado puede ser utilizado en la estrategia de control.</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22</a:t>
            </a:fld>
            <a:endParaRPr lang="es-CL"/>
          </a:p>
        </p:txBody>
      </p:sp>
    </p:spTree>
    <p:extLst>
      <p:ext uri="{BB962C8B-B14F-4D97-AF65-F5344CB8AC3E}">
        <p14:creationId xmlns:p14="http://schemas.microsoft.com/office/powerpoint/2010/main" val="4182665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Ahora, vemos los resultados de la estrategia de control implementada. En el gráfico podemos ver las 3 acciones de control en negro una para la aceleración,  otra para la dirección y otra para la elevación. Luego en azul vemos la referencia, en rojo la salida del proceso real y en amarillo la salida de ANFIS. Y nuevamente el 50% marca el 0 físico real.</a:t>
            </a:r>
            <a:br>
              <a:rPr lang="es-CL" dirty="0"/>
            </a:br>
            <a:br>
              <a:rPr lang="es-CL" dirty="0"/>
            </a:br>
            <a:r>
              <a:rPr lang="es-CL" dirty="0"/>
              <a:t>Qué podemos observar de los resultados.</a:t>
            </a:r>
            <a:br>
              <a:rPr lang="es-CL" dirty="0"/>
            </a:br>
            <a:br>
              <a:rPr lang="es-CL" dirty="0"/>
            </a:br>
            <a:r>
              <a:rPr lang="es-CL" dirty="0"/>
              <a:t>Un uso mesurado de los 3 actuadores: podemos ver cómo las acciones de control se ajustan automáticamente de manera de seguir la referencia, acelerar para avanzar en el eje X, la dirección no se tocó porque no era necesario y luego la elevación cambió, reduciendo este tambaleo que podría haberse producido, obteniendo resultados de control positivos.</a:t>
            </a:r>
            <a:br>
              <a:rPr lang="es-CL" dirty="0"/>
            </a:br>
            <a:br>
              <a:rPr lang="es-CL" dirty="0"/>
            </a:br>
            <a:r>
              <a:rPr lang="es-CL" dirty="0"/>
              <a:t>Luego otro elemento a destacar es que dado el hecho de que la matriz dinámica es recalculada en cada paso con la ANFIS, lo que se obtuvo es un controlador tipo ganancia programada ya que en cada estado o sea en cada valor que se encuentra la señal se reprograma la matriz en ese estado y por lo tanto el siguiente paso está adecuado a la no-linealidad presente en ese estado particular.</a:t>
            </a:r>
            <a:br>
              <a:rPr lang="es-CL" dirty="0"/>
            </a:br>
            <a:br>
              <a:rPr lang="es-CL" dirty="0"/>
            </a:br>
            <a:endParaRPr lang="es-CL" dirty="0"/>
          </a:p>
          <a:p>
            <a:endParaRPr lang="es-CL" dirty="0"/>
          </a:p>
          <a:p>
            <a:endParaRPr lang="es-CL" dirty="0"/>
          </a:p>
          <a:p>
            <a:endParaRPr lang="es-CL" dirty="0"/>
          </a:p>
          <a:p>
            <a:r>
              <a:rPr lang="es-CL" dirty="0"/>
              <a:t> </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23</a:t>
            </a:fld>
            <a:endParaRPr lang="es-CL"/>
          </a:p>
        </p:txBody>
      </p:sp>
    </p:spTree>
    <p:extLst>
      <p:ext uri="{BB962C8B-B14F-4D97-AF65-F5344CB8AC3E}">
        <p14:creationId xmlns:p14="http://schemas.microsoft.com/office/powerpoint/2010/main" val="1161572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Finalmente se implementó la estrategia en una estructura heterogénea obteniéndose los resultados de la derecha, que indican que en este caso para una ANFIS de 625 reglas la GPU no es la mejor opción para llevar a cabo el cómputo.</a:t>
            </a:r>
            <a:br>
              <a:rPr lang="es-CL" dirty="0"/>
            </a:br>
            <a:br>
              <a:rPr lang="es-CL" dirty="0"/>
            </a:br>
            <a:r>
              <a:rPr lang="es-CL" dirty="0"/>
              <a:t>Eso sobre los resultados y ahora pasar a ver las conclusiones.</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24</a:t>
            </a:fld>
            <a:endParaRPr lang="es-CL"/>
          </a:p>
        </p:txBody>
      </p:sp>
    </p:spTree>
    <p:extLst>
      <p:ext uri="{BB962C8B-B14F-4D97-AF65-F5344CB8AC3E}">
        <p14:creationId xmlns:p14="http://schemas.microsoft.com/office/powerpoint/2010/main" val="311050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E118731-1A4B-4E8B-A43E-3ACDB8909D9F}" type="slidenum">
              <a:rPr lang="es-CL" smtClean="0"/>
              <a:t>25</a:t>
            </a:fld>
            <a:endParaRPr lang="es-CL"/>
          </a:p>
        </p:txBody>
      </p:sp>
    </p:spTree>
    <p:extLst>
      <p:ext uri="{BB962C8B-B14F-4D97-AF65-F5344CB8AC3E}">
        <p14:creationId xmlns:p14="http://schemas.microsoft.com/office/powerpoint/2010/main" val="456436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Comentarios sobre el trabajo: Se logró cumplir el objetivo principal, que era implementar una estrategia de control con redes neuronales para un proceso complejo, y se llevó a cabo este trabajo de soporte en control con redes neuronales.</a:t>
            </a:r>
            <a:br>
              <a:rPr lang="es-CL" dirty="0"/>
            </a:br>
            <a:br>
              <a:rPr lang="es-CL" dirty="0"/>
            </a:br>
            <a:r>
              <a:rPr lang="es-CL" dirty="0"/>
              <a:t>Sobre la sintonización del controlador,  se consideran varios puntos. Se quería lograr llevar a cabo una herramienta que fuera versátil pero en la práctica hay varias consideraciones:</a:t>
            </a:r>
            <a:br>
              <a:rPr lang="es-CL" dirty="0"/>
            </a:br>
            <a:br>
              <a:rPr lang="es-CL" dirty="0"/>
            </a:br>
            <a:r>
              <a:rPr lang="es-CL" dirty="0"/>
              <a:t>La importancia del set de entrenamiento, poder filtrar información y enseñarle a la ANFIS el comportamiento del proceso de manera correcta y no utilizar cualquier entrada porque la ANFIS entenderá lo que se le enseñó y por lo tanto hay que enseñarle bien.</a:t>
            </a:r>
            <a:br>
              <a:rPr lang="es-CL" dirty="0"/>
            </a:br>
            <a:br>
              <a:rPr lang="es-CL" dirty="0"/>
            </a:br>
            <a:r>
              <a:rPr lang="es-CL" dirty="0"/>
              <a:t>Sobre el entrenamiento, se llevó a cabo un entrenamiento offline dado que si fuera online, se podrían sumar perturbaciones al modelo que no es lo que queremos ya que después el controlador recibirá información incorrecta para el optimizador</a:t>
            </a:r>
          </a:p>
          <a:p>
            <a:endParaRPr lang="es-CL" dirty="0"/>
          </a:p>
          <a:p>
            <a:r>
              <a:rPr lang="es-CL" dirty="0"/>
              <a:t>La cantidad de reglas es un elemento importante y dependerá de la complejidad del sistema.</a:t>
            </a:r>
            <a:br>
              <a:rPr lang="es-CL" dirty="0"/>
            </a:br>
            <a:br>
              <a:rPr lang="es-CL" dirty="0"/>
            </a:br>
            <a:r>
              <a:rPr lang="es-CL" dirty="0"/>
              <a:t>Luego los parámetros de sintonización fueron los peso Q y R y ganancias proporcionales antes de llevar a cabo la acción de control. </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26</a:t>
            </a:fld>
            <a:endParaRPr lang="es-CL"/>
          </a:p>
        </p:txBody>
      </p:sp>
    </p:spTree>
    <p:extLst>
      <p:ext uri="{BB962C8B-B14F-4D97-AF65-F5344CB8AC3E}">
        <p14:creationId xmlns:p14="http://schemas.microsoft.com/office/powerpoint/2010/main" val="110650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Sobre el trabajo futuro, se puede pensar en un entrenamiento de ANFIS en CUDA </a:t>
            </a:r>
            <a:r>
              <a:rPr lang="es-CL" dirty="0" err="1"/>
              <a:t>c++</a:t>
            </a:r>
            <a:r>
              <a:rPr lang="es-CL" dirty="0"/>
              <a:t> ya que en Matlab o C++ se tomaba mucho tiempo para el entrenamiento con 625 reglas.</a:t>
            </a:r>
            <a:br>
              <a:rPr lang="es-CL" dirty="0"/>
            </a:br>
            <a:br>
              <a:rPr lang="es-CL" dirty="0"/>
            </a:br>
            <a:r>
              <a:rPr lang="es-CL" dirty="0"/>
              <a:t>Por otro lado, tal vez estudiar la posibilidad de usar una ANFIS compuesta de </a:t>
            </a:r>
            <a:r>
              <a:rPr lang="es-CL" dirty="0" err="1"/>
              <a:t>splines</a:t>
            </a:r>
            <a:r>
              <a:rPr lang="es-CL" dirty="0"/>
              <a:t> cúbicas ya que no necesariamente los conceptos lingüísticos utilizados en lógica difusa se interpretan con funciones gaussianas o sigmoidales.</a:t>
            </a:r>
            <a:br>
              <a:rPr lang="es-CL" dirty="0"/>
            </a:br>
            <a:br>
              <a:rPr lang="es-CL" dirty="0"/>
            </a:br>
            <a:r>
              <a:rPr lang="es-CL" dirty="0"/>
              <a:t>Luego aplicaciones de esta estrategia de control, debido a que la red se adapta al problema, podría abarcar soluciones en sistemas robóticos, biológicos, sociales, económicos </a:t>
            </a:r>
            <a:r>
              <a:rPr lang="es-CL" dirty="0" err="1"/>
              <a:t>ohasta</a:t>
            </a:r>
            <a:r>
              <a:rPr lang="es-CL" dirty="0"/>
              <a:t> medioambientales.</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27</a:t>
            </a:fld>
            <a:endParaRPr lang="es-CL"/>
          </a:p>
        </p:txBody>
      </p:sp>
    </p:spTree>
    <p:extLst>
      <p:ext uri="{BB962C8B-B14F-4D97-AF65-F5344CB8AC3E}">
        <p14:creationId xmlns:p14="http://schemas.microsoft.com/office/powerpoint/2010/main" val="3715982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Esa ha sido mi presentación de memoria de título Muchas gracias</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28</a:t>
            </a:fld>
            <a:endParaRPr lang="es-CL"/>
          </a:p>
        </p:txBody>
      </p:sp>
    </p:spTree>
    <p:extLst>
      <p:ext uri="{BB962C8B-B14F-4D97-AF65-F5344CB8AC3E}">
        <p14:creationId xmlns:p14="http://schemas.microsoft.com/office/powerpoint/2010/main" val="9908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Entonces, la motivación responde a la pregunta de por qué se llevo a cabo el tema. Y es que cuando me planteaba desarrollar la tesis tenía un interés en temas como lógica difusa, redes neuronales, machine </a:t>
            </a:r>
            <a:r>
              <a:rPr lang="es-CL" dirty="0" err="1"/>
              <a:t>learning</a:t>
            </a:r>
            <a:r>
              <a:rPr lang="es-CL" dirty="0"/>
              <a:t>…. </a:t>
            </a:r>
            <a:br>
              <a:rPr lang="es-CL" dirty="0"/>
            </a:br>
            <a:br>
              <a:rPr lang="es-CL" dirty="0"/>
            </a:br>
            <a:r>
              <a:rPr lang="es-CL" dirty="0"/>
              <a:t>y luego sobre motivos de trabajo, por la pandemia estaba presente el tener que desarrollar una memoria en casa y se me ocurrió que podía desarrollar un trabajo de soporte en control con redes neuronales.</a:t>
            </a:r>
            <a:br>
              <a:rPr lang="es-CL" dirty="0"/>
            </a:br>
            <a:br>
              <a:rPr lang="es-CL" dirty="0"/>
            </a:br>
            <a:r>
              <a:rPr lang="es-CL" dirty="0"/>
              <a:t>Entonces, siguiendo este hilo de motivos, se identifica un problema a solucionar y es que las estrategias de control tradicionales requieren de un modelo totalmente conocido y a veces es difícil adaptarlas a sistemas de múltiples entradas y múltiples salidas no-lineales complejos.</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4</a:t>
            </a:fld>
            <a:endParaRPr lang="es-CL"/>
          </a:p>
        </p:txBody>
      </p:sp>
    </p:spTree>
    <p:extLst>
      <p:ext uri="{BB962C8B-B14F-4D97-AF65-F5344CB8AC3E}">
        <p14:creationId xmlns:p14="http://schemas.microsoft.com/office/powerpoint/2010/main" val="323837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Teniendo este problema presente se plantea una hipótesis y es que el gran poder de aproximar funciones altamente no-lineales de las redes neuronales puede ser utilizado para resolver problemas de control de gran complejidad sin la necesidad de conocer las ecuaciones físicas explícitas involucradas en la modelación de un proceso.</a:t>
            </a:r>
            <a:br>
              <a:rPr lang="es-CL" dirty="0"/>
            </a:br>
            <a:br>
              <a:rPr lang="es-CL" dirty="0"/>
            </a:br>
            <a:r>
              <a:rPr lang="es-CL" dirty="0"/>
              <a:t>Para resolver esta hipótesis, se proponen objetivos, y el objetivo general fue implementar una estrategia de control con el uso de redes neuronales para un proceso complejo. Y de manera más especifica, al aclarar y subdividir este objetivo se planteó desarrollar un programa en Matlab que entrenara una red neuronal (por una parte) y luego implementar en este mismo ambiente de programación un controlador basado en redes neuronales para un proceso de gran complejidad. </a:t>
            </a:r>
            <a:br>
              <a:rPr lang="es-CL" dirty="0"/>
            </a:br>
            <a:br>
              <a:rPr lang="es-CL" dirty="0"/>
            </a:br>
            <a:r>
              <a:rPr lang="es-CL" dirty="0"/>
              <a:t>Además, de manera de extender las limitaciones de la estrategia de control, se planteó implementar esta estrategia en un sistema de arquitectura heterogénea con tal de apuntar a una computación más eficiente.</a:t>
            </a:r>
          </a:p>
          <a:p>
            <a:endParaRPr lang="es-CL" dirty="0"/>
          </a:p>
        </p:txBody>
      </p:sp>
      <p:sp>
        <p:nvSpPr>
          <p:cNvPr id="4" name="Marcador de número de diapositiva 3"/>
          <p:cNvSpPr>
            <a:spLocks noGrp="1"/>
          </p:cNvSpPr>
          <p:nvPr>
            <p:ph type="sldNum" sz="quarter" idx="5"/>
          </p:nvPr>
        </p:nvSpPr>
        <p:spPr/>
        <p:txBody>
          <a:bodyPr/>
          <a:lstStyle/>
          <a:p>
            <a:fld id="{1E118731-1A4B-4E8B-A43E-3ACDB8909D9F}" type="slidenum">
              <a:rPr lang="es-CL" smtClean="0"/>
              <a:t>5</a:t>
            </a:fld>
            <a:endParaRPr lang="es-CL"/>
          </a:p>
        </p:txBody>
      </p:sp>
    </p:spTree>
    <p:extLst>
      <p:ext uri="{BB962C8B-B14F-4D97-AF65-F5344CB8AC3E}">
        <p14:creationId xmlns:p14="http://schemas.microsoft.com/office/powerpoint/2010/main" val="20774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Luego con estos objetivos en mente, se presentan los desafíos,  tanto personales como del tema, y es que cuando me </a:t>
            </a:r>
            <a:r>
              <a:rPr lang="es-CL" dirty="0" err="1"/>
              <a:t>plantié</a:t>
            </a:r>
            <a:r>
              <a:rPr lang="es-CL" dirty="0"/>
              <a:t> el tema e inscribí la tesis no poseía mucho conocimiento sobre los temas que se verían involucrados en este proceso y por lo tanto se tuvo profundizar en estos hasta un punto que me permitiera programar soluciones en ellos.</a:t>
            </a:r>
            <a:br>
              <a:rPr lang="es-CL" dirty="0"/>
            </a:br>
            <a:br>
              <a:rPr lang="es-CL" dirty="0"/>
            </a:br>
            <a:r>
              <a:rPr lang="es-CL" dirty="0"/>
              <a:t>Por otro lado, sucede que las estrategias de control propuestas en la literatura tienen poco sustento práctico por lo otro desafío era el de llevar a cabo esta implementación y que efectivamente funcionara.</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6</a:t>
            </a:fld>
            <a:endParaRPr lang="es-CL"/>
          </a:p>
        </p:txBody>
      </p:sp>
    </p:spTree>
    <p:extLst>
      <p:ext uri="{BB962C8B-B14F-4D97-AF65-F5344CB8AC3E}">
        <p14:creationId xmlns:p14="http://schemas.microsoft.com/office/powerpoint/2010/main" val="1451022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Ahora revisaremos el desarrollo de la tesis.</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7</a:t>
            </a:fld>
            <a:endParaRPr lang="es-CL"/>
          </a:p>
        </p:txBody>
      </p:sp>
    </p:spTree>
    <p:extLst>
      <p:ext uri="{BB962C8B-B14F-4D97-AF65-F5344CB8AC3E}">
        <p14:creationId xmlns:p14="http://schemas.microsoft.com/office/powerpoint/2010/main" val="3727497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Diseño de la solución.</a:t>
            </a:r>
            <a:br>
              <a:rPr lang="es-CL" dirty="0"/>
            </a:br>
            <a:r>
              <a:rPr lang="es-CL" dirty="0"/>
              <a:t>Esto tiene que ver con la proyección llevada a cabo para poder cumplir el objetivo que era implementar esta estrategia de control usando redes neuronales para un proceso complejo. Entonces se subdividió este problema en distintas partes, una destinada al tema de la red neuronal, otro al proceso bajo control y otra que integrara ambas partes en la solución de control (estrategia). Para esto, y de manera secuencial, se planteó</a:t>
            </a:r>
            <a:br>
              <a:rPr lang="es-CL" dirty="0"/>
            </a:br>
            <a:r>
              <a:rPr lang="es-CL" dirty="0"/>
              <a:t>1.- Seleccionar la red neuronal</a:t>
            </a:r>
          </a:p>
          <a:p>
            <a:r>
              <a:rPr lang="es-CL" dirty="0"/>
              <a:t>2.- programar la red neuronal</a:t>
            </a:r>
          </a:p>
          <a:p>
            <a:r>
              <a:rPr lang="es-CL" dirty="0"/>
              <a:t>3.- programar el entrenamiento de la red neuronal</a:t>
            </a:r>
          </a:p>
          <a:p>
            <a:r>
              <a:rPr lang="es-CL" dirty="0"/>
              <a:t>4.- Seleccionar el sujeto de prueba</a:t>
            </a:r>
          </a:p>
          <a:p>
            <a:r>
              <a:rPr lang="es-CL" dirty="0"/>
              <a:t>5.- poder programar el sujeto de prueba </a:t>
            </a:r>
          </a:p>
          <a:p>
            <a:r>
              <a:rPr lang="es-CL" dirty="0"/>
              <a:t>6.- </a:t>
            </a:r>
            <a:r>
              <a:rPr lang="es-CL" dirty="0" err="1"/>
              <a:t>simualr</a:t>
            </a:r>
            <a:r>
              <a:rPr lang="es-CL" dirty="0"/>
              <a:t> el sujeto de prueba</a:t>
            </a:r>
          </a:p>
          <a:p>
            <a:r>
              <a:rPr lang="es-CL" dirty="0"/>
              <a:t>7.- Teniendo esto listo, seleccionar la estrategia de control</a:t>
            </a:r>
          </a:p>
          <a:p>
            <a:r>
              <a:rPr lang="es-CL" dirty="0"/>
              <a:t>8.- programarla</a:t>
            </a:r>
          </a:p>
          <a:p>
            <a:r>
              <a:rPr lang="es-CL" dirty="0"/>
              <a:t>9.- simularla</a:t>
            </a:r>
          </a:p>
          <a:p>
            <a:r>
              <a:rPr lang="es-CL" dirty="0"/>
              <a:t>10.- Luego implementar el control en computación heterogénea.</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8</a:t>
            </a:fld>
            <a:endParaRPr lang="es-CL"/>
          </a:p>
        </p:txBody>
      </p:sp>
    </p:spTree>
    <p:extLst>
      <p:ext uri="{BB962C8B-B14F-4D97-AF65-F5344CB8AC3E}">
        <p14:creationId xmlns:p14="http://schemas.microsoft.com/office/powerpoint/2010/main" val="828402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La red neuronal utilizada se llama </a:t>
            </a:r>
            <a:r>
              <a:rPr lang="es-CL" dirty="0" err="1"/>
              <a:t>anfis</a:t>
            </a:r>
            <a:r>
              <a:rPr lang="es-CL" dirty="0"/>
              <a:t>, es una red neuronal que integra la lógica difusa en forma de sistema de inferencia difuso (sistema experto) en redes adaptativas.</a:t>
            </a:r>
          </a:p>
          <a:p>
            <a:pPr marL="0" marR="0" lvl="0" indent="0" algn="l" defTabSz="914400" rtl="0" eaLnBrk="1" fontAlgn="auto" latinLnBrk="0" hangingPunct="1">
              <a:lnSpc>
                <a:spcPct val="100000"/>
              </a:lnSpc>
              <a:spcBef>
                <a:spcPts val="0"/>
              </a:spcBef>
              <a:spcAft>
                <a:spcPts val="0"/>
              </a:spcAft>
              <a:buClrTx/>
              <a:buSzTx/>
              <a:buFontTx/>
              <a:buNone/>
              <a:tabLst/>
              <a:defRPr/>
            </a:pPr>
            <a:br>
              <a:rPr lang="es-CL" dirty="0"/>
            </a:br>
            <a:r>
              <a:rPr lang="es-CL" dirty="0"/>
              <a:t>Con esta integración, este conocido experto puede ser entrenado automáticamente con un set de entrenamiento y no a través de la experiencia de un experto.</a:t>
            </a:r>
            <a:br>
              <a:rPr lang="es-CL" dirty="0"/>
            </a:br>
            <a:br>
              <a:rPr lang="es-CL" dirty="0"/>
            </a:br>
            <a:r>
              <a:rPr lang="es-ES" sz="1800" dirty="0">
                <a:effectLst/>
                <a:latin typeface="Segoe UI" panose="020B0502040204020203" pitchFamily="34" charset="0"/>
              </a:rPr>
              <a:t>Con el uso de reglas IF-THEN en redes adaptativas, las funciones de pertenencia pueden ser ajustadas a través de algoritmos de aprendizaje y de esta manera </a:t>
            </a:r>
            <a:r>
              <a:rPr lang="es-ES" sz="1800" dirty="0" err="1">
                <a:effectLst/>
                <a:latin typeface="Segoe UI" panose="020B0502040204020203" pitchFamily="34" charset="0"/>
              </a:rPr>
              <a:t>anfis</a:t>
            </a:r>
            <a:r>
              <a:rPr lang="es-ES" sz="1800" dirty="0">
                <a:effectLst/>
                <a:latin typeface="Segoe UI" panose="020B0502040204020203" pitchFamily="34" charset="0"/>
              </a:rPr>
              <a:t> puede reproducir el espíritu de “regla de pulgar” usado por humanos para reconocer patrones.</a:t>
            </a:r>
            <a:endParaRPr lang="es-ES" sz="1800" dirty="0">
              <a:effectLst/>
              <a:latin typeface="Arial" panose="020B0604020202020204" pitchFamily="34" charset="0"/>
            </a:endParaRPr>
          </a:p>
          <a:p>
            <a:br>
              <a:rPr lang="es-CL" dirty="0"/>
            </a:br>
            <a:endParaRPr lang="es-CL" dirty="0"/>
          </a:p>
        </p:txBody>
      </p:sp>
      <p:sp>
        <p:nvSpPr>
          <p:cNvPr id="4" name="Marcador de número de diapositiva 3"/>
          <p:cNvSpPr>
            <a:spLocks noGrp="1"/>
          </p:cNvSpPr>
          <p:nvPr>
            <p:ph type="sldNum" sz="quarter" idx="5"/>
          </p:nvPr>
        </p:nvSpPr>
        <p:spPr/>
        <p:txBody>
          <a:bodyPr/>
          <a:lstStyle/>
          <a:p>
            <a:fld id="{1E118731-1A4B-4E8B-A43E-3ACDB8909D9F}" type="slidenum">
              <a:rPr lang="es-CL" smtClean="0"/>
              <a:t>9</a:t>
            </a:fld>
            <a:endParaRPr lang="es-CL"/>
          </a:p>
        </p:txBody>
      </p:sp>
    </p:spTree>
    <p:extLst>
      <p:ext uri="{BB962C8B-B14F-4D97-AF65-F5344CB8AC3E}">
        <p14:creationId xmlns:p14="http://schemas.microsoft.com/office/powerpoint/2010/main" val="177461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En virtud del tiempo no </a:t>
            </a:r>
            <a:r>
              <a:rPr lang="es-CL" dirty="0" err="1"/>
              <a:t>quisera</a:t>
            </a:r>
            <a:r>
              <a:rPr lang="es-CL" dirty="0"/>
              <a:t> entrar en detalle a revisar la red neuronal, pero si quiero destacar cómo se ve reflejada el sistema de inferencia difusa en ella: en la primera capa se lleva a cabo la </a:t>
            </a:r>
            <a:r>
              <a:rPr lang="es-CL" dirty="0" err="1"/>
              <a:t>fusificación</a:t>
            </a:r>
            <a:r>
              <a:rPr lang="es-CL" dirty="0"/>
              <a:t> de las entradas con las funciones de pertenencia A y B, luego las capas 2, 3 y 4 se puede interpretar como la unidad de toma de decisión junto a las reglas IF THEN, y finalmente la capa 5 es la que </a:t>
            </a:r>
            <a:r>
              <a:rPr lang="es-CL" dirty="0" err="1"/>
              <a:t>defusifica</a:t>
            </a:r>
            <a:r>
              <a:rPr lang="es-CL" dirty="0"/>
              <a:t> y obtiene una conclusión de la ANFIS. Se puede ver también en el grafo la proyección de las 9 reglas IF THEN.. </a:t>
            </a:r>
          </a:p>
        </p:txBody>
      </p:sp>
      <p:sp>
        <p:nvSpPr>
          <p:cNvPr id="4" name="Marcador de número de diapositiva 3"/>
          <p:cNvSpPr>
            <a:spLocks noGrp="1"/>
          </p:cNvSpPr>
          <p:nvPr>
            <p:ph type="sldNum" sz="quarter" idx="5"/>
          </p:nvPr>
        </p:nvSpPr>
        <p:spPr/>
        <p:txBody>
          <a:bodyPr/>
          <a:lstStyle/>
          <a:p>
            <a:fld id="{1E118731-1A4B-4E8B-A43E-3ACDB8909D9F}" type="slidenum">
              <a:rPr lang="es-CL" smtClean="0"/>
              <a:t>10</a:t>
            </a:fld>
            <a:endParaRPr lang="es-CL"/>
          </a:p>
        </p:txBody>
      </p:sp>
    </p:spTree>
    <p:extLst>
      <p:ext uri="{BB962C8B-B14F-4D97-AF65-F5344CB8AC3E}">
        <p14:creationId xmlns:p14="http://schemas.microsoft.com/office/powerpoint/2010/main" val="186110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r>
              <a:rPr lang="es-CL"/>
              <a:t>01-04-2021</a:t>
            </a: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pt-BR"/>
              <a:t>Memoria de título de Piero A. Riva Riquelme</a:t>
            </a:r>
            <a:endParaRPr lang="es-CL"/>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C73B7DCB-4A89-4E5F-BA04-C0BBA115BFDA}" type="slidenum">
              <a:rPr lang="es-CL" smtClean="0"/>
              <a:t>‹Nº›</a:t>
            </a:fld>
            <a:endParaRPr lang="es-CL"/>
          </a:p>
        </p:txBody>
      </p:sp>
    </p:spTree>
    <p:extLst>
      <p:ext uri="{BB962C8B-B14F-4D97-AF65-F5344CB8AC3E}">
        <p14:creationId xmlns:p14="http://schemas.microsoft.com/office/powerpoint/2010/main" val="2944832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CL"/>
              <a:t>01-04-2021</a:t>
            </a:r>
          </a:p>
        </p:txBody>
      </p:sp>
      <p:sp>
        <p:nvSpPr>
          <p:cNvPr id="5" name="Footer Placeholder 4"/>
          <p:cNvSpPr>
            <a:spLocks noGrp="1"/>
          </p:cNvSpPr>
          <p:nvPr>
            <p:ph type="ftr" sz="quarter" idx="11"/>
          </p:nvPr>
        </p:nvSpPr>
        <p:spPr/>
        <p:txBody>
          <a:bodyPr/>
          <a:lstStyle/>
          <a:p>
            <a:r>
              <a:rPr lang="pt-BR"/>
              <a:t>Memoria de título de Piero A. Riva Riquelme</a:t>
            </a:r>
            <a:endParaRPr lang="es-CL"/>
          </a:p>
        </p:txBody>
      </p:sp>
      <p:sp>
        <p:nvSpPr>
          <p:cNvPr id="6" name="Slide Number Placeholder 5"/>
          <p:cNvSpPr>
            <a:spLocks noGrp="1"/>
          </p:cNvSpPr>
          <p:nvPr>
            <p:ph type="sldNum" sz="quarter" idx="12"/>
          </p:nvPr>
        </p:nvSpPr>
        <p:spPr/>
        <p:txBody>
          <a:bodyPr/>
          <a:lstStyle/>
          <a:p>
            <a:fld id="{C73B7DCB-4A89-4E5F-BA04-C0BBA115BFDA}" type="slidenum">
              <a:rPr lang="es-CL" smtClean="0"/>
              <a:t>‹Nº›</a:t>
            </a:fld>
            <a:endParaRPr lang="es-CL"/>
          </a:p>
        </p:txBody>
      </p:sp>
    </p:spTree>
    <p:extLst>
      <p:ext uri="{BB962C8B-B14F-4D97-AF65-F5344CB8AC3E}">
        <p14:creationId xmlns:p14="http://schemas.microsoft.com/office/powerpoint/2010/main" val="3349821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r>
              <a:rPr lang="es-CL"/>
              <a:t>01-04-2021</a:t>
            </a:r>
          </a:p>
        </p:txBody>
      </p:sp>
      <p:sp>
        <p:nvSpPr>
          <p:cNvPr id="5" name="Footer Placeholder 4"/>
          <p:cNvSpPr>
            <a:spLocks noGrp="1"/>
          </p:cNvSpPr>
          <p:nvPr>
            <p:ph type="ftr" sz="quarter" idx="11"/>
          </p:nvPr>
        </p:nvSpPr>
        <p:spPr>
          <a:xfrm>
            <a:off x="774923" y="5951811"/>
            <a:ext cx="7896279" cy="365125"/>
          </a:xfrm>
        </p:spPr>
        <p:txBody>
          <a:bodyPr/>
          <a:lstStyle/>
          <a:p>
            <a:r>
              <a:rPr lang="pt-BR"/>
              <a:t>Memoria de título de Piero A. Riva Riquelme</a:t>
            </a:r>
            <a:endParaRPr lang="es-CL"/>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C73B7DCB-4A89-4E5F-BA04-C0BBA115BFDA}" type="slidenum">
              <a:rPr lang="es-CL" smtClean="0"/>
              <a:t>‹Nº›</a:t>
            </a:fld>
            <a:endParaRPr lang="es-CL"/>
          </a:p>
        </p:txBody>
      </p:sp>
    </p:spTree>
    <p:extLst>
      <p:ext uri="{BB962C8B-B14F-4D97-AF65-F5344CB8AC3E}">
        <p14:creationId xmlns:p14="http://schemas.microsoft.com/office/powerpoint/2010/main" val="321508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CL"/>
              <a:t>01-04-2021</a:t>
            </a:r>
          </a:p>
        </p:txBody>
      </p:sp>
      <p:sp>
        <p:nvSpPr>
          <p:cNvPr id="5" name="Footer Placeholder 4"/>
          <p:cNvSpPr>
            <a:spLocks noGrp="1"/>
          </p:cNvSpPr>
          <p:nvPr>
            <p:ph type="ftr" sz="quarter" idx="11"/>
          </p:nvPr>
        </p:nvSpPr>
        <p:spPr/>
        <p:txBody>
          <a:bodyPr/>
          <a:lstStyle/>
          <a:p>
            <a:r>
              <a:rPr lang="pt-BR"/>
              <a:t>Memoria de título de Piero A. Riva Riquelme</a:t>
            </a:r>
            <a:endParaRPr lang="es-CL"/>
          </a:p>
        </p:txBody>
      </p:sp>
      <p:sp>
        <p:nvSpPr>
          <p:cNvPr id="6" name="Slide Number Placeholder 5"/>
          <p:cNvSpPr>
            <a:spLocks noGrp="1"/>
          </p:cNvSpPr>
          <p:nvPr>
            <p:ph type="sldNum" sz="quarter" idx="12"/>
          </p:nvPr>
        </p:nvSpPr>
        <p:spPr>
          <a:xfrm>
            <a:off x="10558300" y="5956137"/>
            <a:ext cx="1052508" cy="365125"/>
          </a:xfrm>
        </p:spPr>
        <p:txBody>
          <a:bodyPr/>
          <a:lstStyle/>
          <a:p>
            <a:fld id="{C73B7DCB-4A89-4E5F-BA04-C0BBA115BFDA}" type="slidenum">
              <a:rPr lang="es-CL" smtClean="0"/>
              <a:t>‹Nº›</a:t>
            </a:fld>
            <a:endParaRPr lang="es-CL"/>
          </a:p>
        </p:txBody>
      </p:sp>
    </p:spTree>
    <p:extLst>
      <p:ext uri="{BB962C8B-B14F-4D97-AF65-F5344CB8AC3E}">
        <p14:creationId xmlns:p14="http://schemas.microsoft.com/office/powerpoint/2010/main" val="1202717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s-CL"/>
              <a:t>01-04-2021</a:t>
            </a: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pt-BR"/>
              <a:t>Memoria de título de Piero A. Riva Riquelme</a:t>
            </a:r>
            <a:endParaRPr lang="es-CL"/>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73B7DCB-4A89-4E5F-BA04-C0BBA115BFDA}" type="slidenum">
              <a:rPr lang="es-CL" smtClean="0"/>
              <a:t>‹Nº›</a:t>
            </a:fld>
            <a:endParaRPr lang="es-CL"/>
          </a:p>
        </p:txBody>
      </p:sp>
    </p:spTree>
    <p:extLst>
      <p:ext uri="{BB962C8B-B14F-4D97-AF65-F5344CB8AC3E}">
        <p14:creationId xmlns:p14="http://schemas.microsoft.com/office/powerpoint/2010/main" val="3576542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r>
              <a:rPr lang="es-CL"/>
              <a:t>01-04-2021</a:t>
            </a:r>
          </a:p>
        </p:txBody>
      </p:sp>
      <p:sp>
        <p:nvSpPr>
          <p:cNvPr id="6" name="Footer Placeholder 5"/>
          <p:cNvSpPr>
            <a:spLocks noGrp="1"/>
          </p:cNvSpPr>
          <p:nvPr>
            <p:ph type="ftr" sz="quarter" idx="11"/>
          </p:nvPr>
        </p:nvSpPr>
        <p:spPr/>
        <p:txBody>
          <a:bodyPr/>
          <a:lstStyle/>
          <a:p>
            <a:r>
              <a:rPr lang="pt-BR"/>
              <a:t>Memoria de título de Piero A. Riva Riquelme</a:t>
            </a:r>
            <a:endParaRPr lang="es-CL"/>
          </a:p>
        </p:txBody>
      </p:sp>
      <p:sp>
        <p:nvSpPr>
          <p:cNvPr id="7" name="Slide Number Placeholder 6"/>
          <p:cNvSpPr>
            <a:spLocks noGrp="1"/>
          </p:cNvSpPr>
          <p:nvPr>
            <p:ph type="sldNum" sz="quarter" idx="12"/>
          </p:nvPr>
        </p:nvSpPr>
        <p:spPr/>
        <p:txBody>
          <a:bodyPr/>
          <a:lstStyle/>
          <a:p>
            <a:fld id="{C73B7DCB-4A89-4E5F-BA04-C0BBA115BFDA}" type="slidenum">
              <a:rPr lang="es-CL" smtClean="0"/>
              <a:t>‹Nº›</a:t>
            </a:fld>
            <a:endParaRPr lang="es-CL"/>
          </a:p>
        </p:txBody>
      </p:sp>
    </p:spTree>
    <p:extLst>
      <p:ext uri="{BB962C8B-B14F-4D97-AF65-F5344CB8AC3E}">
        <p14:creationId xmlns:p14="http://schemas.microsoft.com/office/powerpoint/2010/main" val="339486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CL"/>
              <a:t>01-04-2021</a:t>
            </a:r>
          </a:p>
        </p:txBody>
      </p:sp>
      <p:sp>
        <p:nvSpPr>
          <p:cNvPr id="8" name="Footer Placeholder 7"/>
          <p:cNvSpPr>
            <a:spLocks noGrp="1"/>
          </p:cNvSpPr>
          <p:nvPr>
            <p:ph type="ftr" sz="quarter" idx="11"/>
          </p:nvPr>
        </p:nvSpPr>
        <p:spPr/>
        <p:txBody>
          <a:bodyPr/>
          <a:lstStyle/>
          <a:p>
            <a:r>
              <a:rPr lang="pt-BR"/>
              <a:t>Memoria de título de Piero A. Riva Riquelme</a:t>
            </a:r>
            <a:endParaRPr lang="es-CL"/>
          </a:p>
        </p:txBody>
      </p:sp>
      <p:sp>
        <p:nvSpPr>
          <p:cNvPr id="9" name="Slide Number Placeholder 8"/>
          <p:cNvSpPr>
            <a:spLocks noGrp="1"/>
          </p:cNvSpPr>
          <p:nvPr>
            <p:ph type="sldNum" sz="quarter" idx="12"/>
          </p:nvPr>
        </p:nvSpPr>
        <p:spPr/>
        <p:txBody>
          <a:bodyPr/>
          <a:lstStyle/>
          <a:p>
            <a:fld id="{C73B7DCB-4A89-4E5F-BA04-C0BBA115BFDA}" type="slidenum">
              <a:rPr lang="es-CL" smtClean="0"/>
              <a:t>‹Nº›</a:t>
            </a:fld>
            <a:endParaRPr lang="es-CL"/>
          </a:p>
        </p:txBody>
      </p:sp>
    </p:spTree>
    <p:extLst>
      <p:ext uri="{BB962C8B-B14F-4D97-AF65-F5344CB8AC3E}">
        <p14:creationId xmlns:p14="http://schemas.microsoft.com/office/powerpoint/2010/main" val="352078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s-CL"/>
              <a:t>01-04-2021</a:t>
            </a:r>
          </a:p>
        </p:txBody>
      </p:sp>
      <p:sp>
        <p:nvSpPr>
          <p:cNvPr id="4" name="Footer Placeholder 3"/>
          <p:cNvSpPr>
            <a:spLocks noGrp="1"/>
          </p:cNvSpPr>
          <p:nvPr>
            <p:ph type="ftr" sz="quarter" idx="11"/>
          </p:nvPr>
        </p:nvSpPr>
        <p:spPr/>
        <p:txBody>
          <a:bodyPr/>
          <a:lstStyle/>
          <a:p>
            <a:r>
              <a:rPr lang="pt-BR"/>
              <a:t>Memoria de título de Piero A. Riva Riquelme</a:t>
            </a:r>
            <a:endParaRPr lang="es-CL"/>
          </a:p>
        </p:txBody>
      </p:sp>
      <p:sp>
        <p:nvSpPr>
          <p:cNvPr id="5" name="Slide Number Placeholder 4"/>
          <p:cNvSpPr>
            <a:spLocks noGrp="1"/>
          </p:cNvSpPr>
          <p:nvPr>
            <p:ph type="sldNum" sz="quarter" idx="12"/>
          </p:nvPr>
        </p:nvSpPr>
        <p:spPr/>
        <p:txBody>
          <a:bodyPr/>
          <a:lstStyle/>
          <a:p>
            <a:fld id="{C73B7DCB-4A89-4E5F-BA04-C0BBA115BFDA}" type="slidenum">
              <a:rPr lang="es-CL" smtClean="0"/>
              <a:t>‹Nº›</a:t>
            </a:fld>
            <a:endParaRPr lang="es-CL"/>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578306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CL"/>
              <a:t>01-04-2021</a:t>
            </a:r>
          </a:p>
        </p:txBody>
      </p:sp>
      <p:sp>
        <p:nvSpPr>
          <p:cNvPr id="3" name="Footer Placeholder 2"/>
          <p:cNvSpPr>
            <a:spLocks noGrp="1"/>
          </p:cNvSpPr>
          <p:nvPr>
            <p:ph type="ftr" sz="quarter" idx="11"/>
          </p:nvPr>
        </p:nvSpPr>
        <p:spPr/>
        <p:txBody>
          <a:bodyPr/>
          <a:lstStyle/>
          <a:p>
            <a:r>
              <a:rPr lang="pt-BR"/>
              <a:t>Memoria de título de Piero A. Riva Riquelme</a:t>
            </a:r>
            <a:endParaRPr lang="es-CL"/>
          </a:p>
        </p:txBody>
      </p:sp>
      <p:sp>
        <p:nvSpPr>
          <p:cNvPr id="4" name="Slide Number Placeholder 3"/>
          <p:cNvSpPr>
            <a:spLocks noGrp="1"/>
          </p:cNvSpPr>
          <p:nvPr>
            <p:ph type="sldNum" sz="quarter" idx="12"/>
          </p:nvPr>
        </p:nvSpPr>
        <p:spPr/>
        <p:txBody>
          <a:bodyPr/>
          <a:lstStyle/>
          <a:p>
            <a:fld id="{C73B7DCB-4A89-4E5F-BA04-C0BBA115BFDA}" type="slidenum">
              <a:rPr lang="es-CL" smtClean="0"/>
              <a:t>‹Nº›</a:t>
            </a:fld>
            <a:endParaRPr lang="es-CL"/>
          </a:p>
        </p:txBody>
      </p:sp>
    </p:spTree>
    <p:extLst>
      <p:ext uri="{BB962C8B-B14F-4D97-AF65-F5344CB8AC3E}">
        <p14:creationId xmlns:p14="http://schemas.microsoft.com/office/powerpoint/2010/main" val="1759965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s-CL"/>
              <a:t>01-04-2021</a:t>
            </a: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pt-BR"/>
              <a:t>Memoria de título de Piero A. Riva Riquelme</a:t>
            </a:r>
            <a:endParaRPr lang="es-CL"/>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73B7DCB-4A89-4E5F-BA04-C0BBA115BFDA}" type="slidenum">
              <a:rPr lang="es-CL" smtClean="0"/>
              <a:t>‹Nº›</a:t>
            </a:fld>
            <a:endParaRPr lang="es-CL"/>
          </a:p>
        </p:txBody>
      </p:sp>
    </p:spTree>
    <p:extLst>
      <p:ext uri="{BB962C8B-B14F-4D97-AF65-F5344CB8AC3E}">
        <p14:creationId xmlns:p14="http://schemas.microsoft.com/office/powerpoint/2010/main" val="169531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CL"/>
              <a:t>01-04-2021</a:t>
            </a:r>
          </a:p>
        </p:txBody>
      </p:sp>
      <p:sp>
        <p:nvSpPr>
          <p:cNvPr id="6" name="Footer Placeholder 5"/>
          <p:cNvSpPr>
            <a:spLocks noGrp="1"/>
          </p:cNvSpPr>
          <p:nvPr>
            <p:ph type="ftr" sz="quarter" idx="11"/>
          </p:nvPr>
        </p:nvSpPr>
        <p:spPr/>
        <p:txBody>
          <a:bodyPr/>
          <a:lstStyle/>
          <a:p>
            <a:r>
              <a:rPr lang="pt-BR"/>
              <a:t>Memoria de título de Piero A. Riva Riquelme</a:t>
            </a:r>
            <a:endParaRPr lang="es-CL"/>
          </a:p>
        </p:txBody>
      </p:sp>
      <p:sp>
        <p:nvSpPr>
          <p:cNvPr id="7" name="Slide Number Placeholder 6"/>
          <p:cNvSpPr>
            <a:spLocks noGrp="1"/>
          </p:cNvSpPr>
          <p:nvPr>
            <p:ph type="sldNum" sz="quarter" idx="12"/>
          </p:nvPr>
        </p:nvSpPr>
        <p:spPr/>
        <p:txBody>
          <a:bodyPr/>
          <a:lstStyle/>
          <a:p>
            <a:fld id="{C73B7DCB-4A89-4E5F-BA04-C0BBA115BFDA}" type="slidenum">
              <a:rPr lang="es-CL" smtClean="0"/>
              <a:t>‹Nº›</a:t>
            </a:fld>
            <a:endParaRPr lang="es-CL"/>
          </a:p>
        </p:txBody>
      </p:sp>
    </p:spTree>
    <p:extLst>
      <p:ext uri="{BB962C8B-B14F-4D97-AF65-F5344CB8AC3E}">
        <p14:creationId xmlns:p14="http://schemas.microsoft.com/office/powerpoint/2010/main" val="268467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r>
              <a:rPr lang="es-CL"/>
              <a:t>01-04-2021</a:t>
            </a: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pt-BR"/>
              <a:t>Memoria de título de Piero A. Riva Riquelme</a:t>
            </a:r>
            <a:endParaRPr lang="es-CL"/>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C73B7DCB-4A89-4E5F-BA04-C0BBA115BFDA}" type="slidenum">
              <a:rPr lang="es-CL" smtClean="0"/>
              <a:t>‹Nº›</a:t>
            </a:fld>
            <a:endParaRPr lang="es-CL"/>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528869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9" Type="http://schemas.openxmlformats.org/officeDocument/2006/relationships/image" Target="../media/image91.png"/><Relationship Id="rId21" Type="http://schemas.openxmlformats.org/officeDocument/2006/relationships/image" Target="../media/image73.png"/><Relationship Id="rId34" Type="http://schemas.openxmlformats.org/officeDocument/2006/relationships/image" Target="../media/image86.png"/><Relationship Id="rId42" Type="http://schemas.openxmlformats.org/officeDocument/2006/relationships/image" Target="../media/image94.png"/><Relationship Id="rId47" Type="http://schemas.openxmlformats.org/officeDocument/2006/relationships/image" Target="../media/image99.png"/><Relationship Id="rId50" Type="http://schemas.openxmlformats.org/officeDocument/2006/relationships/image" Target="../media/image102.png"/><Relationship Id="rId7" Type="http://schemas.openxmlformats.org/officeDocument/2006/relationships/image" Target="../media/image28.png"/><Relationship Id="rId2" Type="http://schemas.openxmlformats.org/officeDocument/2006/relationships/notesSlide" Target="../notesSlides/notesSlide9.xml"/><Relationship Id="rId16" Type="http://schemas.openxmlformats.org/officeDocument/2006/relationships/image" Target="../media/image68.png"/><Relationship Id="rId29" Type="http://schemas.openxmlformats.org/officeDocument/2006/relationships/image" Target="../media/image81.png"/><Relationship Id="rId11" Type="http://schemas.openxmlformats.org/officeDocument/2006/relationships/image" Target="../media/image63.pn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89.png"/><Relationship Id="rId40" Type="http://schemas.openxmlformats.org/officeDocument/2006/relationships/image" Target="../media/image92.png"/><Relationship Id="rId45" Type="http://schemas.openxmlformats.org/officeDocument/2006/relationships/image" Target="../media/image97.png"/><Relationship Id="rId53"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image" Target="../media/image83.png"/><Relationship Id="rId44" Type="http://schemas.openxmlformats.org/officeDocument/2006/relationships/image" Target="../media/image96.png"/><Relationship Id="rId52" Type="http://schemas.openxmlformats.org/officeDocument/2006/relationships/image" Target="../media/image104.png"/><Relationship Id="rId4" Type="http://schemas.openxmlformats.org/officeDocument/2006/relationships/image" Target="../media/image25.jpe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png"/><Relationship Id="rId30" Type="http://schemas.openxmlformats.org/officeDocument/2006/relationships/image" Target="../media/image82.png"/><Relationship Id="rId35" Type="http://schemas.openxmlformats.org/officeDocument/2006/relationships/image" Target="../media/image87.png"/><Relationship Id="rId43" Type="http://schemas.openxmlformats.org/officeDocument/2006/relationships/image" Target="../media/image95.png"/><Relationship Id="rId48" Type="http://schemas.openxmlformats.org/officeDocument/2006/relationships/image" Target="../media/image100.png"/><Relationship Id="rId8" Type="http://schemas.openxmlformats.org/officeDocument/2006/relationships/image" Target="../media/image30.png"/><Relationship Id="rId51" Type="http://schemas.openxmlformats.org/officeDocument/2006/relationships/image" Target="../media/image103.png"/><Relationship Id="rId3" Type="http://schemas.openxmlformats.org/officeDocument/2006/relationships/image" Target="../media/image56.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33" Type="http://schemas.openxmlformats.org/officeDocument/2006/relationships/image" Target="../media/image85.png"/><Relationship Id="rId38" Type="http://schemas.openxmlformats.org/officeDocument/2006/relationships/image" Target="../media/image90.png"/><Relationship Id="rId46" Type="http://schemas.openxmlformats.org/officeDocument/2006/relationships/image" Target="../media/image98.png"/><Relationship Id="rId20" Type="http://schemas.openxmlformats.org/officeDocument/2006/relationships/image" Target="../media/image72.png"/><Relationship Id="rId41"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58.pn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png"/><Relationship Id="rId36" Type="http://schemas.openxmlformats.org/officeDocument/2006/relationships/image" Target="../media/image88.png"/><Relationship Id="rId49" Type="http://schemas.openxmlformats.org/officeDocument/2006/relationships/image" Target="../media/image101.png"/></Relationships>
</file>

<file path=ppt/slides/_rels/slide1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5.png"/><Relationship Id="rId3" Type="http://schemas.openxmlformats.org/officeDocument/2006/relationships/image" Target="../media/image31.png"/><Relationship Id="rId7" Type="http://schemas.openxmlformats.org/officeDocument/2006/relationships/image" Target="../media/image770.png"/><Relationship Id="rId12" Type="http://schemas.openxmlformats.org/officeDocument/2006/relationships/image" Target="../media/image154.png"/><Relationship Id="rId2" Type="http://schemas.openxmlformats.org/officeDocument/2006/relationships/notesSlide" Target="../notesSlides/notesSlide10.xml"/><Relationship Id="rId1" Type="http://schemas.openxmlformats.org/officeDocument/2006/relationships/slideLayout" Target="../slideLayouts/slideLayout2.xml"/><Relationship Id="rId11" Type="http://schemas.openxmlformats.org/officeDocument/2006/relationships/image" Target="../media/image810.png"/><Relationship Id="rId10" Type="http://schemas.openxmlformats.org/officeDocument/2006/relationships/image" Target="../media/image153.png"/><Relationship Id="rId9" Type="http://schemas.openxmlformats.org/officeDocument/2006/relationships/image" Target="../media/image79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70.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4.png"/><Relationship Id="rId3" Type="http://schemas.openxmlformats.org/officeDocument/2006/relationships/image" Target="../media/image32.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73.png"/><Relationship Id="rId2" Type="http://schemas.openxmlformats.org/officeDocument/2006/relationships/notesSlide" Target="../notesSlides/notesSlide13.xml"/><Relationship Id="rId16"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7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s>
</file>

<file path=ppt/slides/_rels/slide15.xml.rels><?xml version="1.0" encoding="UTF-8" standalone="yes"?>
<Relationships xmlns="http://schemas.openxmlformats.org/package/2006/relationships"><Relationship Id="rId8" Type="http://schemas.openxmlformats.org/officeDocument/2006/relationships/image" Target="../media/image1790.png"/><Relationship Id="rId3" Type="http://schemas.openxmlformats.org/officeDocument/2006/relationships/image" Target="../media/image175.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82.png"/><Relationship Id="rId5" Type="http://schemas.openxmlformats.org/officeDocument/2006/relationships/image" Target="../media/image177.png"/><Relationship Id="rId10" Type="http://schemas.openxmlformats.org/officeDocument/2006/relationships/image" Target="../media/image181.png"/><Relationship Id="rId4" Type="http://schemas.openxmlformats.org/officeDocument/2006/relationships/image" Target="../media/image176.png"/><Relationship Id="rId9" Type="http://schemas.openxmlformats.org/officeDocument/2006/relationships/image" Target="../media/image180.png"/></Relationships>
</file>

<file path=ppt/slides/_rels/slide16.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18" Type="http://schemas.openxmlformats.org/officeDocument/2006/relationships/image" Target="../media/image38.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77.png"/><Relationship Id="rId2" Type="http://schemas.openxmlformats.org/officeDocument/2006/relationships/notesSlide" Target="../notesSlides/notesSlide15.xml"/><Relationship Id="rId16"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7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0.jpe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46.png"/><Relationship Id="rId7" Type="http://schemas.openxmlformats.org/officeDocument/2006/relationships/image" Target="../media/image54.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20.xml"/><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105.png"/><Relationship Id="rId5" Type="http://schemas.openxmlformats.org/officeDocument/2006/relationships/image" Target="../media/image51.png"/><Relationship Id="rId15" Type="http://schemas.openxmlformats.org/officeDocument/2006/relationships/image" Target="../media/image109.pn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108.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30.png"/><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8" Type="http://schemas.openxmlformats.org/officeDocument/2006/relationships/image" Target="NULL"/><Relationship Id="rId3"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comments" Target="../comments/comment3.xml"/><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4.gif"/><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DF96C3-C082-4501-AABC-45647B758A08}"/>
              </a:ext>
            </a:extLst>
          </p:cNvPr>
          <p:cNvSpPr>
            <a:spLocks noGrp="1"/>
          </p:cNvSpPr>
          <p:nvPr>
            <p:ph type="ctrTitle"/>
          </p:nvPr>
        </p:nvSpPr>
        <p:spPr>
          <a:xfrm>
            <a:off x="581025" y="3085233"/>
            <a:ext cx="10993438" cy="1116000"/>
          </a:xfrm>
          <a:effectLst>
            <a:outerShdw blurRad="50800" dist="38100" dir="2700000" algn="tl" rotWithShape="0">
              <a:prstClr val="black">
                <a:alpha val="40000"/>
              </a:prstClr>
            </a:outerShdw>
          </a:effectLst>
        </p:spPr>
        <p:txBody>
          <a:bodyPr anchor="t">
            <a:normAutofit/>
          </a:bodyPr>
          <a:lstStyle/>
          <a:p>
            <a:r>
              <a:rPr lang="en-US" sz="2800" dirty="0">
                <a:solidFill>
                  <a:schemeClr val="bg1"/>
                </a:solidFill>
              </a:rPr>
              <a:t>“Implementation of a neurofuzzy control strategy in a heterogeneous system architecture”</a:t>
            </a:r>
            <a:endParaRPr lang="es-CL" sz="2800" dirty="0">
              <a:solidFill>
                <a:schemeClr val="bg1"/>
              </a:solidFill>
            </a:endParaRPr>
          </a:p>
        </p:txBody>
      </p:sp>
      <p:sp>
        <p:nvSpPr>
          <p:cNvPr id="6" name="Subtítulo 5">
            <a:extLst>
              <a:ext uri="{FF2B5EF4-FFF2-40B4-BE49-F238E27FC236}">
                <a16:creationId xmlns:a16="http://schemas.microsoft.com/office/drawing/2014/main" id="{DC1333CF-06A3-4BAC-BB28-216DC7C90F6A}"/>
              </a:ext>
            </a:extLst>
          </p:cNvPr>
          <p:cNvSpPr>
            <a:spLocks noGrp="1"/>
          </p:cNvSpPr>
          <p:nvPr>
            <p:ph type="subTitle" idx="1"/>
          </p:nvPr>
        </p:nvSpPr>
        <p:spPr>
          <a:xfrm>
            <a:off x="581025" y="3933328"/>
            <a:ext cx="10993438" cy="590550"/>
          </a:xfrm>
        </p:spPr>
        <p:txBody>
          <a:bodyPr/>
          <a:lstStyle/>
          <a:p>
            <a:r>
              <a:rPr lang="es-CL" dirty="0"/>
              <a:t>Piero Alessandro Riva Riquelme</a:t>
            </a:r>
          </a:p>
        </p:txBody>
      </p:sp>
      <p:sp>
        <p:nvSpPr>
          <p:cNvPr id="5" name="CuadroTexto 4">
            <a:extLst>
              <a:ext uri="{FF2B5EF4-FFF2-40B4-BE49-F238E27FC236}">
                <a16:creationId xmlns:a16="http://schemas.microsoft.com/office/drawing/2014/main" id="{5C80FEC5-6A54-416A-9A7B-D8633EBC7ACB}"/>
              </a:ext>
            </a:extLst>
          </p:cNvPr>
          <p:cNvSpPr txBox="1"/>
          <p:nvPr/>
        </p:nvSpPr>
        <p:spPr>
          <a:xfrm>
            <a:off x="488531" y="5779907"/>
            <a:ext cx="3418540" cy="600164"/>
          </a:xfrm>
          <a:prstGeom prst="rect">
            <a:avLst/>
          </a:prstGeom>
          <a:noFill/>
        </p:spPr>
        <p:txBody>
          <a:bodyPr wrap="square" rtlCol="0">
            <a:spAutoFit/>
          </a:bodyPr>
          <a:lstStyle/>
          <a:p>
            <a:r>
              <a:rPr lang="es-CL" sz="1100" dirty="0">
                <a:solidFill>
                  <a:schemeClr val="bg1"/>
                </a:solidFill>
              </a:rPr>
              <a:t>Profesores Patrocinantes,</a:t>
            </a:r>
            <a:br>
              <a:rPr lang="es-CL" sz="1100" dirty="0">
                <a:solidFill>
                  <a:schemeClr val="bg1"/>
                </a:solidFill>
              </a:rPr>
            </a:br>
            <a:r>
              <a:rPr lang="es-CL" sz="1100" dirty="0">
                <a:solidFill>
                  <a:schemeClr val="bg1"/>
                </a:solidFill>
              </a:rPr>
              <a:t>	</a:t>
            </a:r>
            <a:r>
              <a:rPr lang="es-CL" sz="1100" b="1" dirty="0">
                <a:solidFill>
                  <a:schemeClr val="bg1"/>
                </a:solidFill>
              </a:rPr>
              <a:t>Dr. Daniel </a:t>
            </a:r>
            <a:r>
              <a:rPr lang="es-CL" sz="1100" b="1" dirty="0" err="1">
                <a:solidFill>
                  <a:schemeClr val="bg1"/>
                </a:solidFill>
              </a:rPr>
              <a:t>Sbarbaro</a:t>
            </a:r>
            <a:r>
              <a:rPr lang="es-CL" sz="1100" b="1" dirty="0">
                <a:solidFill>
                  <a:schemeClr val="bg1"/>
                </a:solidFill>
              </a:rPr>
              <a:t> </a:t>
            </a:r>
            <a:r>
              <a:rPr lang="es-CL" sz="1100" b="1" dirty="0" err="1">
                <a:solidFill>
                  <a:schemeClr val="bg1"/>
                </a:solidFill>
              </a:rPr>
              <a:t>Hofer</a:t>
            </a:r>
            <a:endParaRPr lang="es-CL" sz="1100" b="1" dirty="0">
              <a:solidFill>
                <a:schemeClr val="bg1"/>
              </a:solidFill>
            </a:endParaRPr>
          </a:p>
          <a:p>
            <a:pPr lvl="1"/>
            <a:r>
              <a:rPr lang="es-CL" sz="1100" b="1" dirty="0">
                <a:solidFill>
                  <a:schemeClr val="bg1"/>
                </a:solidFill>
              </a:rPr>
              <a:t>Dr. Miguel Figueroa Toro</a:t>
            </a:r>
            <a:endParaRPr lang="es-CL" sz="1100" dirty="0">
              <a:solidFill>
                <a:schemeClr val="bg1"/>
              </a:solidFill>
            </a:endParaRPr>
          </a:p>
        </p:txBody>
      </p:sp>
      <p:sp>
        <p:nvSpPr>
          <p:cNvPr id="29" name="CuadroTexto 28">
            <a:extLst>
              <a:ext uri="{FF2B5EF4-FFF2-40B4-BE49-F238E27FC236}">
                <a16:creationId xmlns:a16="http://schemas.microsoft.com/office/drawing/2014/main" id="{B38876EA-4EF4-467F-B912-CF02215A5100}"/>
              </a:ext>
            </a:extLst>
          </p:cNvPr>
          <p:cNvSpPr txBox="1"/>
          <p:nvPr/>
        </p:nvSpPr>
        <p:spPr>
          <a:xfrm>
            <a:off x="2747916" y="5779907"/>
            <a:ext cx="3351228" cy="430887"/>
          </a:xfrm>
          <a:prstGeom prst="rect">
            <a:avLst/>
          </a:prstGeom>
          <a:noFill/>
        </p:spPr>
        <p:txBody>
          <a:bodyPr wrap="square">
            <a:spAutoFit/>
          </a:bodyPr>
          <a:lstStyle/>
          <a:p>
            <a:r>
              <a:rPr lang="es-CL" sz="1100" dirty="0">
                <a:solidFill>
                  <a:schemeClr val="bg1"/>
                </a:solidFill>
              </a:rPr>
              <a:t>Profesor Comisión,</a:t>
            </a:r>
          </a:p>
          <a:p>
            <a:r>
              <a:rPr lang="es-CL" sz="1100" dirty="0">
                <a:solidFill>
                  <a:schemeClr val="bg1"/>
                </a:solidFill>
              </a:rPr>
              <a:t> 	</a:t>
            </a:r>
            <a:r>
              <a:rPr lang="es-CL" sz="1100" b="1" dirty="0">
                <a:solidFill>
                  <a:schemeClr val="bg1"/>
                </a:solidFill>
              </a:rPr>
              <a:t>Dr. Jorge Pezoa Núñez</a:t>
            </a:r>
            <a:endParaRPr lang="es-CL" sz="1100" dirty="0"/>
          </a:p>
        </p:txBody>
      </p:sp>
      <p:sp>
        <p:nvSpPr>
          <p:cNvPr id="30" name="CuadroTexto 29">
            <a:extLst>
              <a:ext uri="{FF2B5EF4-FFF2-40B4-BE49-F238E27FC236}">
                <a16:creationId xmlns:a16="http://schemas.microsoft.com/office/drawing/2014/main" id="{62C09393-F120-4716-B031-16628566BCD1}"/>
              </a:ext>
            </a:extLst>
          </p:cNvPr>
          <p:cNvSpPr txBox="1"/>
          <p:nvPr/>
        </p:nvSpPr>
        <p:spPr>
          <a:xfrm>
            <a:off x="10479469" y="6096704"/>
            <a:ext cx="1224000" cy="307777"/>
          </a:xfrm>
          <a:prstGeom prst="rect">
            <a:avLst/>
          </a:prstGeom>
          <a:noFill/>
        </p:spPr>
        <p:txBody>
          <a:bodyPr wrap="square">
            <a:spAutoFit/>
          </a:bodyPr>
          <a:lstStyle/>
          <a:p>
            <a:r>
              <a:rPr lang="es-CL" sz="1400" i="1" dirty="0">
                <a:solidFill>
                  <a:schemeClr val="bg1"/>
                </a:solidFill>
              </a:rPr>
              <a:t>Abril de 2021</a:t>
            </a:r>
            <a:endParaRPr lang="es-CL" sz="1400" i="1" dirty="0"/>
          </a:p>
        </p:txBody>
      </p:sp>
      <p:grpSp>
        <p:nvGrpSpPr>
          <p:cNvPr id="28" name="Grupo 27">
            <a:extLst>
              <a:ext uri="{FF2B5EF4-FFF2-40B4-BE49-F238E27FC236}">
                <a16:creationId xmlns:a16="http://schemas.microsoft.com/office/drawing/2014/main" id="{3D848CA4-45F9-4854-8D2A-6224BFDE8B0A}"/>
              </a:ext>
            </a:extLst>
          </p:cNvPr>
          <p:cNvGrpSpPr/>
          <p:nvPr/>
        </p:nvGrpSpPr>
        <p:grpSpPr>
          <a:xfrm>
            <a:off x="1646217" y="1197547"/>
            <a:ext cx="8899566" cy="1138773"/>
            <a:chOff x="1465801" y="990734"/>
            <a:chExt cx="8899566" cy="1138773"/>
          </a:xfrm>
        </p:grpSpPr>
        <p:pic>
          <p:nvPicPr>
            <p:cNvPr id="2056" name="Picture 8">
              <a:extLst>
                <a:ext uri="{FF2B5EF4-FFF2-40B4-BE49-F238E27FC236}">
                  <a16:creationId xmlns:a16="http://schemas.microsoft.com/office/drawing/2014/main" id="{6D1CE690-EE78-48A6-B44E-4433EA81D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801" y="1049507"/>
              <a:ext cx="8784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a:extLst>
                <a:ext uri="{FF2B5EF4-FFF2-40B4-BE49-F238E27FC236}">
                  <a16:creationId xmlns:a16="http://schemas.microsoft.com/office/drawing/2014/main" id="{716DF3B1-6B3C-4F58-9252-3E5A14927861}"/>
                </a:ext>
              </a:extLst>
            </p:cNvPr>
            <p:cNvSpPr txBox="1"/>
            <p:nvPr/>
          </p:nvSpPr>
          <p:spPr>
            <a:xfrm>
              <a:off x="2813233" y="990734"/>
              <a:ext cx="5993950" cy="1138773"/>
            </a:xfrm>
            <a:prstGeom prst="rect">
              <a:avLst/>
            </a:prstGeom>
            <a:noFill/>
          </p:spPr>
          <p:txBody>
            <a:bodyPr wrap="square" rtlCol="0">
              <a:spAutoFit/>
            </a:bodyPr>
            <a:lstStyle/>
            <a:p>
              <a:pPr algn="ctr"/>
              <a:r>
                <a:rPr lang="es-CL" sz="2800" b="1" dirty="0"/>
                <a:t>Universidad de Concepción</a:t>
              </a:r>
              <a:br>
                <a:rPr lang="es-CL" sz="1600" b="1" dirty="0"/>
              </a:br>
              <a:r>
                <a:rPr lang="es-CL" sz="2000" dirty="0"/>
                <a:t>Facultad de Ingeniería</a:t>
              </a:r>
            </a:p>
            <a:p>
              <a:pPr algn="ctr"/>
              <a:r>
                <a:rPr lang="es-CL" sz="2000" dirty="0"/>
                <a:t>Departamento de Ingeniería Eléctrica</a:t>
              </a:r>
              <a:endParaRPr lang="es-CL" dirty="0"/>
            </a:p>
          </p:txBody>
        </p:sp>
        <p:pic>
          <p:nvPicPr>
            <p:cNvPr id="26" name="Imagen 25" descr="Logotipo&#10;&#10;Descripción generada automáticamente">
              <a:extLst>
                <a:ext uri="{FF2B5EF4-FFF2-40B4-BE49-F238E27FC236}">
                  <a16:creationId xmlns:a16="http://schemas.microsoft.com/office/drawing/2014/main" id="{7724BB92-A3C1-4B6B-98AC-EFBC95BAF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6215" y="1049507"/>
              <a:ext cx="1089152" cy="1080000"/>
            </a:xfrm>
            <a:prstGeom prst="rect">
              <a:avLst/>
            </a:prstGeom>
          </p:spPr>
        </p:pic>
      </p:grpSp>
    </p:spTree>
    <p:extLst>
      <p:ext uri="{BB962C8B-B14F-4D97-AF65-F5344CB8AC3E}">
        <p14:creationId xmlns:p14="http://schemas.microsoft.com/office/powerpoint/2010/main" val="727626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3DD8F-AA21-4FB9-9B4A-6EF223D094AD}"/>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ANFIS: </a:t>
            </a:r>
            <a:r>
              <a:rPr lang="es-CL" dirty="0" err="1"/>
              <a:t>Adaptive</a:t>
            </a:r>
            <a:r>
              <a:rPr lang="es-CL" dirty="0"/>
              <a:t> Neuro </a:t>
            </a:r>
            <a:r>
              <a:rPr lang="es-CL" dirty="0" err="1"/>
              <a:t>Fuzzy</a:t>
            </a:r>
            <a:r>
              <a:rPr lang="es-CL" dirty="0"/>
              <a:t> </a:t>
            </a:r>
            <a:r>
              <a:rPr lang="es-CL" dirty="0" err="1"/>
              <a:t>Inference</a:t>
            </a:r>
            <a:r>
              <a:rPr lang="es-CL" dirty="0"/>
              <a:t> </a:t>
            </a:r>
            <a:r>
              <a:rPr lang="es-CL" dirty="0" err="1"/>
              <a:t>System</a:t>
            </a:r>
            <a:endParaRPr lang="es-CL" dirty="0"/>
          </a:p>
        </p:txBody>
      </p:sp>
      <mc:AlternateContent xmlns:mc="http://schemas.openxmlformats.org/markup-compatibility/2006" xmlns:a14="http://schemas.microsoft.com/office/drawing/2010/main">
        <mc:Choice Requires="a14">
          <p:graphicFrame>
            <p:nvGraphicFramePr>
              <p:cNvPr id="19" name="Tabla 27">
                <a:extLst>
                  <a:ext uri="{FF2B5EF4-FFF2-40B4-BE49-F238E27FC236}">
                    <a16:creationId xmlns:a16="http://schemas.microsoft.com/office/drawing/2014/main" id="{11CD9DB0-246E-4EE9-A38B-6A5D9943F111}"/>
                  </a:ext>
                </a:extLst>
              </p:cNvPr>
              <p:cNvGraphicFramePr>
                <a:graphicFrameLocks noGrp="1"/>
              </p:cNvGraphicFramePr>
              <p:nvPr>
                <p:extLst>
                  <p:ext uri="{D42A27DB-BD31-4B8C-83A1-F6EECF244321}">
                    <p14:modId xmlns:p14="http://schemas.microsoft.com/office/powerpoint/2010/main" val="2458435973"/>
                  </p:ext>
                </p:extLst>
              </p:nvPr>
            </p:nvGraphicFramePr>
            <p:xfrm>
              <a:off x="458505" y="2098016"/>
              <a:ext cx="4418267" cy="2046289"/>
            </p:xfrm>
            <a:graphic>
              <a:graphicData uri="http://schemas.openxmlformats.org/drawingml/2006/table">
                <a:tbl>
                  <a:tblPr firstRow="1" bandRow="1">
                    <a:tableStyleId>{3B4B98B0-60AC-42C2-AFA5-B58CD77FA1E5}</a:tableStyleId>
                  </a:tblPr>
                  <a:tblGrid>
                    <a:gridCol w="693230">
                      <a:extLst>
                        <a:ext uri="{9D8B030D-6E8A-4147-A177-3AD203B41FA5}">
                          <a16:colId xmlns:a16="http://schemas.microsoft.com/office/drawing/2014/main" val="1990120863"/>
                        </a:ext>
                      </a:extLst>
                    </a:gridCol>
                    <a:gridCol w="2246757">
                      <a:extLst>
                        <a:ext uri="{9D8B030D-6E8A-4147-A177-3AD203B41FA5}">
                          <a16:colId xmlns:a16="http://schemas.microsoft.com/office/drawing/2014/main" val="1609695654"/>
                        </a:ext>
                      </a:extLst>
                    </a:gridCol>
                    <a:gridCol w="1478280">
                      <a:extLst>
                        <a:ext uri="{9D8B030D-6E8A-4147-A177-3AD203B41FA5}">
                          <a16:colId xmlns:a16="http://schemas.microsoft.com/office/drawing/2014/main" val="2202846254"/>
                        </a:ext>
                      </a:extLst>
                    </a:gridCol>
                  </a:tblGrid>
                  <a:tr h="180000">
                    <a:tc>
                      <a:txBody>
                        <a:bodyPr/>
                        <a:lstStyle/>
                        <a:p>
                          <a:pPr algn="l"/>
                          <a14:m>
                            <m:oMathPara xmlns:m="http://schemas.openxmlformats.org/officeDocument/2006/math">
                              <m:oMathParaPr>
                                <m:jc m:val="centerGroup"/>
                              </m:oMathParaPr>
                              <m:oMath xmlns:m="http://schemas.openxmlformats.org/officeDocument/2006/math">
                                <m:r>
                                  <a:rPr lang="es-CL" sz="1400" b="0" smtClean="0">
                                    <a:latin typeface="Cambria Math" panose="02040503050406030204" pitchFamily="18" charset="0"/>
                                  </a:rPr>
                                  <m:t>𝐿𝑎𝑦𝑒𝑟</m:t>
                                </m:r>
                              </m:oMath>
                            </m:oMathPara>
                          </a14:m>
                          <a:endParaRPr lang="es-CL" sz="1400" dirty="0"/>
                        </a:p>
                      </a:txBody>
                      <a:tcPr>
                        <a:noFill/>
                      </a:tcPr>
                    </a:tc>
                    <a:tc>
                      <a:txBody>
                        <a:bodyPr/>
                        <a:lstStyle/>
                        <a:p>
                          <a:pPr algn="l"/>
                          <a14:m>
                            <m:oMathPara xmlns:m="http://schemas.openxmlformats.org/officeDocument/2006/math">
                              <m:oMathParaPr>
                                <m:jc m:val="centerGroup"/>
                              </m:oMathParaPr>
                              <m:oMath xmlns:m="http://schemas.openxmlformats.org/officeDocument/2006/math">
                                <m:r>
                                  <a:rPr lang="es-CL" sz="1400" b="0" smtClean="0">
                                    <a:latin typeface="Cambria Math" panose="02040503050406030204" pitchFamily="18" charset="0"/>
                                  </a:rPr>
                                  <m:t>𝐸𝑐𝑢𝑎𝑐𝑖</m:t>
                                </m:r>
                                <m:r>
                                  <a:rPr lang="es-CL" sz="1400" b="0" smtClean="0">
                                    <a:latin typeface="Cambria Math" panose="02040503050406030204" pitchFamily="18" charset="0"/>
                                  </a:rPr>
                                  <m:t>ó</m:t>
                                </m:r>
                                <m:r>
                                  <a:rPr lang="es-CL" sz="1400" b="0" smtClean="0">
                                    <a:latin typeface="Cambria Math" panose="02040503050406030204" pitchFamily="18" charset="0"/>
                                  </a:rPr>
                                  <m:t>𝑛</m:t>
                                </m:r>
                              </m:oMath>
                            </m:oMathPara>
                          </a14:m>
                          <a:endParaRPr lang="es-CL" sz="1400" dirty="0"/>
                        </a:p>
                      </a:txBody>
                      <a:tcPr>
                        <a:noFill/>
                      </a:tcPr>
                    </a:tc>
                    <a:tc>
                      <a:txBody>
                        <a:bodyPr/>
                        <a:lstStyle/>
                        <a:p>
                          <a:pPr algn="l"/>
                          <a14:m>
                            <m:oMathPara xmlns:m="http://schemas.openxmlformats.org/officeDocument/2006/math">
                              <m:oMathParaPr>
                                <m:jc m:val="centerGroup"/>
                              </m:oMathParaPr>
                              <m:oMath xmlns:m="http://schemas.openxmlformats.org/officeDocument/2006/math">
                                <m:r>
                                  <a:rPr lang="es-CL" sz="1400" b="0" smtClean="0">
                                    <a:latin typeface="Cambria Math" panose="02040503050406030204" pitchFamily="18" charset="0"/>
                                  </a:rPr>
                                  <m:t>𝐼𝑛𝑡𝑒𝑟𝑝𝑟𝑒𝑡𝑎𝑐𝑖</m:t>
                                </m:r>
                                <m:r>
                                  <a:rPr lang="es-CL" sz="1400" b="0" smtClean="0">
                                    <a:latin typeface="Cambria Math" panose="02040503050406030204" pitchFamily="18" charset="0"/>
                                  </a:rPr>
                                  <m:t>ó</m:t>
                                </m:r>
                                <m:r>
                                  <a:rPr lang="es-CL" sz="1400" b="0" smtClean="0">
                                    <a:latin typeface="Cambria Math" panose="02040503050406030204" pitchFamily="18" charset="0"/>
                                  </a:rPr>
                                  <m:t>𝑛</m:t>
                                </m:r>
                              </m:oMath>
                            </m:oMathPara>
                          </a14:m>
                          <a:endParaRPr lang="es-CL" sz="1400" dirty="0"/>
                        </a:p>
                      </a:txBody>
                      <a:tcPr>
                        <a:noFill/>
                      </a:tcPr>
                    </a:tc>
                    <a:extLst>
                      <a:ext uri="{0D108BD9-81ED-4DB2-BD59-A6C34878D82A}">
                        <a16:rowId xmlns:a16="http://schemas.microsoft.com/office/drawing/2014/main" val="686884041"/>
                      </a:ext>
                    </a:extLst>
                  </a:tr>
                  <a:tr h="252000">
                    <a:tc>
                      <a:txBody>
                        <a:bodyPr/>
                        <a:lstStyle/>
                        <a:p>
                          <a:pPr algn="l"/>
                          <a14:m>
                            <m:oMathPara xmlns:m="http://schemas.openxmlformats.org/officeDocument/2006/math">
                              <m:oMathParaPr>
                                <m:jc m:val="centerGroup"/>
                              </m:oMathParaPr>
                              <m:oMath xmlns:m="http://schemas.openxmlformats.org/officeDocument/2006/math">
                                <m:sSub>
                                  <m:sSubPr>
                                    <m:ctrlPr>
                                      <a:rPr lang="es-CL" sz="1400" b="0" i="1" kern="1200" smtClean="0">
                                        <a:solidFill>
                                          <a:schemeClr val="tx1"/>
                                        </a:solidFill>
                                        <a:latin typeface="Cambria Math" panose="02040503050406030204" pitchFamily="18" charset="0"/>
                                      </a:rPr>
                                    </m:ctrlPr>
                                  </m:sSubPr>
                                  <m:e>
                                    <m:r>
                                      <a:rPr lang="es-CL" sz="1400" b="0" kern="1200" smtClean="0">
                                        <a:solidFill>
                                          <a:schemeClr val="tx1"/>
                                        </a:solidFill>
                                        <a:latin typeface="Cambria Math" panose="02040503050406030204" pitchFamily="18" charset="0"/>
                                      </a:rPr>
                                      <m:t>𝐿</m:t>
                                    </m:r>
                                  </m:e>
                                  <m:sub>
                                    <m:r>
                                      <a:rPr lang="es-CL" sz="1400" b="0" kern="1200" smtClean="0">
                                        <a:solidFill>
                                          <a:schemeClr val="tx1"/>
                                        </a:solidFill>
                                        <a:latin typeface="Cambria Math" panose="02040503050406030204" pitchFamily="18" charset="0"/>
                                      </a:rPr>
                                      <m:t>1</m:t>
                                    </m:r>
                                  </m:sub>
                                </m:sSub>
                              </m:oMath>
                            </m:oMathPara>
                          </a14:m>
                          <a:endParaRPr lang="es-CL" sz="1400" b="0" i="1" kern="1200" dirty="0">
                            <a:solidFill>
                              <a:srgbClr val="FFA505"/>
                            </a:solidFill>
                            <a:latin typeface="Cambria Math" panose="02040503050406030204" pitchFamily="18" charset="0"/>
                            <a:ea typeface="+mn-ea"/>
                            <a:cs typeface="+mn-cs"/>
                          </a:endParaRPr>
                        </a:p>
                      </a:txBody>
                      <a:tcPr>
                        <a:noFill/>
                      </a:tcPr>
                    </a:tc>
                    <a:tc>
                      <a:txBody>
                        <a:bodyPr/>
                        <a:lstStyle/>
                        <a:p>
                          <a:pPr algn="l"/>
                          <a:r>
                            <a:rPr lang="es-CL" sz="1400" b="0" dirty="0"/>
                            <a:t> </a:t>
                          </a:r>
                          <a14:m>
                            <m:oMath xmlns:m="http://schemas.openxmlformats.org/officeDocument/2006/math">
                              <m:sSubSup>
                                <m:sSubSupPr>
                                  <m:ctrlPr>
                                    <a:rPr lang="es-CL" sz="1400" b="0" i="1" smtClean="0">
                                      <a:latin typeface="Cambria Math" panose="02040503050406030204" pitchFamily="18" charset="0"/>
                                    </a:rPr>
                                  </m:ctrlPr>
                                </m:sSubSupPr>
                                <m:e>
                                  <m:r>
                                    <a:rPr lang="es-CL" sz="1400" b="0" smtClean="0">
                                      <a:latin typeface="Cambria Math" panose="02040503050406030204" pitchFamily="18" charset="0"/>
                                    </a:rPr>
                                    <m:t>𝑂</m:t>
                                  </m:r>
                                </m:e>
                                <m:sub>
                                  <m:r>
                                    <a:rPr lang="es-CL" sz="1400" b="0" smtClean="0">
                                      <a:latin typeface="Cambria Math" panose="02040503050406030204" pitchFamily="18" charset="0"/>
                                    </a:rPr>
                                    <m:t>𝑖</m:t>
                                  </m:r>
                                </m:sub>
                                <m:sup>
                                  <m:r>
                                    <a:rPr lang="es-CL" sz="1400" b="0" smtClean="0">
                                      <a:latin typeface="Cambria Math" panose="02040503050406030204" pitchFamily="18" charset="0"/>
                                    </a:rPr>
                                    <m:t>1</m:t>
                                  </m:r>
                                </m:sup>
                              </m:sSubSup>
                              <m:r>
                                <a:rPr lang="es-CL" sz="1400" b="0" smtClean="0">
                                  <a:latin typeface="Cambria Math" panose="02040503050406030204" pitchFamily="18" charset="0"/>
                                </a:rPr>
                                <m:t>=</m:t>
                              </m:r>
                              <m:sSub>
                                <m:sSubPr>
                                  <m:ctrlPr>
                                    <a:rPr lang="es-CL" sz="1400" i="1" smtClean="0">
                                      <a:latin typeface="Cambria Math" panose="02040503050406030204" pitchFamily="18" charset="0"/>
                                    </a:rPr>
                                  </m:ctrlPr>
                                </m:sSubPr>
                                <m:e>
                                  <m:r>
                                    <a:rPr lang="es-CL" sz="1400">
                                      <a:latin typeface="Cambria Math" panose="02040503050406030204" pitchFamily="18" charset="0"/>
                                    </a:rPr>
                                    <m:t>𝜇</m:t>
                                  </m:r>
                                </m:e>
                                <m:sub>
                                  <m:sSub>
                                    <m:sSubPr>
                                      <m:ctrlPr>
                                        <a:rPr lang="es-CL" sz="1400" i="1">
                                          <a:latin typeface="Cambria Math" panose="02040503050406030204" pitchFamily="18" charset="0"/>
                                        </a:rPr>
                                      </m:ctrlPr>
                                    </m:sSubPr>
                                    <m:e>
                                      <m:r>
                                        <a:rPr lang="es-CL" sz="1400">
                                          <a:latin typeface="Cambria Math" panose="02040503050406030204" pitchFamily="18" charset="0"/>
                                        </a:rPr>
                                        <m:t>𝐴</m:t>
                                      </m:r>
                                    </m:e>
                                    <m:sub>
                                      <m:r>
                                        <a:rPr lang="es-CL" sz="1400" b="0" smtClean="0">
                                          <a:latin typeface="Cambria Math" panose="02040503050406030204" pitchFamily="18" charset="0"/>
                                        </a:rPr>
                                        <m:t>𝑗</m:t>
                                      </m:r>
                                    </m:sub>
                                  </m:sSub>
                                </m:sub>
                              </m:sSub>
                              <m:d>
                                <m:dPr>
                                  <m:ctrlPr>
                                    <a:rPr lang="es-CL" sz="1400" b="0" i="1" smtClean="0">
                                      <a:solidFill>
                                        <a:schemeClr val="tx1"/>
                                      </a:solidFill>
                                      <a:latin typeface="Cambria Math" panose="02040503050406030204" pitchFamily="18" charset="0"/>
                                    </a:rPr>
                                  </m:ctrlPr>
                                </m:dPr>
                                <m:e>
                                  <m:sSub>
                                    <m:sSubPr>
                                      <m:ctrlPr>
                                        <a:rPr lang="es-CL" sz="1400" b="0" i="1" smtClean="0">
                                          <a:solidFill>
                                            <a:schemeClr val="tx1"/>
                                          </a:solidFill>
                                          <a:latin typeface="Cambria Math" panose="02040503050406030204" pitchFamily="18" charset="0"/>
                                        </a:rPr>
                                      </m:ctrlPr>
                                    </m:sSubPr>
                                    <m:e>
                                      <m:r>
                                        <a:rPr lang="es-CL" sz="1400" b="0" smtClean="0">
                                          <a:solidFill>
                                            <a:schemeClr val="tx1"/>
                                          </a:solidFill>
                                          <a:latin typeface="Cambria Math" panose="02040503050406030204" pitchFamily="18" charset="0"/>
                                        </a:rPr>
                                        <m:t>𝑥</m:t>
                                      </m:r>
                                    </m:e>
                                    <m:sub>
                                      <m:r>
                                        <a:rPr lang="es-CL" sz="1400" b="0" smtClean="0">
                                          <a:solidFill>
                                            <a:schemeClr val="tx1"/>
                                          </a:solidFill>
                                          <a:latin typeface="Cambria Math" panose="02040503050406030204" pitchFamily="18" charset="0"/>
                                        </a:rPr>
                                        <m:t>1</m:t>
                                      </m:r>
                                    </m:sub>
                                  </m:sSub>
                                </m:e>
                              </m:d>
                            </m:oMath>
                          </a14:m>
                          <a:r>
                            <a:rPr lang="es-CL" sz="1400" dirty="0"/>
                            <a:t> y </a:t>
                          </a:r>
                          <a14:m>
                            <m:oMath xmlns:m="http://schemas.openxmlformats.org/officeDocument/2006/math">
                              <m:sSub>
                                <m:sSubPr>
                                  <m:ctrlPr>
                                    <a:rPr lang="es-CL" sz="1400" i="1" smtClean="0">
                                      <a:latin typeface="Cambria Math" panose="02040503050406030204" pitchFamily="18" charset="0"/>
                                    </a:rPr>
                                  </m:ctrlPr>
                                </m:sSubPr>
                                <m:e>
                                  <m:r>
                                    <a:rPr lang="es-CL" sz="1400">
                                      <a:latin typeface="Cambria Math" panose="02040503050406030204" pitchFamily="18" charset="0"/>
                                    </a:rPr>
                                    <m:t>𝜇</m:t>
                                  </m:r>
                                </m:e>
                                <m:sub>
                                  <m:sSub>
                                    <m:sSubPr>
                                      <m:ctrlPr>
                                        <a:rPr lang="es-CL" sz="1400" i="1">
                                          <a:latin typeface="Cambria Math" panose="02040503050406030204" pitchFamily="18" charset="0"/>
                                        </a:rPr>
                                      </m:ctrlPr>
                                    </m:sSubPr>
                                    <m:e>
                                      <m:r>
                                        <a:rPr lang="es-CL" sz="1400" b="0" smtClean="0">
                                          <a:latin typeface="Cambria Math" panose="02040503050406030204" pitchFamily="18" charset="0"/>
                                        </a:rPr>
                                        <m:t>𝐵</m:t>
                                      </m:r>
                                    </m:e>
                                    <m:sub>
                                      <m:r>
                                        <a:rPr lang="es-CL" sz="1400" b="0" smtClean="0">
                                          <a:latin typeface="Cambria Math" panose="02040503050406030204" pitchFamily="18" charset="0"/>
                                        </a:rPr>
                                        <m:t>𝑘</m:t>
                                      </m:r>
                                    </m:sub>
                                  </m:sSub>
                                </m:sub>
                              </m:sSub>
                              <m:d>
                                <m:dPr>
                                  <m:ctrlPr>
                                    <a:rPr lang="es-CL" sz="1400" b="0" i="1" smtClean="0">
                                      <a:solidFill>
                                        <a:schemeClr val="tx1"/>
                                      </a:solidFill>
                                      <a:latin typeface="Cambria Math" panose="02040503050406030204" pitchFamily="18" charset="0"/>
                                    </a:rPr>
                                  </m:ctrlPr>
                                </m:dPr>
                                <m:e>
                                  <m:sSub>
                                    <m:sSubPr>
                                      <m:ctrlPr>
                                        <a:rPr lang="es-CL" sz="1400" b="0" i="1" smtClean="0">
                                          <a:solidFill>
                                            <a:schemeClr val="tx1"/>
                                          </a:solidFill>
                                          <a:latin typeface="Cambria Math" panose="02040503050406030204" pitchFamily="18" charset="0"/>
                                        </a:rPr>
                                      </m:ctrlPr>
                                    </m:sSubPr>
                                    <m:e>
                                      <m:r>
                                        <a:rPr lang="es-CL" sz="1400" b="0" smtClean="0">
                                          <a:solidFill>
                                            <a:schemeClr val="tx1"/>
                                          </a:solidFill>
                                          <a:latin typeface="Cambria Math" panose="02040503050406030204" pitchFamily="18" charset="0"/>
                                        </a:rPr>
                                        <m:t>𝑥</m:t>
                                      </m:r>
                                    </m:e>
                                    <m:sub>
                                      <m:r>
                                        <a:rPr lang="es-CL" sz="1400" b="0" smtClean="0">
                                          <a:solidFill>
                                            <a:schemeClr val="tx1"/>
                                          </a:solidFill>
                                          <a:latin typeface="Cambria Math" panose="02040503050406030204" pitchFamily="18" charset="0"/>
                                        </a:rPr>
                                        <m:t>2</m:t>
                                      </m:r>
                                    </m:sub>
                                  </m:sSub>
                                </m:e>
                              </m:d>
                            </m:oMath>
                          </a14:m>
                          <a:r>
                            <a:rPr lang="es-CL" sz="1400" dirty="0"/>
                            <a:t> </a:t>
                          </a:r>
                        </a:p>
                      </a:txBody>
                      <a:tcPr>
                        <a:noFill/>
                      </a:tcPr>
                    </a:tc>
                    <a:tc>
                      <a:txBody>
                        <a:bodyPr/>
                        <a:lstStyle/>
                        <a:p>
                          <a:pPr algn="l"/>
                          <a:r>
                            <a:rPr lang="es-CL" sz="1400" dirty="0" err="1"/>
                            <a:t>Fuzzification</a:t>
                          </a:r>
                          <a:endParaRPr lang="es-CL" sz="1400" dirty="0"/>
                        </a:p>
                      </a:txBody>
                      <a:tcPr>
                        <a:noFill/>
                      </a:tcPr>
                    </a:tc>
                    <a:extLst>
                      <a:ext uri="{0D108BD9-81ED-4DB2-BD59-A6C34878D82A}">
                        <a16:rowId xmlns:a16="http://schemas.microsoft.com/office/drawing/2014/main" val="2144601121"/>
                      </a:ext>
                    </a:extLst>
                  </a:tr>
                  <a:tr h="180000">
                    <a:tc>
                      <a:txBody>
                        <a:bodyPr/>
                        <a:lstStyle/>
                        <a:p>
                          <a:pPr algn="l"/>
                          <a14:m>
                            <m:oMathPara xmlns:m="http://schemas.openxmlformats.org/officeDocument/2006/math">
                              <m:oMathParaPr>
                                <m:jc m:val="centerGroup"/>
                              </m:oMathParaPr>
                              <m:oMath xmlns:m="http://schemas.openxmlformats.org/officeDocument/2006/math">
                                <m:sSub>
                                  <m:sSubPr>
                                    <m:ctrlPr>
                                      <a:rPr lang="es-CL" sz="1400" b="0" i="1" kern="1200" smtClean="0">
                                        <a:solidFill>
                                          <a:schemeClr val="tx1"/>
                                        </a:solidFill>
                                        <a:latin typeface="Cambria Math" panose="02040503050406030204" pitchFamily="18" charset="0"/>
                                      </a:rPr>
                                    </m:ctrlPr>
                                  </m:sSubPr>
                                  <m:e>
                                    <m:r>
                                      <a:rPr lang="es-CL" sz="1400" b="0" kern="1200" smtClean="0">
                                        <a:solidFill>
                                          <a:schemeClr val="tx1"/>
                                        </a:solidFill>
                                        <a:latin typeface="Cambria Math" panose="02040503050406030204" pitchFamily="18" charset="0"/>
                                      </a:rPr>
                                      <m:t>𝐿</m:t>
                                    </m:r>
                                  </m:e>
                                  <m:sub>
                                    <m:r>
                                      <a:rPr lang="es-CL" sz="1400" b="0" kern="1200" smtClean="0">
                                        <a:solidFill>
                                          <a:schemeClr val="tx1"/>
                                        </a:solidFill>
                                        <a:latin typeface="Cambria Math" panose="02040503050406030204" pitchFamily="18" charset="0"/>
                                      </a:rPr>
                                      <m:t>2</m:t>
                                    </m:r>
                                  </m:sub>
                                </m:sSub>
                              </m:oMath>
                            </m:oMathPara>
                          </a14:m>
                          <a:endParaRPr lang="es-CL" sz="1400" b="0" i="1" kern="1200" dirty="0">
                            <a:solidFill>
                              <a:srgbClr val="FFB805"/>
                            </a:solidFill>
                            <a:latin typeface="Cambria Math" panose="02040503050406030204" pitchFamily="18" charset="0"/>
                            <a:ea typeface="+mn-ea"/>
                            <a:cs typeface="+mn-cs"/>
                          </a:endParaRPr>
                        </a:p>
                      </a:txBody>
                      <a:tcPr>
                        <a:noFill/>
                      </a:tcPr>
                    </a:tc>
                    <a:tc>
                      <a:txBody>
                        <a:bodyPr/>
                        <a:lstStyle/>
                        <a:p>
                          <a:pPr algn="l"/>
                          <a:r>
                            <a:rPr lang="es-CL" sz="1400" b="0" dirty="0">
                              <a:solidFill>
                                <a:schemeClr val="tx1"/>
                              </a:solidFill>
                            </a:rPr>
                            <a:t> </a:t>
                          </a:r>
                          <a14:m>
                            <m:oMath xmlns:m="http://schemas.openxmlformats.org/officeDocument/2006/math">
                              <m:sSubSup>
                                <m:sSubSupPr>
                                  <m:ctrlPr>
                                    <a:rPr lang="es-CL" sz="1400" b="0" i="1" smtClean="0">
                                      <a:solidFill>
                                        <a:schemeClr val="tx1"/>
                                      </a:solidFill>
                                      <a:latin typeface="Cambria Math" panose="02040503050406030204" pitchFamily="18" charset="0"/>
                                    </a:rPr>
                                  </m:ctrlPr>
                                </m:sSubSupPr>
                                <m:e>
                                  <m:r>
                                    <a:rPr lang="es-CL" sz="1400" b="0" smtClean="0">
                                      <a:solidFill>
                                        <a:schemeClr val="tx1"/>
                                      </a:solidFill>
                                      <a:latin typeface="Cambria Math" panose="02040503050406030204" pitchFamily="18" charset="0"/>
                                    </a:rPr>
                                    <m:t>𝑂</m:t>
                                  </m:r>
                                </m:e>
                                <m:sub>
                                  <m:r>
                                    <a:rPr lang="es-CL" sz="1400" b="0" smtClean="0">
                                      <a:solidFill>
                                        <a:schemeClr val="tx1"/>
                                      </a:solidFill>
                                      <a:latin typeface="Cambria Math" panose="02040503050406030204" pitchFamily="18" charset="0"/>
                                    </a:rPr>
                                    <m:t>𝑖</m:t>
                                  </m:r>
                                </m:sub>
                                <m:sup>
                                  <m:r>
                                    <a:rPr lang="es-CL" sz="1400" b="0" smtClean="0">
                                      <a:solidFill>
                                        <a:schemeClr val="tx1"/>
                                      </a:solidFill>
                                      <a:latin typeface="Cambria Math" panose="02040503050406030204" pitchFamily="18" charset="0"/>
                                    </a:rPr>
                                    <m:t>2</m:t>
                                  </m:r>
                                </m:sup>
                              </m:sSubSup>
                              <m:r>
                                <a:rPr lang="es-CL" sz="1400" b="0" smtClean="0">
                                  <a:solidFill>
                                    <a:schemeClr val="tx1"/>
                                  </a:solidFill>
                                  <a:latin typeface="Cambria Math" panose="02040503050406030204" pitchFamily="18" charset="0"/>
                                </a:rPr>
                                <m:t>=</m:t>
                              </m:r>
                              <m:sSub>
                                <m:sSubPr>
                                  <m:ctrlPr>
                                    <a:rPr lang="es-CL" sz="1400" b="0" i="1" smtClean="0">
                                      <a:solidFill>
                                        <a:schemeClr val="tx1"/>
                                      </a:solidFill>
                                      <a:latin typeface="Cambria Math" panose="02040503050406030204" pitchFamily="18" charset="0"/>
                                    </a:rPr>
                                  </m:ctrlPr>
                                </m:sSubPr>
                                <m:e>
                                  <m:r>
                                    <a:rPr lang="es-CL" sz="1400" b="0" smtClean="0">
                                      <a:solidFill>
                                        <a:schemeClr val="tx1"/>
                                      </a:solidFill>
                                      <a:latin typeface="Cambria Math" panose="02040503050406030204" pitchFamily="18" charset="0"/>
                                    </a:rPr>
                                    <m:t>𝑤</m:t>
                                  </m:r>
                                </m:e>
                                <m:sub>
                                  <m:r>
                                    <a:rPr lang="es-CL" sz="1400" b="0" smtClean="0">
                                      <a:solidFill>
                                        <a:schemeClr val="tx1"/>
                                      </a:solidFill>
                                      <a:latin typeface="Cambria Math" panose="02040503050406030204" pitchFamily="18" charset="0"/>
                                    </a:rPr>
                                    <m:t>𝑖</m:t>
                                  </m:r>
                                </m:sub>
                              </m:sSub>
                              <m:r>
                                <a:rPr lang="es-CL" sz="1400" b="0" smtClean="0">
                                  <a:solidFill>
                                    <a:schemeClr val="tx1"/>
                                  </a:solidFill>
                                  <a:latin typeface="Cambria Math" panose="02040503050406030204" pitchFamily="18" charset="0"/>
                                </a:rPr>
                                <m:t>=</m:t>
                              </m:r>
                              <m:sSub>
                                <m:sSubPr>
                                  <m:ctrlPr>
                                    <a:rPr lang="es-CL" sz="1400" b="0" i="1" smtClean="0">
                                      <a:solidFill>
                                        <a:schemeClr val="tx1"/>
                                      </a:solidFill>
                                      <a:latin typeface="Cambria Math" panose="02040503050406030204" pitchFamily="18" charset="0"/>
                                    </a:rPr>
                                  </m:ctrlPr>
                                </m:sSubPr>
                                <m:e>
                                  <m:r>
                                    <m:rPr>
                                      <m:sty m:val="p"/>
                                    </m:rPr>
                                    <a:rPr lang="es-CL" sz="1400" b="0" smtClean="0">
                                      <a:solidFill>
                                        <a:schemeClr val="tx1"/>
                                      </a:solidFill>
                                      <a:latin typeface="Cambria Math" panose="02040503050406030204" pitchFamily="18" charset="0"/>
                                    </a:rPr>
                                    <m:t>Π</m:t>
                                  </m:r>
                                </m:e>
                                <m:sub>
                                  <m:r>
                                    <a:rPr lang="es-CL" sz="1400" b="0" smtClean="0">
                                      <a:solidFill>
                                        <a:schemeClr val="tx1"/>
                                      </a:solidFill>
                                      <a:latin typeface="Cambria Math" panose="02040503050406030204" pitchFamily="18" charset="0"/>
                                    </a:rPr>
                                    <m:t>𝑖</m:t>
                                  </m:r>
                                </m:sub>
                              </m:sSub>
                              <m:r>
                                <a:rPr lang="es-CL" sz="1400" b="0" smtClean="0">
                                  <a:solidFill>
                                    <a:schemeClr val="tx1"/>
                                  </a:solidFill>
                                  <a:latin typeface="Cambria Math" panose="02040503050406030204" pitchFamily="18" charset="0"/>
                                </a:rPr>
                                <m:t>=</m:t>
                              </m:r>
                              <m:sSub>
                                <m:sSubPr>
                                  <m:ctrlPr>
                                    <a:rPr lang="es-CL" sz="1400" b="0" i="1" smtClean="0">
                                      <a:solidFill>
                                        <a:schemeClr val="tx1"/>
                                      </a:solidFill>
                                      <a:latin typeface="Cambria Math" panose="02040503050406030204" pitchFamily="18" charset="0"/>
                                    </a:rPr>
                                  </m:ctrlPr>
                                </m:sSubPr>
                                <m:e>
                                  <m:r>
                                    <a:rPr lang="es-CL" sz="1400" b="0" smtClean="0">
                                      <a:solidFill>
                                        <a:schemeClr val="tx1"/>
                                      </a:solidFill>
                                      <a:latin typeface="Cambria Math" panose="02040503050406030204" pitchFamily="18" charset="0"/>
                                    </a:rPr>
                                    <m:t>𝜇</m:t>
                                  </m:r>
                                </m:e>
                                <m:sub>
                                  <m:sSub>
                                    <m:sSubPr>
                                      <m:ctrlPr>
                                        <a:rPr lang="es-CL" sz="1400" b="0" i="1" smtClean="0">
                                          <a:solidFill>
                                            <a:schemeClr val="tx1"/>
                                          </a:solidFill>
                                          <a:latin typeface="Cambria Math" panose="02040503050406030204" pitchFamily="18" charset="0"/>
                                        </a:rPr>
                                      </m:ctrlPr>
                                    </m:sSubPr>
                                    <m:e>
                                      <m:r>
                                        <a:rPr lang="es-CL" sz="1400" b="0" smtClean="0">
                                          <a:solidFill>
                                            <a:schemeClr val="tx1"/>
                                          </a:solidFill>
                                          <a:latin typeface="Cambria Math" panose="02040503050406030204" pitchFamily="18" charset="0"/>
                                        </a:rPr>
                                        <m:t>𝐴</m:t>
                                      </m:r>
                                    </m:e>
                                    <m:sub>
                                      <m:r>
                                        <a:rPr lang="es-CL" sz="1400" b="0" smtClean="0">
                                          <a:solidFill>
                                            <a:schemeClr val="tx1"/>
                                          </a:solidFill>
                                          <a:latin typeface="Cambria Math" panose="02040503050406030204" pitchFamily="18" charset="0"/>
                                        </a:rPr>
                                        <m:t>𝑗</m:t>
                                      </m:r>
                                    </m:sub>
                                  </m:sSub>
                                </m:sub>
                              </m:sSub>
                              <m:r>
                                <a:rPr lang="es-CL" sz="1400" b="0" smtClean="0">
                                  <a:solidFill>
                                    <a:schemeClr val="tx1"/>
                                  </a:solidFill>
                                  <a:latin typeface="Cambria Math" panose="02040503050406030204" pitchFamily="18" charset="0"/>
                                </a:rPr>
                                <m:t>×</m:t>
                              </m:r>
                              <m:sSub>
                                <m:sSubPr>
                                  <m:ctrlPr>
                                    <a:rPr lang="es-CL" sz="1400" i="1">
                                      <a:latin typeface="Cambria Math" panose="02040503050406030204" pitchFamily="18" charset="0"/>
                                    </a:rPr>
                                  </m:ctrlPr>
                                </m:sSubPr>
                                <m:e>
                                  <m:r>
                                    <a:rPr lang="es-CL" sz="1400">
                                      <a:latin typeface="Cambria Math" panose="02040503050406030204" pitchFamily="18" charset="0"/>
                                    </a:rPr>
                                    <m:t>𝜇</m:t>
                                  </m:r>
                                </m:e>
                                <m:sub>
                                  <m:sSub>
                                    <m:sSubPr>
                                      <m:ctrlPr>
                                        <a:rPr lang="es-CL" sz="1400" i="1">
                                          <a:latin typeface="Cambria Math" panose="02040503050406030204" pitchFamily="18" charset="0"/>
                                        </a:rPr>
                                      </m:ctrlPr>
                                    </m:sSubPr>
                                    <m:e>
                                      <m:r>
                                        <a:rPr lang="es-CL" sz="1400" b="0" smtClean="0">
                                          <a:latin typeface="Cambria Math" panose="02040503050406030204" pitchFamily="18" charset="0"/>
                                        </a:rPr>
                                        <m:t>𝐵</m:t>
                                      </m:r>
                                    </m:e>
                                    <m:sub>
                                      <m:r>
                                        <a:rPr lang="es-CL" sz="1400" b="0" smtClean="0">
                                          <a:latin typeface="Cambria Math" panose="02040503050406030204" pitchFamily="18" charset="0"/>
                                        </a:rPr>
                                        <m:t>𝑘</m:t>
                                      </m:r>
                                    </m:sub>
                                  </m:sSub>
                                </m:sub>
                              </m:sSub>
                            </m:oMath>
                          </a14:m>
                          <a:endParaRPr lang="es-CL" sz="1400" dirty="0"/>
                        </a:p>
                      </a:txBody>
                      <a:tcPr>
                        <a:noFill/>
                      </a:tcPr>
                    </a:tc>
                    <a:tc>
                      <a:txBody>
                        <a:bodyPr/>
                        <a:lstStyle/>
                        <a:p>
                          <a:pPr algn="l"/>
                          <a:r>
                            <a:rPr lang="es-CL" sz="1400" dirty="0" err="1"/>
                            <a:t>Fuzzy</a:t>
                          </a:r>
                          <a:r>
                            <a:rPr lang="es-CL" sz="1400" dirty="0"/>
                            <a:t> AND</a:t>
                          </a:r>
                        </a:p>
                      </a:txBody>
                      <a:tcPr>
                        <a:noFill/>
                      </a:tcPr>
                    </a:tc>
                    <a:extLst>
                      <a:ext uri="{0D108BD9-81ED-4DB2-BD59-A6C34878D82A}">
                        <a16:rowId xmlns:a16="http://schemas.microsoft.com/office/drawing/2014/main" val="1861723886"/>
                      </a:ext>
                    </a:extLst>
                  </a:tr>
                  <a:tr h="180000">
                    <a:tc>
                      <a:txBody>
                        <a:bodyPr/>
                        <a:lstStyle/>
                        <a:p>
                          <a:pPr algn="l"/>
                          <a14:m>
                            <m:oMathPara xmlns:m="http://schemas.openxmlformats.org/officeDocument/2006/math">
                              <m:oMathParaPr>
                                <m:jc m:val="centerGroup"/>
                              </m:oMathParaPr>
                              <m:oMath xmlns:m="http://schemas.openxmlformats.org/officeDocument/2006/math">
                                <m:sSub>
                                  <m:sSubPr>
                                    <m:ctrlPr>
                                      <a:rPr lang="es-CL" sz="1400" i="1" kern="1200" smtClean="0">
                                        <a:solidFill>
                                          <a:schemeClr val="tx1"/>
                                        </a:solidFill>
                                        <a:latin typeface="Cambria Math" panose="02040503050406030204" pitchFamily="18" charset="0"/>
                                      </a:rPr>
                                    </m:ctrlPr>
                                  </m:sSubPr>
                                  <m:e>
                                    <m:r>
                                      <a:rPr lang="es-CL" sz="1400" kern="1200" smtClean="0">
                                        <a:solidFill>
                                          <a:schemeClr val="tx1"/>
                                        </a:solidFill>
                                        <a:latin typeface="Cambria Math" panose="02040503050406030204" pitchFamily="18" charset="0"/>
                                      </a:rPr>
                                      <m:t>𝐿</m:t>
                                    </m:r>
                                  </m:e>
                                  <m:sub>
                                    <m:r>
                                      <a:rPr lang="es-CL" sz="1400" kern="1200" smtClean="0">
                                        <a:solidFill>
                                          <a:schemeClr val="tx1"/>
                                        </a:solidFill>
                                        <a:latin typeface="Cambria Math" panose="02040503050406030204" pitchFamily="18" charset="0"/>
                                      </a:rPr>
                                      <m:t>3</m:t>
                                    </m:r>
                                  </m:sub>
                                </m:sSub>
                              </m:oMath>
                            </m:oMathPara>
                          </a14:m>
                          <a:endParaRPr lang="es-CL" sz="1400" i="1" kern="1200" dirty="0">
                            <a:solidFill>
                              <a:srgbClr val="FFC905"/>
                            </a:solidFill>
                            <a:latin typeface="Cambria Math" panose="02040503050406030204" pitchFamily="18" charset="0"/>
                            <a:ea typeface="+mn-ea"/>
                            <a:cs typeface="+mn-cs"/>
                          </a:endParaRPr>
                        </a:p>
                      </a:txBody>
                      <a:tcPr>
                        <a:noFill/>
                      </a:tcPr>
                    </a:tc>
                    <a:tc>
                      <a:txBody>
                        <a:bodyPr/>
                        <a:lstStyle/>
                        <a:p>
                          <a:pPr algn="l"/>
                          <a:r>
                            <a:rPr lang="es-CL" sz="1400" b="0" dirty="0"/>
                            <a:t> </a:t>
                          </a:r>
                          <a14:m>
                            <m:oMath xmlns:m="http://schemas.openxmlformats.org/officeDocument/2006/math">
                              <m:sSubSup>
                                <m:sSubSupPr>
                                  <m:ctrlPr>
                                    <a:rPr lang="es-CL" sz="1400" b="0" i="1" smtClean="0">
                                      <a:latin typeface="Cambria Math" panose="02040503050406030204" pitchFamily="18" charset="0"/>
                                    </a:rPr>
                                  </m:ctrlPr>
                                </m:sSubSupPr>
                                <m:e>
                                  <m:r>
                                    <a:rPr lang="es-CL" sz="1400" b="0" smtClean="0">
                                      <a:latin typeface="Cambria Math" panose="02040503050406030204" pitchFamily="18" charset="0"/>
                                    </a:rPr>
                                    <m:t>𝑂</m:t>
                                  </m:r>
                                </m:e>
                                <m:sub>
                                  <m:r>
                                    <a:rPr lang="es-CL" sz="1400" b="0" smtClean="0">
                                      <a:latin typeface="Cambria Math" panose="02040503050406030204" pitchFamily="18" charset="0"/>
                                    </a:rPr>
                                    <m:t>𝑖</m:t>
                                  </m:r>
                                </m:sub>
                                <m:sup>
                                  <m:r>
                                    <a:rPr lang="es-CL" sz="1400" b="0" smtClean="0">
                                      <a:latin typeface="Cambria Math" panose="02040503050406030204" pitchFamily="18" charset="0"/>
                                    </a:rPr>
                                    <m:t>3</m:t>
                                  </m:r>
                                </m:sup>
                              </m:sSubSup>
                              <m:r>
                                <a:rPr lang="es-CL" sz="1400" b="0" smtClean="0">
                                  <a:latin typeface="Cambria Math" panose="02040503050406030204" pitchFamily="18" charset="0"/>
                                </a:rPr>
                                <m:t>= </m:t>
                              </m:r>
                              <m:sSub>
                                <m:sSubPr>
                                  <m:ctrlPr>
                                    <a:rPr lang="es-CL" sz="1400" b="0" i="1" smtClean="0">
                                      <a:latin typeface="Cambria Math" panose="02040503050406030204" pitchFamily="18" charset="0"/>
                                    </a:rPr>
                                  </m:ctrlPr>
                                </m:sSubPr>
                                <m:e>
                                  <m:acc>
                                    <m:accPr>
                                      <m:chr m:val="̅"/>
                                      <m:ctrlPr>
                                        <a:rPr lang="es-CL" sz="1400" b="0" i="1" smtClean="0">
                                          <a:latin typeface="Cambria Math" panose="02040503050406030204" pitchFamily="18" charset="0"/>
                                        </a:rPr>
                                      </m:ctrlPr>
                                    </m:accPr>
                                    <m:e>
                                      <m:r>
                                        <a:rPr lang="es-CL" sz="1400" b="0" smtClean="0">
                                          <a:latin typeface="Cambria Math" panose="02040503050406030204" pitchFamily="18" charset="0"/>
                                        </a:rPr>
                                        <m:t>𝑤</m:t>
                                      </m:r>
                                    </m:e>
                                  </m:acc>
                                </m:e>
                                <m:sub>
                                  <m:r>
                                    <a:rPr lang="es-CL" sz="1400" b="0" smtClean="0">
                                      <a:latin typeface="Cambria Math" panose="02040503050406030204" pitchFamily="18" charset="0"/>
                                    </a:rPr>
                                    <m:t>𝑖</m:t>
                                  </m:r>
                                </m:sub>
                              </m:sSub>
                              <m:r>
                                <a:rPr lang="es-CL" sz="1400" b="0" smtClean="0">
                                  <a:latin typeface="Cambria Math" panose="02040503050406030204" pitchFamily="18" charset="0"/>
                                </a:rPr>
                                <m:t>=</m:t>
                              </m:r>
                              <m:sSub>
                                <m:sSubPr>
                                  <m:ctrlPr>
                                    <a:rPr lang="es-CL" sz="1400" b="0" i="1" smtClean="0">
                                      <a:latin typeface="Cambria Math" panose="02040503050406030204" pitchFamily="18" charset="0"/>
                                    </a:rPr>
                                  </m:ctrlPr>
                                </m:sSubPr>
                                <m:e>
                                  <m:r>
                                    <a:rPr lang="es-CL" sz="1400" b="0" smtClean="0">
                                      <a:latin typeface="Cambria Math" panose="02040503050406030204" pitchFamily="18" charset="0"/>
                                    </a:rPr>
                                    <m:t>𝑁</m:t>
                                  </m:r>
                                </m:e>
                                <m:sub>
                                  <m:r>
                                    <a:rPr lang="es-CL" sz="1400" b="0" smtClean="0">
                                      <a:latin typeface="Cambria Math" panose="02040503050406030204" pitchFamily="18" charset="0"/>
                                    </a:rPr>
                                    <m:t>𝑖</m:t>
                                  </m:r>
                                </m:sub>
                              </m:sSub>
                              <m:r>
                                <a:rPr lang="es-CL" sz="1400" b="0" smtClean="0">
                                  <a:latin typeface="Cambria Math" panose="02040503050406030204" pitchFamily="18" charset="0"/>
                                </a:rPr>
                                <m:t>=</m:t>
                              </m:r>
                              <m:f>
                                <m:fPr>
                                  <m:ctrlPr>
                                    <a:rPr lang="es-CL" sz="1400" b="0" i="1" smtClean="0">
                                      <a:latin typeface="Cambria Math" panose="02040503050406030204" pitchFamily="18" charset="0"/>
                                    </a:rPr>
                                  </m:ctrlPr>
                                </m:fPr>
                                <m:num>
                                  <m:sSub>
                                    <m:sSubPr>
                                      <m:ctrlPr>
                                        <a:rPr lang="es-CL" sz="1400" b="0" i="1" smtClean="0">
                                          <a:latin typeface="Cambria Math" panose="02040503050406030204" pitchFamily="18" charset="0"/>
                                        </a:rPr>
                                      </m:ctrlPr>
                                    </m:sSubPr>
                                    <m:e>
                                      <m:r>
                                        <a:rPr lang="es-CL" sz="1400" b="0" smtClean="0">
                                          <a:latin typeface="Cambria Math" panose="02040503050406030204" pitchFamily="18" charset="0"/>
                                        </a:rPr>
                                        <m:t>𝑤</m:t>
                                      </m:r>
                                    </m:e>
                                    <m:sub>
                                      <m:r>
                                        <a:rPr lang="es-CL" sz="1400" b="0" smtClean="0">
                                          <a:latin typeface="Cambria Math" panose="02040503050406030204" pitchFamily="18" charset="0"/>
                                        </a:rPr>
                                        <m:t>𝑖</m:t>
                                      </m:r>
                                    </m:sub>
                                  </m:sSub>
                                </m:num>
                                <m:den>
                                  <m:r>
                                    <a:rPr lang="es-CL" sz="1400" b="0" smtClean="0">
                                      <a:latin typeface="Cambria Math" panose="02040503050406030204" pitchFamily="18" charset="0"/>
                                    </a:rPr>
                                    <m:t>∑</m:t>
                                  </m:r>
                                  <m:sSub>
                                    <m:sSubPr>
                                      <m:ctrlPr>
                                        <a:rPr lang="es-CL" sz="1400" b="0" i="1" smtClean="0">
                                          <a:latin typeface="Cambria Math" panose="02040503050406030204" pitchFamily="18" charset="0"/>
                                        </a:rPr>
                                      </m:ctrlPr>
                                    </m:sSubPr>
                                    <m:e>
                                      <m:r>
                                        <a:rPr lang="es-CL" sz="1400" b="0" smtClean="0">
                                          <a:latin typeface="Cambria Math" panose="02040503050406030204" pitchFamily="18" charset="0"/>
                                        </a:rPr>
                                        <m:t>𝑤</m:t>
                                      </m:r>
                                    </m:e>
                                    <m:sub>
                                      <m:r>
                                        <a:rPr lang="es-CL" sz="1400" b="0" smtClean="0">
                                          <a:latin typeface="Cambria Math" panose="02040503050406030204" pitchFamily="18" charset="0"/>
                                        </a:rPr>
                                        <m:t>𝑘</m:t>
                                      </m:r>
                                    </m:sub>
                                  </m:sSub>
                                </m:den>
                              </m:f>
                            </m:oMath>
                          </a14:m>
                          <a:endParaRPr lang="es-CL" sz="1400" dirty="0"/>
                        </a:p>
                      </a:txBody>
                      <a:tcPr>
                        <a:noFill/>
                      </a:tcPr>
                    </a:tc>
                    <a:tc>
                      <a:txBody>
                        <a:bodyPr/>
                        <a:lstStyle/>
                        <a:p>
                          <a:pPr algn="l"/>
                          <a:r>
                            <a:rPr lang="es-CL" sz="1400" dirty="0" err="1"/>
                            <a:t>Normalization</a:t>
                          </a:r>
                          <a:endParaRPr lang="es-CL" sz="1400" dirty="0"/>
                        </a:p>
                      </a:txBody>
                      <a:tcPr>
                        <a:noFill/>
                      </a:tcPr>
                    </a:tc>
                    <a:extLst>
                      <a:ext uri="{0D108BD9-81ED-4DB2-BD59-A6C34878D82A}">
                        <a16:rowId xmlns:a16="http://schemas.microsoft.com/office/drawing/2014/main" val="1978892803"/>
                      </a:ext>
                    </a:extLst>
                  </a:tr>
                  <a:tr h="180000">
                    <a:tc>
                      <a:txBody>
                        <a:bodyPr/>
                        <a:lstStyle/>
                        <a:p>
                          <a:pPr algn="l"/>
                          <a14:m>
                            <m:oMathPara xmlns:m="http://schemas.openxmlformats.org/officeDocument/2006/math">
                              <m:oMathParaPr>
                                <m:jc m:val="centerGroup"/>
                              </m:oMathParaPr>
                              <m:oMath xmlns:m="http://schemas.openxmlformats.org/officeDocument/2006/math">
                                <m:sSub>
                                  <m:sSubPr>
                                    <m:ctrlPr>
                                      <a:rPr lang="es-CL" sz="1400" i="1" kern="1200" smtClean="0">
                                        <a:solidFill>
                                          <a:schemeClr val="tx1"/>
                                        </a:solidFill>
                                        <a:latin typeface="Cambria Math" panose="02040503050406030204" pitchFamily="18" charset="0"/>
                                      </a:rPr>
                                    </m:ctrlPr>
                                  </m:sSubPr>
                                  <m:e>
                                    <m:r>
                                      <a:rPr lang="es-CL" sz="1400" kern="1200" smtClean="0">
                                        <a:solidFill>
                                          <a:schemeClr val="tx1"/>
                                        </a:solidFill>
                                        <a:latin typeface="Cambria Math" panose="02040503050406030204" pitchFamily="18" charset="0"/>
                                      </a:rPr>
                                      <m:t>𝐿</m:t>
                                    </m:r>
                                  </m:e>
                                  <m:sub>
                                    <m:r>
                                      <a:rPr lang="es-CL" sz="1400" kern="1200" smtClean="0">
                                        <a:solidFill>
                                          <a:schemeClr val="tx1"/>
                                        </a:solidFill>
                                        <a:latin typeface="Cambria Math" panose="02040503050406030204" pitchFamily="18" charset="0"/>
                                      </a:rPr>
                                      <m:t>4</m:t>
                                    </m:r>
                                  </m:sub>
                                </m:sSub>
                              </m:oMath>
                            </m:oMathPara>
                          </a14:m>
                          <a:endParaRPr lang="es-CL" sz="1400" i="1" kern="1200" dirty="0">
                            <a:solidFill>
                              <a:srgbClr val="FFE505"/>
                            </a:solidFill>
                            <a:latin typeface="Cambria Math" panose="02040503050406030204" pitchFamily="18" charset="0"/>
                            <a:ea typeface="+mn-ea"/>
                            <a:cs typeface="+mn-cs"/>
                          </a:endParaRPr>
                        </a:p>
                      </a:txBody>
                      <a:tcPr>
                        <a:noFill/>
                      </a:tcPr>
                    </a:tc>
                    <a:tc>
                      <a:txBody>
                        <a:bodyPr/>
                        <a:lstStyle/>
                        <a:p>
                          <a:pPr algn="l"/>
                          <a:r>
                            <a:rPr lang="es-CL" sz="1400" b="0" dirty="0"/>
                            <a:t> </a:t>
                          </a:r>
                          <a14:m>
                            <m:oMath xmlns:m="http://schemas.openxmlformats.org/officeDocument/2006/math">
                              <m:sSubSup>
                                <m:sSubSupPr>
                                  <m:ctrlPr>
                                    <a:rPr lang="es-CL" sz="1400" b="0" i="1" smtClean="0">
                                      <a:latin typeface="Cambria Math" panose="02040503050406030204" pitchFamily="18" charset="0"/>
                                    </a:rPr>
                                  </m:ctrlPr>
                                </m:sSubSupPr>
                                <m:e>
                                  <m:r>
                                    <a:rPr lang="es-CL" sz="1400" b="0" smtClean="0">
                                      <a:latin typeface="Cambria Math" panose="02040503050406030204" pitchFamily="18" charset="0"/>
                                    </a:rPr>
                                    <m:t>𝑂</m:t>
                                  </m:r>
                                </m:e>
                                <m:sub>
                                  <m:r>
                                    <a:rPr lang="es-CL" sz="1400" b="0" smtClean="0">
                                      <a:latin typeface="Cambria Math" panose="02040503050406030204" pitchFamily="18" charset="0"/>
                                    </a:rPr>
                                    <m:t>𝑖</m:t>
                                  </m:r>
                                </m:sub>
                                <m:sup>
                                  <m:r>
                                    <a:rPr lang="es-CL" sz="1400" b="0" smtClean="0">
                                      <a:latin typeface="Cambria Math" panose="02040503050406030204" pitchFamily="18" charset="0"/>
                                    </a:rPr>
                                    <m:t>4</m:t>
                                  </m:r>
                                </m:sup>
                              </m:sSubSup>
                              <m:r>
                                <a:rPr lang="es-CL" sz="1400" b="0" smtClean="0">
                                  <a:latin typeface="Cambria Math" panose="02040503050406030204" pitchFamily="18" charset="0"/>
                                </a:rPr>
                                <m:t>=</m:t>
                              </m:r>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𝑧</m:t>
                                  </m:r>
                                </m:e>
                                <m:sub>
                                  <m:r>
                                    <a:rPr lang="es-CL" sz="1400" b="0" i="1" smtClean="0">
                                      <a:latin typeface="Cambria Math" panose="02040503050406030204" pitchFamily="18" charset="0"/>
                                    </a:rPr>
                                    <m:t>𝑖</m:t>
                                  </m:r>
                                </m:sub>
                              </m:sSub>
                              <m:sSub>
                                <m:sSubPr>
                                  <m:ctrlPr>
                                    <a:rPr lang="es-CL" sz="1400" b="0" i="1" smtClean="0">
                                      <a:latin typeface="Cambria Math" panose="02040503050406030204" pitchFamily="18" charset="0"/>
                                    </a:rPr>
                                  </m:ctrlPr>
                                </m:sSubPr>
                                <m:e>
                                  <m:r>
                                    <a:rPr lang="es-CL" sz="1400" b="0" smtClean="0">
                                      <a:latin typeface="Cambria Math" panose="02040503050406030204" pitchFamily="18" charset="0"/>
                                    </a:rPr>
                                    <m:t>=</m:t>
                                  </m:r>
                                  <m:acc>
                                    <m:accPr>
                                      <m:chr m:val="̅"/>
                                      <m:ctrlPr>
                                        <a:rPr lang="es-CL" sz="1400" b="0" i="1" smtClean="0">
                                          <a:latin typeface="Cambria Math" panose="02040503050406030204" pitchFamily="18" charset="0"/>
                                        </a:rPr>
                                      </m:ctrlPr>
                                    </m:accPr>
                                    <m:e>
                                      <m:r>
                                        <a:rPr lang="es-CL" sz="1400" b="0" smtClean="0">
                                          <a:latin typeface="Cambria Math" panose="02040503050406030204" pitchFamily="18" charset="0"/>
                                        </a:rPr>
                                        <m:t>𝑤</m:t>
                                      </m:r>
                                    </m:e>
                                  </m:acc>
                                </m:e>
                                <m:sub>
                                  <m:r>
                                    <a:rPr lang="es-CL" sz="1400" b="0" smtClean="0">
                                      <a:latin typeface="Cambria Math" panose="02040503050406030204" pitchFamily="18" charset="0"/>
                                    </a:rPr>
                                    <m:t>𝑖</m:t>
                                  </m:r>
                                </m:sub>
                              </m:sSub>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𝑓</m:t>
                                  </m:r>
                                </m:e>
                                <m:sub>
                                  <m:r>
                                    <a:rPr lang="es-CL" sz="1400" b="0" i="1" smtClean="0">
                                      <a:latin typeface="Cambria Math" panose="02040503050406030204" pitchFamily="18" charset="0"/>
                                    </a:rPr>
                                    <m:t>𝑖</m:t>
                                  </m:r>
                                </m:sub>
                              </m:sSub>
                            </m:oMath>
                          </a14:m>
                          <a:endParaRPr lang="es-CL" sz="1400" i="1" dirty="0"/>
                        </a:p>
                      </a:txBody>
                      <a:tcPr>
                        <a:noFill/>
                      </a:tcPr>
                    </a:tc>
                    <a:tc>
                      <a:txBody>
                        <a:bodyPr/>
                        <a:lstStyle/>
                        <a:p>
                          <a:pPr algn="l"/>
                          <a:r>
                            <a:rPr lang="es-CL" sz="1400" dirty="0" err="1"/>
                            <a:t>Weighting</a:t>
                          </a:r>
                          <a:endParaRPr lang="es-CL" sz="1400" dirty="0"/>
                        </a:p>
                      </a:txBody>
                      <a:tcPr>
                        <a:noFill/>
                      </a:tcPr>
                    </a:tc>
                    <a:extLst>
                      <a:ext uri="{0D108BD9-81ED-4DB2-BD59-A6C34878D82A}">
                        <a16:rowId xmlns:a16="http://schemas.microsoft.com/office/drawing/2014/main" val="260336454"/>
                      </a:ext>
                    </a:extLst>
                  </a:tr>
                  <a:tr h="18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L" sz="1400" i="1" kern="1200" smtClean="0">
                                        <a:solidFill>
                                          <a:schemeClr val="tx1"/>
                                        </a:solidFill>
                                        <a:latin typeface="Cambria Math" panose="02040503050406030204" pitchFamily="18" charset="0"/>
                                      </a:rPr>
                                    </m:ctrlPr>
                                  </m:sSubPr>
                                  <m:e>
                                    <m:r>
                                      <a:rPr lang="es-CL" sz="1400" kern="1200" smtClean="0">
                                        <a:solidFill>
                                          <a:schemeClr val="tx1"/>
                                        </a:solidFill>
                                        <a:latin typeface="Cambria Math" panose="02040503050406030204" pitchFamily="18" charset="0"/>
                                      </a:rPr>
                                      <m:t>𝐿</m:t>
                                    </m:r>
                                  </m:e>
                                  <m:sub>
                                    <m:r>
                                      <a:rPr lang="es-CL" sz="1400" kern="1200" smtClean="0">
                                        <a:solidFill>
                                          <a:schemeClr val="tx1"/>
                                        </a:solidFill>
                                        <a:latin typeface="Cambria Math" panose="02040503050406030204" pitchFamily="18" charset="0"/>
                                      </a:rPr>
                                      <m:t>5</m:t>
                                    </m:r>
                                  </m:sub>
                                </m:sSub>
                              </m:oMath>
                            </m:oMathPara>
                          </a14:m>
                          <a:endParaRPr lang="es-CL" sz="1400" i="1" kern="1200" dirty="0">
                            <a:solidFill>
                              <a:srgbClr val="FFFB05"/>
                            </a:solidFill>
                            <a:latin typeface="Cambria Math" panose="02040503050406030204" pitchFamily="18" charset="0"/>
                            <a:ea typeface="+mn-ea"/>
                            <a:cs typeface="+mn-cs"/>
                          </a:endParaRPr>
                        </a:p>
                      </a:txBody>
                      <a:tcPr>
                        <a:noFill/>
                      </a:tcPr>
                    </a:tc>
                    <a:tc>
                      <a:txBody>
                        <a:bodyPr/>
                        <a:lstStyle/>
                        <a:p>
                          <a:pPr algn="l"/>
                          <a:r>
                            <a:rPr lang="es-CL" sz="1400" b="0" dirty="0"/>
                            <a:t> </a:t>
                          </a:r>
                          <a14:m>
                            <m:oMath xmlns:m="http://schemas.openxmlformats.org/officeDocument/2006/math">
                              <m:sSup>
                                <m:sSupPr>
                                  <m:ctrlPr>
                                    <a:rPr lang="es-CL" sz="1400" b="0" i="1" smtClean="0">
                                      <a:latin typeface="Cambria Math" panose="02040503050406030204" pitchFamily="18" charset="0"/>
                                    </a:rPr>
                                  </m:ctrlPr>
                                </m:sSupPr>
                                <m:e>
                                  <m:r>
                                    <a:rPr lang="es-CL" sz="1400" b="0" smtClean="0">
                                      <a:latin typeface="Cambria Math" panose="02040503050406030204" pitchFamily="18" charset="0"/>
                                    </a:rPr>
                                    <m:t>𝑂</m:t>
                                  </m:r>
                                </m:e>
                                <m:sup>
                                  <m:r>
                                    <a:rPr lang="es-CL" sz="1400" b="0" smtClean="0">
                                      <a:latin typeface="Cambria Math" panose="02040503050406030204" pitchFamily="18" charset="0"/>
                                    </a:rPr>
                                    <m:t>5</m:t>
                                  </m:r>
                                </m:sup>
                              </m:sSup>
                              <m:r>
                                <a:rPr lang="es-CL" sz="1400" b="0" smtClean="0">
                                  <a:latin typeface="Cambria Math" panose="02040503050406030204" pitchFamily="18" charset="0"/>
                                </a:rPr>
                                <m:t>=</m:t>
                              </m:r>
                              <m:r>
                                <a:rPr lang="es-CL" sz="1400" b="0" i="1" smtClean="0">
                                  <a:latin typeface="Cambria Math" panose="02040503050406030204" pitchFamily="18" charset="0"/>
                                </a:rPr>
                                <m:t>𝑓</m:t>
                              </m:r>
                              <m:r>
                                <a:rPr lang="es-CL" sz="1400" b="0" smtClean="0">
                                  <a:latin typeface="Cambria Math" panose="02040503050406030204" pitchFamily="18" charset="0"/>
                                </a:rPr>
                                <m:t>=</m:t>
                              </m:r>
                              <m:nary>
                                <m:naryPr>
                                  <m:chr m:val="∑"/>
                                  <m:subHide m:val="on"/>
                                  <m:supHide m:val="on"/>
                                  <m:ctrlPr>
                                    <a:rPr lang="es-CL" sz="1400" b="0" i="1" smtClean="0">
                                      <a:latin typeface="Cambria Math" panose="02040503050406030204" pitchFamily="18" charset="0"/>
                                    </a:rPr>
                                  </m:ctrlPr>
                                </m:naryPr>
                                <m:sub/>
                                <m:sup/>
                                <m:e>
                                  <m:r>
                                    <a:rPr lang="es-CL" sz="1400" b="0" smtClean="0">
                                      <a:latin typeface="Cambria Math" panose="02040503050406030204" pitchFamily="18" charset="0"/>
                                    </a:rPr>
                                    <m:t> </m:t>
                                  </m:r>
                                </m:e>
                              </m:nary>
                              <m:r>
                                <a:rPr lang="es-CL" sz="1400" b="0" smtClean="0">
                                  <a:latin typeface="Cambria Math" panose="02040503050406030204" pitchFamily="18" charset="0"/>
                                </a:rPr>
                                <m:t>=</m:t>
                              </m:r>
                              <m:nary>
                                <m:naryPr>
                                  <m:chr m:val="∑"/>
                                  <m:subHide m:val="on"/>
                                  <m:supHide m:val="on"/>
                                  <m:ctrlPr>
                                    <a:rPr lang="es-CL" sz="1400" b="0" i="1" smtClean="0">
                                      <a:latin typeface="Cambria Math" panose="02040503050406030204" pitchFamily="18" charset="0"/>
                                    </a:rPr>
                                  </m:ctrlPr>
                                </m:naryPr>
                                <m:sub/>
                                <m:sup/>
                                <m:e>
                                  <m:sSub>
                                    <m:sSubPr>
                                      <m:ctrlPr>
                                        <a:rPr lang="es-CL" sz="1400" i="1">
                                          <a:latin typeface="Cambria Math" panose="02040503050406030204" pitchFamily="18" charset="0"/>
                                        </a:rPr>
                                      </m:ctrlPr>
                                    </m:sSubPr>
                                    <m:e>
                                      <m:acc>
                                        <m:accPr>
                                          <m:chr m:val="̅"/>
                                          <m:ctrlPr>
                                            <a:rPr lang="es-CL" sz="1400" i="1">
                                              <a:latin typeface="Cambria Math" panose="02040503050406030204" pitchFamily="18" charset="0"/>
                                            </a:rPr>
                                          </m:ctrlPr>
                                        </m:accPr>
                                        <m:e>
                                          <m:r>
                                            <a:rPr lang="es-CL" sz="1400">
                                              <a:latin typeface="Cambria Math" panose="02040503050406030204" pitchFamily="18" charset="0"/>
                                            </a:rPr>
                                            <m:t>𝑤</m:t>
                                          </m:r>
                                        </m:e>
                                      </m:acc>
                                    </m:e>
                                    <m:sub>
                                      <m:r>
                                        <a:rPr lang="es-CL" sz="1400">
                                          <a:latin typeface="Cambria Math" panose="02040503050406030204" pitchFamily="18" charset="0"/>
                                        </a:rPr>
                                        <m:t>𝑖</m:t>
                                      </m:r>
                                    </m:sub>
                                  </m:sSub>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𝑓</m:t>
                                      </m:r>
                                    </m:e>
                                    <m:sub>
                                      <m:r>
                                        <a:rPr lang="es-CL" sz="1400" b="0" i="1" smtClean="0">
                                          <a:latin typeface="Cambria Math" panose="02040503050406030204" pitchFamily="18" charset="0"/>
                                        </a:rPr>
                                        <m:t>𝑖</m:t>
                                      </m:r>
                                    </m:sub>
                                  </m:sSub>
                                </m:e>
                              </m:nary>
                            </m:oMath>
                          </a14:m>
                          <a:endParaRPr lang="es-CL" sz="1400" dirty="0"/>
                        </a:p>
                      </a:txBody>
                      <a:tcPr>
                        <a:noFill/>
                      </a:tcPr>
                    </a:tc>
                    <a:tc>
                      <a:txBody>
                        <a:bodyPr/>
                        <a:lstStyle/>
                        <a:p>
                          <a:pPr algn="l"/>
                          <a:r>
                            <a:rPr lang="es-CL" sz="1400" dirty="0" err="1"/>
                            <a:t>Defuzzification</a:t>
                          </a:r>
                          <a:endParaRPr lang="es-CL" sz="1400" dirty="0"/>
                        </a:p>
                      </a:txBody>
                      <a:tcPr>
                        <a:noFill/>
                      </a:tcPr>
                    </a:tc>
                    <a:extLst>
                      <a:ext uri="{0D108BD9-81ED-4DB2-BD59-A6C34878D82A}">
                        <a16:rowId xmlns:a16="http://schemas.microsoft.com/office/drawing/2014/main" val="3821226502"/>
                      </a:ext>
                    </a:extLst>
                  </a:tr>
                </a:tbl>
              </a:graphicData>
            </a:graphic>
          </p:graphicFrame>
        </mc:Choice>
        <mc:Fallback xmlns="">
          <p:graphicFrame>
            <p:nvGraphicFramePr>
              <p:cNvPr id="19" name="Tabla 27">
                <a:extLst>
                  <a:ext uri="{FF2B5EF4-FFF2-40B4-BE49-F238E27FC236}">
                    <a16:creationId xmlns:a16="http://schemas.microsoft.com/office/drawing/2014/main" id="{11CD9DB0-246E-4EE9-A38B-6A5D9943F111}"/>
                  </a:ext>
                </a:extLst>
              </p:cNvPr>
              <p:cNvGraphicFramePr>
                <a:graphicFrameLocks noGrp="1"/>
              </p:cNvGraphicFramePr>
              <p:nvPr>
                <p:extLst>
                  <p:ext uri="{D42A27DB-BD31-4B8C-83A1-F6EECF244321}">
                    <p14:modId xmlns:p14="http://schemas.microsoft.com/office/powerpoint/2010/main" val="2458435973"/>
                  </p:ext>
                </p:extLst>
              </p:nvPr>
            </p:nvGraphicFramePr>
            <p:xfrm>
              <a:off x="458505" y="2098016"/>
              <a:ext cx="4418267" cy="2046289"/>
            </p:xfrm>
            <a:graphic>
              <a:graphicData uri="http://schemas.openxmlformats.org/drawingml/2006/table">
                <a:tbl>
                  <a:tblPr firstRow="1" bandRow="1">
                    <a:tableStyleId>{3B4B98B0-60AC-42C2-AFA5-B58CD77FA1E5}</a:tableStyleId>
                  </a:tblPr>
                  <a:tblGrid>
                    <a:gridCol w="693230">
                      <a:extLst>
                        <a:ext uri="{9D8B030D-6E8A-4147-A177-3AD203B41FA5}">
                          <a16:colId xmlns:a16="http://schemas.microsoft.com/office/drawing/2014/main" val="1990120863"/>
                        </a:ext>
                      </a:extLst>
                    </a:gridCol>
                    <a:gridCol w="2246757">
                      <a:extLst>
                        <a:ext uri="{9D8B030D-6E8A-4147-A177-3AD203B41FA5}">
                          <a16:colId xmlns:a16="http://schemas.microsoft.com/office/drawing/2014/main" val="1609695654"/>
                        </a:ext>
                      </a:extLst>
                    </a:gridCol>
                    <a:gridCol w="1478280">
                      <a:extLst>
                        <a:ext uri="{9D8B030D-6E8A-4147-A177-3AD203B41FA5}">
                          <a16:colId xmlns:a16="http://schemas.microsoft.com/office/drawing/2014/main" val="2202846254"/>
                        </a:ext>
                      </a:extLst>
                    </a:gridCol>
                  </a:tblGrid>
                  <a:tr h="304800">
                    <a:tc>
                      <a:txBody>
                        <a:bodyPr/>
                        <a:lstStyle/>
                        <a:p>
                          <a:endParaRPr lang="es-CL"/>
                        </a:p>
                      </a:txBody>
                      <a:tcPr>
                        <a:blipFill>
                          <a:blip r:embed="rId3"/>
                          <a:stretch>
                            <a:fillRect t="-2000" r="-537719" b="-736000"/>
                          </a:stretch>
                        </a:blipFill>
                      </a:tcPr>
                    </a:tc>
                    <a:tc>
                      <a:txBody>
                        <a:bodyPr/>
                        <a:lstStyle/>
                        <a:p>
                          <a:endParaRPr lang="es-CL"/>
                        </a:p>
                      </a:txBody>
                      <a:tcPr>
                        <a:blipFill>
                          <a:blip r:embed="rId3"/>
                          <a:stretch>
                            <a:fillRect l="-30978" t="-2000" r="-66576" b="-736000"/>
                          </a:stretch>
                        </a:blipFill>
                      </a:tcPr>
                    </a:tc>
                    <a:tc>
                      <a:txBody>
                        <a:bodyPr/>
                        <a:lstStyle/>
                        <a:p>
                          <a:endParaRPr lang="es-CL"/>
                        </a:p>
                      </a:txBody>
                      <a:tcPr>
                        <a:blipFill>
                          <a:blip r:embed="rId3"/>
                          <a:stretch>
                            <a:fillRect l="-198354" t="-2000" r="-823" b="-736000"/>
                          </a:stretch>
                        </a:blipFill>
                      </a:tcPr>
                    </a:tc>
                    <a:extLst>
                      <a:ext uri="{0D108BD9-81ED-4DB2-BD59-A6C34878D82A}">
                        <a16:rowId xmlns:a16="http://schemas.microsoft.com/office/drawing/2014/main" val="686884041"/>
                      </a:ext>
                    </a:extLst>
                  </a:tr>
                  <a:tr h="357950">
                    <a:tc>
                      <a:txBody>
                        <a:bodyPr/>
                        <a:lstStyle/>
                        <a:p>
                          <a:endParaRPr lang="es-CL"/>
                        </a:p>
                      </a:txBody>
                      <a:tcPr>
                        <a:blipFill>
                          <a:blip r:embed="rId3"/>
                          <a:stretch>
                            <a:fillRect t="-86441" r="-537719" b="-523729"/>
                          </a:stretch>
                        </a:blipFill>
                      </a:tcPr>
                    </a:tc>
                    <a:tc>
                      <a:txBody>
                        <a:bodyPr/>
                        <a:lstStyle/>
                        <a:p>
                          <a:endParaRPr lang="es-CL"/>
                        </a:p>
                      </a:txBody>
                      <a:tcPr>
                        <a:blipFill>
                          <a:blip r:embed="rId3"/>
                          <a:stretch>
                            <a:fillRect l="-30978" t="-86441" r="-66576" b="-523729"/>
                          </a:stretch>
                        </a:blipFill>
                      </a:tcPr>
                    </a:tc>
                    <a:tc>
                      <a:txBody>
                        <a:bodyPr/>
                        <a:lstStyle/>
                        <a:p>
                          <a:pPr algn="l"/>
                          <a:r>
                            <a:rPr lang="es-CL" sz="1400" dirty="0" err="1"/>
                            <a:t>Fuzzification</a:t>
                          </a:r>
                          <a:endParaRPr lang="es-CL" sz="1400" dirty="0"/>
                        </a:p>
                      </a:txBody>
                      <a:tcPr>
                        <a:noFill/>
                      </a:tcPr>
                    </a:tc>
                    <a:extLst>
                      <a:ext uri="{0D108BD9-81ED-4DB2-BD59-A6C34878D82A}">
                        <a16:rowId xmlns:a16="http://schemas.microsoft.com/office/drawing/2014/main" val="2144601121"/>
                      </a:ext>
                    </a:extLst>
                  </a:tr>
                  <a:tr h="358394">
                    <a:tc>
                      <a:txBody>
                        <a:bodyPr/>
                        <a:lstStyle/>
                        <a:p>
                          <a:endParaRPr lang="es-CL"/>
                        </a:p>
                      </a:txBody>
                      <a:tcPr>
                        <a:blipFill>
                          <a:blip r:embed="rId3"/>
                          <a:stretch>
                            <a:fillRect t="-186441" r="-537719" b="-423729"/>
                          </a:stretch>
                        </a:blipFill>
                      </a:tcPr>
                    </a:tc>
                    <a:tc>
                      <a:txBody>
                        <a:bodyPr/>
                        <a:lstStyle/>
                        <a:p>
                          <a:endParaRPr lang="es-CL"/>
                        </a:p>
                      </a:txBody>
                      <a:tcPr>
                        <a:blipFill>
                          <a:blip r:embed="rId3"/>
                          <a:stretch>
                            <a:fillRect l="-30978" t="-186441" r="-66576" b="-423729"/>
                          </a:stretch>
                        </a:blipFill>
                      </a:tcPr>
                    </a:tc>
                    <a:tc>
                      <a:txBody>
                        <a:bodyPr/>
                        <a:lstStyle/>
                        <a:p>
                          <a:pPr algn="l"/>
                          <a:r>
                            <a:rPr lang="es-CL" sz="1400" dirty="0" err="1"/>
                            <a:t>Fuzzy</a:t>
                          </a:r>
                          <a:r>
                            <a:rPr lang="es-CL" sz="1400" dirty="0"/>
                            <a:t> AND</a:t>
                          </a:r>
                        </a:p>
                      </a:txBody>
                      <a:tcPr>
                        <a:noFill/>
                      </a:tcPr>
                    </a:tc>
                    <a:extLst>
                      <a:ext uri="{0D108BD9-81ED-4DB2-BD59-A6C34878D82A}">
                        <a16:rowId xmlns:a16="http://schemas.microsoft.com/office/drawing/2014/main" val="1861723886"/>
                      </a:ext>
                    </a:extLst>
                  </a:tr>
                  <a:tr h="402590">
                    <a:tc>
                      <a:txBody>
                        <a:bodyPr/>
                        <a:lstStyle/>
                        <a:p>
                          <a:endParaRPr lang="es-CL"/>
                        </a:p>
                      </a:txBody>
                      <a:tcPr>
                        <a:blipFill>
                          <a:blip r:embed="rId3"/>
                          <a:stretch>
                            <a:fillRect t="-256061" r="-537719" b="-278788"/>
                          </a:stretch>
                        </a:blipFill>
                      </a:tcPr>
                    </a:tc>
                    <a:tc>
                      <a:txBody>
                        <a:bodyPr/>
                        <a:lstStyle/>
                        <a:p>
                          <a:endParaRPr lang="es-CL"/>
                        </a:p>
                      </a:txBody>
                      <a:tcPr>
                        <a:blipFill>
                          <a:blip r:embed="rId3"/>
                          <a:stretch>
                            <a:fillRect l="-30978" t="-256061" r="-66576" b="-278788"/>
                          </a:stretch>
                        </a:blipFill>
                      </a:tcPr>
                    </a:tc>
                    <a:tc>
                      <a:txBody>
                        <a:bodyPr/>
                        <a:lstStyle/>
                        <a:p>
                          <a:pPr algn="l"/>
                          <a:r>
                            <a:rPr lang="es-CL" sz="1400" dirty="0" err="1"/>
                            <a:t>Normalization</a:t>
                          </a:r>
                          <a:endParaRPr lang="es-CL" sz="1400" dirty="0"/>
                        </a:p>
                      </a:txBody>
                      <a:tcPr>
                        <a:noFill/>
                      </a:tcPr>
                    </a:tc>
                    <a:extLst>
                      <a:ext uri="{0D108BD9-81ED-4DB2-BD59-A6C34878D82A}">
                        <a16:rowId xmlns:a16="http://schemas.microsoft.com/office/drawing/2014/main" val="1978892803"/>
                      </a:ext>
                    </a:extLst>
                  </a:tr>
                  <a:tr h="315405">
                    <a:tc>
                      <a:txBody>
                        <a:bodyPr/>
                        <a:lstStyle/>
                        <a:p>
                          <a:endParaRPr lang="es-CL"/>
                        </a:p>
                      </a:txBody>
                      <a:tcPr>
                        <a:blipFill>
                          <a:blip r:embed="rId3"/>
                          <a:stretch>
                            <a:fillRect t="-451923" r="-537719" b="-253846"/>
                          </a:stretch>
                        </a:blipFill>
                      </a:tcPr>
                    </a:tc>
                    <a:tc>
                      <a:txBody>
                        <a:bodyPr/>
                        <a:lstStyle/>
                        <a:p>
                          <a:endParaRPr lang="es-CL"/>
                        </a:p>
                      </a:txBody>
                      <a:tcPr>
                        <a:blipFill>
                          <a:blip r:embed="rId3"/>
                          <a:stretch>
                            <a:fillRect l="-30978" t="-451923" r="-66576" b="-253846"/>
                          </a:stretch>
                        </a:blipFill>
                      </a:tcPr>
                    </a:tc>
                    <a:tc>
                      <a:txBody>
                        <a:bodyPr/>
                        <a:lstStyle/>
                        <a:p>
                          <a:pPr algn="l"/>
                          <a:r>
                            <a:rPr lang="es-CL" sz="1400" dirty="0" err="1"/>
                            <a:t>Weighting</a:t>
                          </a:r>
                          <a:endParaRPr lang="es-CL" sz="1400" dirty="0"/>
                        </a:p>
                      </a:txBody>
                      <a:tcPr>
                        <a:noFill/>
                      </a:tcPr>
                    </a:tc>
                    <a:extLst>
                      <a:ext uri="{0D108BD9-81ED-4DB2-BD59-A6C34878D82A}">
                        <a16:rowId xmlns:a16="http://schemas.microsoft.com/office/drawing/2014/main" val="260336454"/>
                      </a:ext>
                    </a:extLst>
                  </a:tr>
                  <a:tr h="307150">
                    <a:tc>
                      <a:txBody>
                        <a:bodyPr/>
                        <a:lstStyle/>
                        <a:p>
                          <a:endParaRPr lang="es-CL"/>
                        </a:p>
                      </a:txBody>
                      <a:tcPr>
                        <a:blipFill>
                          <a:blip r:embed="rId3"/>
                          <a:stretch>
                            <a:fillRect t="-574000" r="-537719" b="-164000"/>
                          </a:stretch>
                        </a:blipFill>
                      </a:tcPr>
                    </a:tc>
                    <a:tc>
                      <a:txBody>
                        <a:bodyPr/>
                        <a:lstStyle/>
                        <a:p>
                          <a:endParaRPr lang="es-CL"/>
                        </a:p>
                      </a:txBody>
                      <a:tcPr>
                        <a:blipFill>
                          <a:blip r:embed="rId3"/>
                          <a:stretch>
                            <a:fillRect l="-30978" t="-574000" r="-66576" b="-164000"/>
                          </a:stretch>
                        </a:blipFill>
                      </a:tcPr>
                    </a:tc>
                    <a:tc>
                      <a:txBody>
                        <a:bodyPr/>
                        <a:lstStyle/>
                        <a:p>
                          <a:pPr algn="l"/>
                          <a:r>
                            <a:rPr lang="es-CL" sz="1400" dirty="0" err="1"/>
                            <a:t>Defuzzification</a:t>
                          </a:r>
                          <a:endParaRPr lang="es-CL" sz="1400" dirty="0"/>
                        </a:p>
                      </a:txBody>
                      <a:tcPr>
                        <a:noFill/>
                      </a:tcPr>
                    </a:tc>
                    <a:extLst>
                      <a:ext uri="{0D108BD9-81ED-4DB2-BD59-A6C34878D82A}">
                        <a16:rowId xmlns:a16="http://schemas.microsoft.com/office/drawing/2014/main" val="3821226502"/>
                      </a:ext>
                    </a:extLst>
                  </a:tr>
                </a:tbl>
              </a:graphicData>
            </a:graphic>
          </p:graphicFrame>
        </mc:Fallback>
      </mc:AlternateContent>
      <p:pic>
        <p:nvPicPr>
          <p:cNvPr id="246" name="Picture 8">
            <a:extLst>
              <a:ext uri="{FF2B5EF4-FFF2-40B4-BE49-F238E27FC236}">
                <a16:creationId xmlns:a16="http://schemas.microsoft.com/office/drawing/2014/main" id="{1C79E69B-AA27-4D22-B117-68DEAC1FB0E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72476" y="777589"/>
            <a:ext cx="938499" cy="938499"/>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upo 61">
            <a:extLst>
              <a:ext uri="{FF2B5EF4-FFF2-40B4-BE49-F238E27FC236}">
                <a16:creationId xmlns:a16="http://schemas.microsoft.com/office/drawing/2014/main" id="{514005D0-6723-4FE1-A01E-62A9959351D6}"/>
              </a:ext>
            </a:extLst>
          </p:cNvPr>
          <p:cNvGrpSpPr/>
          <p:nvPr/>
        </p:nvGrpSpPr>
        <p:grpSpPr>
          <a:xfrm>
            <a:off x="459530" y="4331826"/>
            <a:ext cx="2046733" cy="2331060"/>
            <a:chOff x="4961624" y="2023564"/>
            <a:chExt cx="2046733" cy="2331060"/>
          </a:xfrm>
        </p:grpSpPr>
        <mc:AlternateContent xmlns:mc="http://schemas.openxmlformats.org/markup-compatibility/2006" xmlns:a14="http://schemas.microsoft.com/office/drawing/2010/main">
          <mc:Choice Requires="a14">
            <p:sp>
              <p:nvSpPr>
                <p:cNvPr id="58" name="CuadroTexto 57">
                  <a:extLst>
                    <a:ext uri="{FF2B5EF4-FFF2-40B4-BE49-F238E27FC236}">
                      <a16:creationId xmlns:a16="http://schemas.microsoft.com/office/drawing/2014/main" id="{AC687DF5-3565-4D5C-852A-5927FAC54D5D}"/>
                    </a:ext>
                  </a:extLst>
                </p:cNvPr>
                <p:cNvSpPr txBox="1"/>
                <p:nvPr/>
              </p:nvSpPr>
              <p:spPr>
                <a:xfrm>
                  <a:off x="4970784" y="2033089"/>
                  <a:ext cx="2016000" cy="2246769"/>
                </a:xfrm>
                <a:prstGeom prst="rect">
                  <a:avLst/>
                </a:prstGeom>
                <a:noFill/>
              </p:spPr>
              <p:txBody>
                <a:bodyPr wrap="square" rtlCol="0">
                  <a:spAutoFit/>
                </a:bodyPr>
                <a:lstStyle/>
                <a:p>
                  <a:r>
                    <a:rPr lang="es-CL" sz="1400" u="sng" dirty="0"/>
                    <a:t>Reglas:</a:t>
                  </a:r>
                  <a:br>
                    <a:rPr lang="es-CL" sz="1400" dirty="0"/>
                  </a:br>
                  <a:r>
                    <a:rPr lang="es-CL" sz="1400" dirty="0"/>
                    <a:t>- IF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𝐴</m:t>
                          </m:r>
                        </m:e>
                        <m:sub>
                          <m:r>
                            <a:rPr lang="es-CL" sz="1400" i="1">
                              <a:latin typeface="Cambria Math" panose="02040503050406030204" pitchFamily="18" charset="0"/>
                            </a:rPr>
                            <m:t>1</m:t>
                          </m:r>
                        </m:sub>
                      </m:sSub>
                    </m:oMath>
                  </a14:m>
                  <a:r>
                    <a:rPr lang="es-CL" sz="1400" dirty="0"/>
                    <a:t> AND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𝐵</m:t>
                          </m:r>
                        </m:e>
                        <m:sub>
                          <m:r>
                            <a:rPr lang="es-CL" sz="1400" i="1">
                              <a:latin typeface="Cambria Math" panose="02040503050406030204" pitchFamily="18" charset="0"/>
                            </a:rPr>
                            <m:t>1</m:t>
                          </m:r>
                        </m:sub>
                      </m:sSub>
                    </m:oMath>
                  </a14:m>
                  <a:r>
                    <a:rPr lang="es-CL" sz="1400" dirty="0"/>
                    <a:t> THEN </a:t>
                  </a:r>
                  <a14:m>
                    <m:oMath xmlns:m="http://schemas.openxmlformats.org/officeDocument/2006/math">
                      <m:sSub>
                        <m:sSubPr>
                          <m:ctrlPr>
                            <a:rPr lang="es-CL" sz="1400" i="1">
                              <a:latin typeface="Cambria Math" panose="02040503050406030204" pitchFamily="18" charset="0"/>
                            </a:rPr>
                          </m:ctrlPr>
                        </m:sSubPr>
                        <m:e>
                          <m:r>
                            <a:rPr lang="es-CL" sz="1400" i="1" smtClean="0">
                              <a:latin typeface="Cambria Math" panose="02040503050406030204" pitchFamily="18" charset="0"/>
                            </a:rPr>
                            <m:t>𝑍</m:t>
                          </m:r>
                        </m:e>
                        <m:sub>
                          <m:r>
                            <a:rPr lang="es-CL" sz="1400" i="1">
                              <a:latin typeface="Cambria Math" panose="02040503050406030204" pitchFamily="18" charset="0"/>
                            </a:rPr>
                            <m:t>1</m:t>
                          </m:r>
                        </m:sub>
                      </m:sSub>
                    </m:oMath>
                  </a14:m>
                  <a:br>
                    <a:rPr lang="es-CL" sz="1400" dirty="0"/>
                  </a:br>
                  <a:r>
                    <a:rPr lang="es-CL" sz="1400" dirty="0"/>
                    <a:t>- IF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𝐴</m:t>
                          </m:r>
                        </m:e>
                        <m:sub>
                          <m:r>
                            <a:rPr lang="es-CL" sz="1400" i="1">
                              <a:latin typeface="Cambria Math" panose="02040503050406030204" pitchFamily="18" charset="0"/>
                            </a:rPr>
                            <m:t>1</m:t>
                          </m:r>
                        </m:sub>
                      </m:sSub>
                    </m:oMath>
                  </a14:m>
                  <a:r>
                    <a:rPr lang="es-CL" sz="1400" dirty="0"/>
                    <a:t> AND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𝐵</m:t>
                          </m:r>
                        </m:e>
                        <m:sub>
                          <m:r>
                            <a:rPr lang="es-CL" sz="1400" b="0" i="1" smtClean="0">
                              <a:latin typeface="Cambria Math" panose="02040503050406030204" pitchFamily="18" charset="0"/>
                            </a:rPr>
                            <m:t>2</m:t>
                          </m:r>
                        </m:sub>
                      </m:sSub>
                    </m:oMath>
                  </a14:m>
                  <a:r>
                    <a:rPr lang="es-CL" sz="1400" dirty="0"/>
                    <a:t> THEN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𝑍</m:t>
                          </m:r>
                        </m:e>
                        <m:sub>
                          <m:r>
                            <a:rPr lang="es-CL" sz="1400" b="0" i="1" smtClean="0">
                              <a:latin typeface="Cambria Math" panose="02040503050406030204" pitchFamily="18" charset="0"/>
                            </a:rPr>
                            <m:t>2</m:t>
                          </m:r>
                        </m:sub>
                      </m:sSub>
                    </m:oMath>
                  </a14:m>
                  <a:br>
                    <a:rPr lang="es-CL" sz="1400" dirty="0"/>
                  </a:br>
                  <a:r>
                    <a:rPr lang="es-CL" sz="1400" dirty="0"/>
                    <a:t>- IF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𝐴</m:t>
                          </m:r>
                        </m:e>
                        <m:sub>
                          <m:r>
                            <a:rPr lang="es-CL" sz="1400" i="1">
                              <a:latin typeface="Cambria Math" panose="02040503050406030204" pitchFamily="18" charset="0"/>
                            </a:rPr>
                            <m:t>1</m:t>
                          </m:r>
                        </m:sub>
                      </m:sSub>
                    </m:oMath>
                  </a14:m>
                  <a:r>
                    <a:rPr lang="es-CL" sz="1400" dirty="0"/>
                    <a:t> AND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𝐵</m:t>
                          </m:r>
                        </m:e>
                        <m:sub>
                          <m:r>
                            <a:rPr lang="es-CL" sz="1400" b="0" i="1" smtClean="0">
                              <a:latin typeface="Cambria Math" panose="02040503050406030204" pitchFamily="18" charset="0"/>
                            </a:rPr>
                            <m:t>3</m:t>
                          </m:r>
                        </m:sub>
                      </m:sSub>
                    </m:oMath>
                  </a14:m>
                  <a:r>
                    <a:rPr lang="es-CL" sz="1400" dirty="0"/>
                    <a:t> THEN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𝑍</m:t>
                          </m:r>
                        </m:e>
                        <m:sub>
                          <m:r>
                            <a:rPr lang="es-CL" sz="1400" b="0" i="1" smtClean="0">
                              <a:latin typeface="Cambria Math" panose="02040503050406030204" pitchFamily="18" charset="0"/>
                            </a:rPr>
                            <m:t>3</m:t>
                          </m:r>
                        </m:sub>
                      </m:sSub>
                    </m:oMath>
                  </a14:m>
                  <a:br>
                    <a:rPr lang="es-CL" sz="1400" dirty="0"/>
                  </a:br>
                  <a:r>
                    <a:rPr lang="es-CL" sz="1400" dirty="0"/>
                    <a:t>- IF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𝐴</m:t>
                          </m:r>
                        </m:e>
                        <m:sub>
                          <m:r>
                            <a:rPr lang="es-CL" sz="1400" b="0" i="1" smtClean="0">
                              <a:latin typeface="Cambria Math" panose="02040503050406030204" pitchFamily="18" charset="0"/>
                            </a:rPr>
                            <m:t>2</m:t>
                          </m:r>
                        </m:sub>
                      </m:sSub>
                    </m:oMath>
                  </a14:m>
                  <a:r>
                    <a:rPr lang="es-CL" sz="1400" dirty="0"/>
                    <a:t> AND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𝐵</m:t>
                          </m:r>
                        </m:e>
                        <m:sub>
                          <m:r>
                            <a:rPr lang="es-CL" sz="1400" i="1">
                              <a:latin typeface="Cambria Math" panose="02040503050406030204" pitchFamily="18" charset="0"/>
                            </a:rPr>
                            <m:t>1</m:t>
                          </m:r>
                        </m:sub>
                      </m:sSub>
                    </m:oMath>
                  </a14:m>
                  <a:r>
                    <a:rPr lang="es-CL" sz="1400" dirty="0"/>
                    <a:t> THEN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𝑍</m:t>
                          </m:r>
                        </m:e>
                        <m:sub>
                          <m:r>
                            <a:rPr lang="es-CL" sz="1400" b="0" i="1" smtClean="0">
                              <a:latin typeface="Cambria Math" panose="02040503050406030204" pitchFamily="18" charset="0"/>
                            </a:rPr>
                            <m:t>4</m:t>
                          </m:r>
                        </m:sub>
                      </m:sSub>
                    </m:oMath>
                  </a14:m>
                  <a:br>
                    <a:rPr lang="es-CL" sz="1400" dirty="0"/>
                  </a:br>
                  <a:r>
                    <a:rPr lang="es-CL" sz="1400" dirty="0"/>
                    <a:t>- IF </a:t>
                  </a:r>
                  <a14:m>
                    <m:oMath xmlns:m="http://schemas.openxmlformats.org/officeDocument/2006/math">
                      <m:sSub>
                        <m:sSubPr>
                          <m:ctrlPr>
                            <a:rPr lang="es-CL" sz="1400" i="1" smtClean="0">
                              <a:latin typeface="Cambria Math" panose="02040503050406030204" pitchFamily="18" charset="0"/>
                            </a:rPr>
                          </m:ctrlPr>
                        </m:sSubPr>
                        <m:e>
                          <m:r>
                            <a:rPr lang="es-CL" sz="1400" i="1">
                              <a:latin typeface="Cambria Math" panose="02040503050406030204" pitchFamily="18" charset="0"/>
                            </a:rPr>
                            <m:t>𝐴</m:t>
                          </m:r>
                        </m:e>
                        <m:sub>
                          <m:r>
                            <a:rPr lang="es-CL" sz="1400" b="0" i="1" smtClean="0">
                              <a:latin typeface="Cambria Math" panose="02040503050406030204" pitchFamily="18" charset="0"/>
                            </a:rPr>
                            <m:t>2</m:t>
                          </m:r>
                        </m:sub>
                      </m:sSub>
                    </m:oMath>
                  </a14:m>
                  <a:r>
                    <a:rPr lang="es-CL" sz="1400" dirty="0"/>
                    <a:t> AND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𝐵</m:t>
                          </m:r>
                        </m:e>
                        <m:sub>
                          <m:r>
                            <a:rPr lang="es-CL" sz="1400" b="0" i="1" smtClean="0">
                              <a:latin typeface="Cambria Math" panose="02040503050406030204" pitchFamily="18" charset="0"/>
                            </a:rPr>
                            <m:t>2</m:t>
                          </m:r>
                        </m:sub>
                      </m:sSub>
                    </m:oMath>
                  </a14:m>
                  <a:r>
                    <a:rPr lang="es-CL" sz="1400" dirty="0"/>
                    <a:t> THEN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𝑍</m:t>
                          </m:r>
                        </m:e>
                        <m:sub>
                          <m:r>
                            <a:rPr lang="es-CL" sz="1400" b="0" i="1" smtClean="0">
                              <a:latin typeface="Cambria Math" panose="02040503050406030204" pitchFamily="18" charset="0"/>
                            </a:rPr>
                            <m:t>5</m:t>
                          </m:r>
                        </m:sub>
                      </m:sSub>
                    </m:oMath>
                  </a14:m>
                  <a:br>
                    <a:rPr lang="es-CL" sz="1400" dirty="0"/>
                  </a:br>
                  <a:r>
                    <a:rPr lang="es-CL" sz="1400" dirty="0"/>
                    <a:t>- IF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𝐴</m:t>
                          </m:r>
                        </m:e>
                        <m:sub>
                          <m:r>
                            <a:rPr lang="es-CL" sz="1400" b="0" i="1" smtClean="0">
                              <a:latin typeface="Cambria Math" panose="02040503050406030204" pitchFamily="18" charset="0"/>
                            </a:rPr>
                            <m:t>2</m:t>
                          </m:r>
                        </m:sub>
                      </m:sSub>
                    </m:oMath>
                  </a14:m>
                  <a:r>
                    <a:rPr lang="es-CL" sz="1400" dirty="0"/>
                    <a:t> AND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𝐵</m:t>
                          </m:r>
                        </m:e>
                        <m:sub>
                          <m:r>
                            <a:rPr lang="es-CL" sz="1400" b="0" i="1" smtClean="0">
                              <a:latin typeface="Cambria Math" panose="02040503050406030204" pitchFamily="18" charset="0"/>
                            </a:rPr>
                            <m:t>3</m:t>
                          </m:r>
                        </m:sub>
                      </m:sSub>
                    </m:oMath>
                  </a14:m>
                  <a:r>
                    <a:rPr lang="es-CL" sz="1400" dirty="0"/>
                    <a:t> THEN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𝑍</m:t>
                          </m:r>
                        </m:e>
                        <m:sub>
                          <m:r>
                            <a:rPr lang="es-CL" sz="1400" b="0" i="1" smtClean="0">
                              <a:latin typeface="Cambria Math" panose="02040503050406030204" pitchFamily="18" charset="0"/>
                            </a:rPr>
                            <m:t>6</m:t>
                          </m:r>
                        </m:sub>
                      </m:sSub>
                    </m:oMath>
                  </a14:m>
                  <a:br>
                    <a:rPr lang="es-CL" sz="1400" dirty="0"/>
                  </a:br>
                  <a:r>
                    <a:rPr lang="es-CL" sz="1400" dirty="0"/>
                    <a:t>- IF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𝐴</m:t>
                          </m:r>
                        </m:e>
                        <m:sub>
                          <m:r>
                            <a:rPr lang="es-CL" sz="1400" b="0" i="1" smtClean="0">
                              <a:latin typeface="Cambria Math" panose="02040503050406030204" pitchFamily="18" charset="0"/>
                            </a:rPr>
                            <m:t>3</m:t>
                          </m:r>
                        </m:sub>
                      </m:sSub>
                    </m:oMath>
                  </a14:m>
                  <a:r>
                    <a:rPr lang="es-CL" sz="1400" dirty="0"/>
                    <a:t> AND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𝐵</m:t>
                          </m:r>
                        </m:e>
                        <m:sub>
                          <m:r>
                            <a:rPr lang="es-CL" sz="1400" i="1">
                              <a:latin typeface="Cambria Math" panose="02040503050406030204" pitchFamily="18" charset="0"/>
                            </a:rPr>
                            <m:t>1</m:t>
                          </m:r>
                        </m:sub>
                      </m:sSub>
                    </m:oMath>
                  </a14:m>
                  <a:r>
                    <a:rPr lang="es-CL" sz="1400" dirty="0"/>
                    <a:t> THEN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𝑍</m:t>
                          </m:r>
                        </m:e>
                        <m:sub>
                          <m:r>
                            <a:rPr lang="es-CL" sz="1400" b="0" i="1" smtClean="0">
                              <a:latin typeface="Cambria Math" panose="02040503050406030204" pitchFamily="18" charset="0"/>
                            </a:rPr>
                            <m:t>7</m:t>
                          </m:r>
                        </m:sub>
                      </m:sSub>
                    </m:oMath>
                  </a14:m>
                  <a:br>
                    <a:rPr lang="es-CL" sz="1400" dirty="0"/>
                  </a:br>
                  <a:r>
                    <a:rPr lang="es-CL" sz="1400" dirty="0"/>
                    <a:t>- IF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𝐴</m:t>
                          </m:r>
                        </m:e>
                        <m:sub>
                          <m:r>
                            <a:rPr lang="es-CL" sz="1400" b="0" i="1" smtClean="0">
                              <a:latin typeface="Cambria Math" panose="02040503050406030204" pitchFamily="18" charset="0"/>
                            </a:rPr>
                            <m:t>3</m:t>
                          </m:r>
                        </m:sub>
                      </m:sSub>
                    </m:oMath>
                  </a14:m>
                  <a:r>
                    <a:rPr lang="es-CL" sz="1400" dirty="0"/>
                    <a:t> AND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𝐵</m:t>
                          </m:r>
                        </m:e>
                        <m:sub>
                          <m:r>
                            <a:rPr lang="es-CL" sz="1400" b="0" i="1" smtClean="0">
                              <a:latin typeface="Cambria Math" panose="02040503050406030204" pitchFamily="18" charset="0"/>
                            </a:rPr>
                            <m:t>2</m:t>
                          </m:r>
                        </m:sub>
                      </m:sSub>
                    </m:oMath>
                  </a14:m>
                  <a:r>
                    <a:rPr lang="es-CL" sz="1400" dirty="0"/>
                    <a:t> THEN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𝑍</m:t>
                          </m:r>
                        </m:e>
                        <m:sub>
                          <m:r>
                            <a:rPr lang="es-CL" sz="1400" b="0" i="1" smtClean="0">
                              <a:latin typeface="Cambria Math" panose="02040503050406030204" pitchFamily="18" charset="0"/>
                            </a:rPr>
                            <m:t>8</m:t>
                          </m:r>
                        </m:sub>
                      </m:sSub>
                    </m:oMath>
                  </a14:m>
                  <a:br>
                    <a:rPr lang="es-CL" sz="1400" dirty="0"/>
                  </a:br>
                  <a:r>
                    <a:rPr lang="es-CL" sz="1400" dirty="0"/>
                    <a:t>- IF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𝐴</m:t>
                          </m:r>
                        </m:e>
                        <m:sub>
                          <m:r>
                            <a:rPr lang="es-CL" sz="1400" b="0" i="1" smtClean="0">
                              <a:latin typeface="Cambria Math" panose="02040503050406030204" pitchFamily="18" charset="0"/>
                            </a:rPr>
                            <m:t>3</m:t>
                          </m:r>
                        </m:sub>
                      </m:sSub>
                    </m:oMath>
                  </a14:m>
                  <a:r>
                    <a:rPr lang="es-CL" sz="1400" dirty="0"/>
                    <a:t> AND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𝐵</m:t>
                          </m:r>
                        </m:e>
                        <m:sub>
                          <m:r>
                            <a:rPr lang="es-CL" sz="1400" b="0" i="1" smtClean="0">
                              <a:latin typeface="Cambria Math" panose="02040503050406030204" pitchFamily="18" charset="0"/>
                            </a:rPr>
                            <m:t>3</m:t>
                          </m:r>
                        </m:sub>
                      </m:sSub>
                    </m:oMath>
                  </a14:m>
                  <a:r>
                    <a:rPr lang="es-CL" sz="1400" dirty="0"/>
                    <a:t> THEN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𝑍</m:t>
                          </m:r>
                        </m:e>
                        <m:sub>
                          <m:r>
                            <a:rPr lang="es-CL" sz="1400" b="0" i="1" smtClean="0">
                              <a:latin typeface="Cambria Math" panose="02040503050406030204" pitchFamily="18" charset="0"/>
                            </a:rPr>
                            <m:t>9</m:t>
                          </m:r>
                        </m:sub>
                      </m:sSub>
                    </m:oMath>
                  </a14:m>
                  <a:endParaRPr lang="es-CL" sz="1000" dirty="0"/>
                </a:p>
              </p:txBody>
            </p:sp>
          </mc:Choice>
          <mc:Fallback xmlns="">
            <p:sp>
              <p:nvSpPr>
                <p:cNvPr id="58" name="CuadroTexto 57">
                  <a:extLst>
                    <a:ext uri="{FF2B5EF4-FFF2-40B4-BE49-F238E27FC236}">
                      <a16:creationId xmlns:a16="http://schemas.microsoft.com/office/drawing/2014/main" id="{AC687DF5-3565-4D5C-852A-5927FAC54D5D}"/>
                    </a:ext>
                  </a:extLst>
                </p:cNvPr>
                <p:cNvSpPr txBox="1">
                  <a:spLocks noRot="1" noChangeAspect="1" noMove="1" noResize="1" noEditPoints="1" noAdjustHandles="1" noChangeArrowheads="1" noChangeShapeType="1" noTextEdit="1"/>
                </p:cNvSpPr>
                <p:nvPr/>
              </p:nvSpPr>
              <p:spPr>
                <a:xfrm>
                  <a:off x="4970784" y="2033089"/>
                  <a:ext cx="2016000" cy="2246769"/>
                </a:xfrm>
                <a:prstGeom prst="rect">
                  <a:avLst/>
                </a:prstGeom>
                <a:blipFill>
                  <a:blip r:embed="rId5"/>
                  <a:stretch>
                    <a:fillRect l="-906" t="-813" b="-1626"/>
                  </a:stretch>
                </a:blipFill>
              </p:spPr>
              <p:txBody>
                <a:bodyPr/>
                <a:lstStyle/>
                <a:p>
                  <a:r>
                    <a:rPr lang="es-CL">
                      <a:noFill/>
                    </a:rPr>
                    <a:t> </a:t>
                  </a:r>
                </a:p>
              </p:txBody>
            </p:sp>
          </mc:Fallback>
        </mc:AlternateContent>
        <p:sp>
          <p:nvSpPr>
            <p:cNvPr id="59" name="Rectángulo: esquina doblada 58">
              <a:extLst>
                <a:ext uri="{FF2B5EF4-FFF2-40B4-BE49-F238E27FC236}">
                  <a16:creationId xmlns:a16="http://schemas.microsoft.com/office/drawing/2014/main" id="{2C3DF24E-070B-4728-8CF6-FAF4FE6E94FD}"/>
                </a:ext>
              </a:extLst>
            </p:cNvPr>
            <p:cNvSpPr/>
            <p:nvPr/>
          </p:nvSpPr>
          <p:spPr>
            <a:xfrm>
              <a:off x="4961624" y="2023564"/>
              <a:ext cx="2046733" cy="2331060"/>
            </a:xfrm>
            <a:prstGeom prst="foldedCorner">
              <a:avLst>
                <a:gd name="adj" fmla="val 7293"/>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61" name="CuadroTexto 260">
            <a:extLst>
              <a:ext uri="{FF2B5EF4-FFF2-40B4-BE49-F238E27FC236}">
                <a16:creationId xmlns:a16="http://schemas.microsoft.com/office/drawing/2014/main" id="{E3D56C1E-635B-481A-9749-416B7D8F0DCC}"/>
              </a:ext>
            </a:extLst>
          </p:cNvPr>
          <p:cNvSpPr txBox="1"/>
          <p:nvPr/>
        </p:nvSpPr>
        <p:spPr>
          <a:xfrm>
            <a:off x="458505" y="1814225"/>
            <a:ext cx="3420478" cy="307777"/>
          </a:xfrm>
          <a:prstGeom prst="rect">
            <a:avLst/>
          </a:prstGeom>
          <a:noFill/>
        </p:spPr>
        <p:txBody>
          <a:bodyPr wrap="square" rtlCol="0" anchor="ctr">
            <a:spAutoFit/>
          </a:bodyPr>
          <a:lstStyle>
            <a:defPPr>
              <a:defRPr lang="en-US"/>
            </a:defPPr>
            <a:lvl1pPr>
              <a:defRPr sz="1400" i="0">
                <a:solidFill>
                  <a:schemeClr val="tx1">
                    <a:lumMod val="50000"/>
                    <a:lumOff val="50000"/>
                  </a:schemeClr>
                </a:solidFill>
                <a:effectLst/>
              </a:defRPr>
            </a:lvl1pPr>
          </a:lstStyle>
          <a:p>
            <a:r>
              <a:rPr lang="en-US" dirty="0" err="1"/>
              <a:t>Tabla</a:t>
            </a:r>
            <a:r>
              <a:rPr lang="en-US" dirty="0"/>
              <a:t>: </a:t>
            </a:r>
            <a:r>
              <a:rPr lang="en-US" dirty="0" err="1"/>
              <a:t>Ecuaciones</a:t>
            </a:r>
            <a:r>
              <a:rPr lang="en-US" dirty="0"/>
              <a:t> </a:t>
            </a:r>
            <a:r>
              <a:rPr lang="en-US" dirty="0" err="1"/>
              <a:t>involucradas</a:t>
            </a:r>
            <a:r>
              <a:rPr lang="en-US" dirty="0"/>
              <a:t>.</a:t>
            </a:r>
            <a:endParaRPr lang="es-CL" dirty="0"/>
          </a:p>
        </p:txBody>
      </p:sp>
      <mc:AlternateContent xmlns:mc="http://schemas.openxmlformats.org/markup-compatibility/2006" xmlns:a14="http://schemas.microsoft.com/office/drawing/2010/main">
        <mc:Choice Requires="a14">
          <p:sp>
            <p:nvSpPr>
              <p:cNvPr id="222" name="CuadroTexto 221">
                <a:extLst>
                  <a:ext uri="{FF2B5EF4-FFF2-40B4-BE49-F238E27FC236}">
                    <a16:creationId xmlns:a16="http://schemas.microsoft.com/office/drawing/2014/main" id="{40473C9D-15C3-4007-BC1A-0DF6CABB75EE}"/>
                  </a:ext>
                </a:extLst>
              </p:cNvPr>
              <p:cNvSpPr txBox="1"/>
              <p:nvPr/>
            </p:nvSpPr>
            <p:spPr>
              <a:xfrm>
                <a:off x="8561490" y="1867589"/>
                <a:ext cx="544357" cy="34665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50000"/>
                                  <a:lumOff val="50000"/>
                                </a:schemeClr>
                              </a:solidFill>
                              <a:latin typeface="Cambria Math" panose="02040503050406030204" pitchFamily="18" charset="0"/>
                            </a:rPr>
                          </m:ctrlPr>
                        </m:sSubPr>
                        <m:e>
                          <m:r>
                            <a:rPr lang="es-CL" sz="1400" b="0" i="1" smtClean="0">
                              <a:solidFill>
                                <a:schemeClr val="tx1">
                                  <a:lumMod val="50000"/>
                                  <a:lumOff val="50000"/>
                                </a:schemeClr>
                              </a:solidFill>
                              <a:latin typeface="Cambria Math" panose="02040503050406030204" pitchFamily="18" charset="0"/>
                            </a:rPr>
                            <m:t>𝑓</m:t>
                          </m:r>
                        </m:e>
                        <m:sub>
                          <m:r>
                            <a:rPr lang="es-CL" sz="1400" b="0" i="1" smtClean="0">
                              <a:solidFill>
                                <a:schemeClr val="tx1">
                                  <a:lumMod val="50000"/>
                                  <a:lumOff val="50000"/>
                                </a:schemeClr>
                              </a:solidFill>
                              <a:latin typeface="Cambria Math" panose="02040503050406030204" pitchFamily="18" charset="0"/>
                            </a:rPr>
                            <m:t>1</m:t>
                          </m:r>
                        </m:sub>
                      </m:sSub>
                    </m:oMath>
                  </m:oMathPara>
                </a14:m>
                <a:endParaRPr lang="es-CL" sz="1400" dirty="0">
                  <a:solidFill>
                    <a:schemeClr val="tx1">
                      <a:lumMod val="50000"/>
                      <a:lumOff val="50000"/>
                    </a:schemeClr>
                  </a:solidFill>
                </a:endParaRPr>
              </a:p>
            </p:txBody>
          </p:sp>
        </mc:Choice>
        <mc:Fallback xmlns="">
          <p:sp>
            <p:nvSpPr>
              <p:cNvPr id="222" name="CuadroTexto 221">
                <a:extLst>
                  <a:ext uri="{FF2B5EF4-FFF2-40B4-BE49-F238E27FC236}">
                    <a16:creationId xmlns:a16="http://schemas.microsoft.com/office/drawing/2014/main" id="{40473C9D-15C3-4007-BC1A-0DF6CABB75EE}"/>
                  </a:ext>
                </a:extLst>
              </p:cNvPr>
              <p:cNvSpPr txBox="1">
                <a:spLocks noRot="1" noChangeAspect="1" noMove="1" noResize="1" noEditPoints="1" noAdjustHandles="1" noChangeArrowheads="1" noChangeShapeType="1" noTextEdit="1"/>
              </p:cNvSpPr>
              <p:nvPr/>
            </p:nvSpPr>
            <p:spPr>
              <a:xfrm>
                <a:off x="8561490" y="1867589"/>
                <a:ext cx="544357" cy="346650"/>
              </a:xfrm>
              <a:prstGeom prst="rect">
                <a:avLst/>
              </a:prstGeom>
              <a:blipFill>
                <a:blip r:embed="rId6"/>
                <a:stretch>
                  <a:fillRect/>
                </a:stretch>
              </a:blipFill>
              <a:ln>
                <a:noFill/>
              </a:ln>
            </p:spPr>
            <p:txBody>
              <a:bodyPr/>
              <a:lstStyle/>
              <a:p>
                <a:r>
                  <a:rPr lang="es-CL">
                    <a:noFill/>
                  </a:rPr>
                  <a:t> </a:t>
                </a:r>
              </a:p>
            </p:txBody>
          </p:sp>
        </mc:Fallback>
      </mc:AlternateContent>
      <p:sp>
        <p:nvSpPr>
          <p:cNvPr id="210" name="CuadroTexto 209">
            <a:extLst>
              <a:ext uri="{FF2B5EF4-FFF2-40B4-BE49-F238E27FC236}">
                <a16:creationId xmlns:a16="http://schemas.microsoft.com/office/drawing/2014/main" id="{091E77E4-D05C-4A19-AEE0-1716CB445A99}"/>
              </a:ext>
            </a:extLst>
          </p:cNvPr>
          <p:cNvSpPr txBox="1"/>
          <p:nvPr/>
        </p:nvSpPr>
        <p:spPr>
          <a:xfrm>
            <a:off x="5810370" y="6136084"/>
            <a:ext cx="3776690"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t>
            </a:r>
            <a:r>
              <a:rPr lang="en-US" sz="1400" dirty="0" err="1"/>
              <a:t>Grafo</a:t>
            </a:r>
            <a:r>
              <a:rPr lang="en-US" sz="1400" dirty="0"/>
              <a:t> ANFIS 2 entradas 3 MFs.</a:t>
            </a:r>
            <a:endParaRPr lang="es-CL" sz="1400" dirty="0"/>
          </a:p>
        </p:txBody>
      </p:sp>
      <p:pic>
        <p:nvPicPr>
          <p:cNvPr id="220" name="Imagen 219">
            <a:extLst>
              <a:ext uri="{FF2B5EF4-FFF2-40B4-BE49-F238E27FC236}">
                <a16:creationId xmlns:a16="http://schemas.microsoft.com/office/drawing/2014/main" id="{5EF1B5B5-612B-4B67-8E49-251A0AB42BE8}"/>
              </a:ext>
            </a:extLst>
          </p:cNvPr>
          <p:cNvPicPr>
            <a:picLocks/>
          </p:cNvPicPr>
          <p:nvPr/>
        </p:nvPicPr>
        <p:blipFill>
          <a:blip r:embed="rId7"/>
          <a:stretch>
            <a:fillRect/>
          </a:stretch>
        </p:blipFill>
        <p:spPr>
          <a:xfrm flipH="1">
            <a:off x="9879259" y="2796507"/>
            <a:ext cx="349943" cy="331308"/>
          </a:xfrm>
          <a:prstGeom prst="rect">
            <a:avLst/>
          </a:prstGeom>
          <a:ln>
            <a:noFill/>
          </a:ln>
        </p:spPr>
      </p:pic>
      <p:pic>
        <p:nvPicPr>
          <p:cNvPr id="221" name="Imagen 220">
            <a:extLst>
              <a:ext uri="{FF2B5EF4-FFF2-40B4-BE49-F238E27FC236}">
                <a16:creationId xmlns:a16="http://schemas.microsoft.com/office/drawing/2014/main" id="{F054CDD5-254D-4887-8A03-86FA6E9F1BE2}"/>
              </a:ext>
            </a:extLst>
          </p:cNvPr>
          <p:cNvPicPr>
            <a:picLocks/>
          </p:cNvPicPr>
          <p:nvPr/>
        </p:nvPicPr>
        <p:blipFill>
          <a:blip r:embed="rId7"/>
          <a:stretch>
            <a:fillRect/>
          </a:stretch>
        </p:blipFill>
        <p:spPr>
          <a:xfrm flipH="1">
            <a:off x="9879259" y="3214338"/>
            <a:ext cx="349943" cy="331308"/>
          </a:xfrm>
          <a:prstGeom prst="rect">
            <a:avLst/>
          </a:prstGeom>
          <a:ln>
            <a:noFill/>
          </a:ln>
        </p:spPr>
      </p:pic>
      <p:pic>
        <p:nvPicPr>
          <p:cNvPr id="227" name="Imagen 226">
            <a:extLst>
              <a:ext uri="{FF2B5EF4-FFF2-40B4-BE49-F238E27FC236}">
                <a16:creationId xmlns:a16="http://schemas.microsoft.com/office/drawing/2014/main" id="{6593B3D2-F3B4-4040-A968-9DFC56287498}"/>
              </a:ext>
            </a:extLst>
          </p:cNvPr>
          <p:cNvPicPr>
            <a:picLocks/>
          </p:cNvPicPr>
          <p:nvPr/>
        </p:nvPicPr>
        <p:blipFill>
          <a:blip r:embed="rId7"/>
          <a:stretch>
            <a:fillRect/>
          </a:stretch>
        </p:blipFill>
        <p:spPr>
          <a:xfrm flipH="1">
            <a:off x="9879259" y="3632169"/>
            <a:ext cx="349943" cy="331308"/>
          </a:xfrm>
          <a:prstGeom prst="rect">
            <a:avLst/>
          </a:prstGeom>
          <a:ln>
            <a:noFill/>
          </a:ln>
        </p:spPr>
      </p:pic>
      <p:pic>
        <p:nvPicPr>
          <p:cNvPr id="235" name="Imagen 234">
            <a:extLst>
              <a:ext uri="{FF2B5EF4-FFF2-40B4-BE49-F238E27FC236}">
                <a16:creationId xmlns:a16="http://schemas.microsoft.com/office/drawing/2014/main" id="{9D02A4C0-C779-4AC7-8078-C57267A93C5E}"/>
              </a:ext>
            </a:extLst>
          </p:cNvPr>
          <p:cNvPicPr>
            <a:picLocks/>
          </p:cNvPicPr>
          <p:nvPr/>
        </p:nvPicPr>
        <p:blipFill>
          <a:blip r:embed="rId7"/>
          <a:stretch>
            <a:fillRect/>
          </a:stretch>
        </p:blipFill>
        <p:spPr>
          <a:xfrm flipH="1">
            <a:off x="9879259" y="4050000"/>
            <a:ext cx="349943" cy="331308"/>
          </a:xfrm>
          <a:prstGeom prst="rect">
            <a:avLst/>
          </a:prstGeom>
          <a:ln>
            <a:noFill/>
          </a:ln>
        </p:spPr>
      </p:pic>
      <p:pic>
        <p:nvPicPr>
          <p:cNvPr id="236" name="Imagen 235">
            <a:extLst>
              <a:ext uri="{FF2B5EF4-FFF2-40B4-BE49-F238E27FC236}">
                <a16:creationId xmlns:a16="http://schemas.microsoft.com/office/drawing/2014/main" id="{B09EE49C-3D29-41A3-833B-0EDEBDD2BC17}"/>
              </a:ext>
            </a:extLst>
          </p:cNvPr>
          <p:cNvPicPr>
            <a:picLocks/>
          </p:cNvPicPr>
          <p:nvPr/>
        </p:nvPicPr>
        <p:blipFill>
          <a:blip r:embed="rId7"/>
          <a:stretch>
            <a:fillRect/>
          </a:stretch>
        </p:blipFill>
        <p:spPr>
          <a:xfrm flipH="1">
            <a:off x="9879259" y="4467832"/>
            <a:ext cx="349943" cy="331308"/>
          </a:xfrm>
          <a:prstGeom prst="rect">
            <a:avLst/>
          </a:prstGeom>
          <a:ln>
            <a:noFill/>
          </a:ln>
        </p:spPr>
      </p:pic>
      <p:pic>
        <p:nvPicPr>
          <p:cNvPr id="237" name="Imagen 236">
            <a:extLst>
              <a:ext uri="{FF2B5EF4-FFF2-40B4-BE49-F238E27FC236}">
                <a16:creationId xmlns:a16="http://schemas.microsoft.com/office/drawing/2014/main" id="{46744999-9EDD-4FC7-B3BC-13E118A2DA49}"/>
              </a:ext>
            </a:extLst>
          </p:cNvPr>
          <p:cNvPicPr>
            <a:picLocks/>
          </p:cNvPicPr>
          <p:nvPr/>
        </p:nvPicPr>
        <p:blipFill>
          <a:blip r:embed="rId7"/>
          <a:stretch>
            <a:fillRect/>
          </a:stretch>
        </p:blipFill>
        <p:spPr>
          <a:xfrm flipH="1">
            <a:off x="9879259" y="4885663"/>
            <a:ext cx="349943" cy="331308"/>
          </a:xfrm>
          <a:prstGeom prst="rect">
            <a:avLst/>
          </a:prstGeom>
          <a:ln>
            <a:noFill/>
          </a:ln>
        </p:spPr>
      </p:pic>
      <p:pic>
        <p:nvPicPr>
          <p:cNvPr id="238" name="Imagen 237">
            <a:extLst>
              <a:ext uri="{FF2B5EF4-FFF2-40B4-BE49-F238E27FC236}">
                <a16:creationId xmlns:a16="http://schemas.microsoft.com/office/drawing/2014/main" id="{99AC2DB7-9C1B-4792-8272-609605F94A5A}"/>
              </a:ext>
            </a:extLst>
          </p:cNvPr>
          <p:cNvPicPr>
            <a:picLocks/>
          </p:cNvPicPr>
          <p:nvPr/>
        </p:nvPicPr>
        <p:blipFill>
          <a:blip r:embed="rId7"/>
          <a:stretch>
            <a:fillRect/>
          </a:stretch>
        </p:blipFill>
        <p:spPr>
          <a:xfrm flipH="1">
            <a:off x="9879259" y="5303494"/>
            <a:ext cx="349943" cy="331308"/>
          </a:xfrm>
          <a:prstGeom prst="rect">
            <a:avLst/>
          </a:prstGeom>
          <a:ln>
            <a:noFill/>
          </a:ln>
        </p:spPr>
      </p:pic>
      <p:pic>
        <p:nvPicPr>
          <p:cNvPr id="239" name="Imagen 238">
            <a:extLst>
              <a:ext uri="{FF2B5EF4-FFF2-40B4-BE49-F238E27FC236}">
                <a16:creationId xmlns:a16="http://schemas.microsoft.com/office/drawing/2014/main" id="{1BF6FB32-E644-4856-8D57-439553AB0454}"/>
              </a:ext>
            </a:extLst>
          </p:cNvPr>
          <p:cNvPicPr>
            <a:picLocks/>
          </p:cNvPicPr>
          <p:nvPr/>
        </p:nvPicPr>
        <p:blipFill>
          <a:blip r:embed="rId7"/>
          <a:stretch>
            <a:fillRect/>
          </a:stretch>
        </p:blipFill>
        <p:spPr>
          <a:xfrm flipH="1">
            <a:off x="9879259" y="5721326"/>
            <a:ext cx="349943" cy="331308"/>
          </a:xfrm>
          <a:prstGeom prst="rect">
            <a:avLst/>
          </a:prstGeom>
          <a:ln>
            <a:noFill/>
          </a:ln>
        </p:spPr>
      </p:pic>
      <p:pic>
        <p:nvPicPr>
          <p:cNvPr id="174" name="Imagen 173">
            <a:extLst>
              <a:ext uri="{FF2B5EF4-FFF2-40B4-BE49-F238E27FC236}">
                <a16:creationId xmlns:a16="http://schemas.microsoft.com/office/drawing/2014/main" id="{2F4F2173-E2B8-4212-AD54-939B31D2814E}"/>
              </a:ext>
            </a:extLst>
          </p:cNvPr>
          <p:cNvPicPr>
            <a:picLocks/>
          </p:cNvPicPr>
          <p:nvPr/>
        </p:nvPicPr>
        <p:blipFill>
          <a:blip r:embed="rId8"/>
          <a:stretch>
            <a:fillRect/>
          </a:stretch>
        </p:blipFill>
        <p:spPr>
          <a:xfrm>
            <a:off x="6130703" y="2840958"/>
            <a:ext cx="349943" cy="331308"/>
          </a:xfrm>
          <a:prstGeom prst="rect">
            <a:avLst/>
          </a:prstGeom>
          <a:ln>
            <a:noFill/>
          </a:ln>
        </p:spPr>
      </p:pic>
      <p:pic>
        <p:nvPicPr>
          <p:cNvPr id="182" name="Imagen 181">
            <a:extLst>
              <a:ext uri="{FF2B5EF4-FFF2-40B4-BE49-F238E27FC236}">
                <a16:creationId xmlns:a16="http://schemas.microsoft.com/office/drawing/2014/main" id="{0F34F582-7669-4AD3-9888-673D2ED2634F}"/>
              </a:ext>
            </a:extLst>
          </p:cNvPr>
          <p:cNvPicPr>
            <a:picLocks/>
          </p:cNvPicPr>
          <p:nvPr/>
        </p:nvPicPr>
        <p:blipFill>
          <a:blip r:embed="rId7"/>
          <a:stretch>
            <a:fillRect/>
          </a:stretch>
        </p:blipFill>
        <p:spPr>
          <a:xfrm flipH="1">
            <a:off x="6130703" y="3297237"/>
            <a:ext cx="349943" cy="331308"/>
          </a:xfrm>
          <a:prstGeom prst="rect">
            <a:avLst/>
          </a:prstGeom>
          <a:ln>
            <a:noFill/>
          </a:ln>
        </p:spPr>
      </p:pic>
      <p:pic>
        <p:nvPicPr>
          <p:cNvPr id="186" name="Imagen 185">
            <a:extLst>
              <a:ext uri="{FF2B5EF4-FFF2-40B4-BE49-F238E27FC236}">
                <a16:creationId xmlns:a16="http://schemas.microsoft.com/office/drawing/2014/main" id="{FC4DFDDA-A8FE-4B8C-892F-C6EA0F6C2873}"/>
              </a:ext>
            </a:extLst>
          </p:cNvPr>
          <p:cNvPicPr>
            <a:picLocks/>
          </p:cNvPicPr>
          <p:nvPr/>
        </p:nvPicPr>
        <p:blipFill>
          <a:blip r:embed="rId7"/>
          <a:stretch>
            <a:fillRect/>
          </a:stretch>
        </p:blipFill>
        <p:spPr>
          <a:xfrm>
            <a:off x="6134620" y="4799979"/>
            <a:ext cx="349943" cy="331308"/>
          </a:xfrm>
          <a:prstGeom prst="rect">
            <a:avLst/>
          </a:prstGeom>
          <a:ln>
            <a:noFill/>
          </a:ln>
        </p:spPr>
      </p:pic>
      <p:pic>
        <p:nvPicPr>
          <p:cNvPr id="187" name="Imagen 186">
            <a:extLst>
              <a:ext uri="{FF2B5EF4-FFF2-40B4-BE49-F238E27FC236}">
                <a16:creationId xmlns:a16="http://schemas.microsoft.com/office/drawing/2014/main" id="{9E1D9107-99A2-4D0E-9960-005D1D56F0E6}"/>
              </a:ext>
            </a:extLst>
          </p:cNvPr>
          <p:cNvPicPr>
            <a:picLocks/>
          </p:cNvPicPr>
          <p:nvPr/>
        </p:nvPicPr>
        <p:blipFill>
          <a:blip r:embed="rId8"/>
          <a:stretch>
            <a:fillRect/>
          </a:stretch>
        </p:blipFill>
        <p:spPr>
          <a:xfrm>
            <a:off x="6134620" y="5263894"/>
            <a:ext cx="349943" cy="331308"/>
          </a:xfrm>
          <a:prstGeom prst="rect">
            <a:avLst/>
          </a:prstGeom>
          <a:ln>
            <a:noFill/>
          </a:ln>
        </p:spPr>
      </p:pic>
      <p:pic>
        <p:nvPicPr>
          <p:cNvPr id="188" name="Imagen 187">
            <a:extLst>
              <a:ext uri="{FF2B5EF4-FFF2-40B4-BE49-F238E27FC236}">
                <a16:creationId xmlns:a16="http://schemas.microsoft.com/office/drawing/2014/main" id="{B7C8C674-8127-4E22-8286-7E818F54B4E1}"/>
              </a:ext>
            </a:extLst>
          </p:cNvPr>
          <p:cNvPicPr>
            <a:picLocks/>
          </p:cNvPicPr>
          <p:nvPr/>
        </p:nvPicPr>
        <p:blipFill>
          <a:blip r:embed="rId7"/>
          <a:stretch>
            <a:fillRect/>
          </a:stretch>
        </p:blipFill>
        <p:spPr>
          <a:xfrm flipH="1">
            <a:off x="6134620" y="5720172"/>
            <a:ext cx="349943" cy="331308"/>
          </a:xfrm>
          <a:prstGeom prst="rect">
            <a:avLst/>
          </a:prstGeom>
          <a:ln>
            <a:noFill/>
          </a:ln>
        </p:spPr>
      </p:pic>
      <p:pic>
        <p:nvPicPr>
          <p:cNvPr id="223" name="Imagen 222">
            <a:extLst>
              <a:ext uri="{FF2B5EF4-FFF2-40B4-BE49-F238E27FC236}">
                <a16:creationId xmlns:a16="http://schemas.microsoft.com/office/drawing/2014/main" id="{1042F472-B93D-401C-8B27-16C2707AD862}"/>
              </a:ext>
            </a:extLst>
          </p:cNvPr>
          <p:cNvPicPr>
            <a:picLocks/>
          </p:cNvPicPr>
          <p:nvPr/>
        </p:nvPicPr>
        <p:blipFill>
          <a:blip r:embed="rId7"/>
          <a:stretch>
            <a:fillRect/>
          </a:stretch>
        </p:blipFill>
        <p:spPr>
          <a:xfrm flipH="1">
            <a:off x="9880706" y="2379685"/>
            <a:ext cx="349943" cy="331310"/>
          </a:xfrm>
          <a:prstGeom prst="rect">
            <a:avLst/>
          </a:prstGeom>
          <a:ln>
            <a:noFill/>
          </a:ln>
        </p:spPr>
      </p:pic>
      <p:pic>
        <p:nvPicPr>
          <p:cNvPr id="491" name="Imagen 490">
            <a:extLst>
              <a:ext uri="{FF2B5EF4-FFF2-40B4-BE49-F238E27FC236}">
                <a16:creationId xmlns:a16="http://schemas.microsoft.com/office/drawing/2014/main" id="{30EF4856-A4BC-4C6D-A307-EE8893BFBD14}"/>
              </a:ext>
            </a:extLst>
          </p:cNvPr>
          <p:cNvPicPr>
            <a:picLocks/>
          </p:cNvPicPr>
          <p:nvPr/>
        </p:nvPicPr>
        <p:blipFill>
          <a:blip r:embed="rId7"/>
          <a:stretch>
            <a:fillRect/>
          </a:stretch>
        </p:blipFill>
        <p:spPr>
          <a:xfrm>
            <a:off x="6130703" y="2377044"/>
            <a:ext cx="349943" cy="331308"/>
          </a:xfrm>
          <a:prstGeom prst="rect">
            <a:avLst/>
          </a:prstGeom>
          <a:ln>
            <a:noFill/>
          </a:ln>
        </p:spPr>
      </p:pic>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469D77D2-F727-43C7-B042-6F505CB04040}"/>
                  </a:ext>
                </a:extLst>
              </p:cNvPr>
              <p:cNvSpPr/>
              <p:nvPr/>
            </p:nvSpPr>
            <p:spPr>
              <a:xfrm>
                <a:off x="6110322" y="2818863"/>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2</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12" name="Rectángulo 11">
                <a:extLst>
                  <a:ext uri="{FF2B5EF4-FFF2-40B4-BE49-F238E27FC236}">
                    <a16:creationId xmlns:a16="http://schemas.microsoft.com/office/drawing/2014/main" id="{469D77D2-F727-43C7-B042-6F505CB04040}"/>
                  </a:ext>
                </a:extLst>
              </p:cNvPr>
              <p:cNvSpPr>
                <a:spLocks noRot="1" noChangeAspect="1" noMove="1" noResize="1" noEditPoints="1" noAdjustHandles="1" noChangeArrowheads="1" noChangeShapeType="1" noTextEdit="1"/>
              </p:cNvSpPr>
              <p:nvPr/>
            </p:nvSpPr>
            <p:spPr>
              <a:xfrm>
                <a:off x="6110322" y="2818863"/>
                <a:ext cx="388827" cy="368121"/>
              </a:xfrm>
              <a:prstGeom prst="rect">
                <a:avLst/>
              </a:prstGeom>
              <a:blipFill>
                <a:blip r:embed="rId9"/>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75AC151C-8D1F-4348-BD5A-EFB1BD78D1FB}"/>
                  </a:ext>
                </a:extLst>
              </p:cNvPr>
              <p:cNvSpPr/>
              <p:nvPr/>
            </p:nvSpPr>
            <p:spPr>
              <a:xfrm>
                <a:off x="6110322" y="3277793"/>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3</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14" name="Rectángulo 13">
                <a:extLst>
                  <a:ext uri="{FF2B5EF4-FFF2-40B4-BE49-F238E27FC236}">
                    <a16:creationId xmlns:a16="http://schemas.microsoft.com/office/drawing/2014/main" id="{75AC151C-8D1F-4348-BD5A-EFB1BD78D1FB}"/>
                  </a:ext>
                </a:extLst>
              </p:cNvPr>
              <p:cNvSpPr>
                <a:spLocks noRot="1" noChangeAspect="1" noMove="1" noResize="1" noEditPoints="1" noAdjustHandles="1" noChangeArrowheads="1" noChangeShapeType="1" noTextEdit="1"/>
              </p:cNvSpPr>
              <p:nvPr/>
            </p:nvSpPr>
            <p:spPr>
              <a:xfrm>
                <a:off x="6110322" y="3277793"/>
                <a:ext cx="388827" cy="368121"/>
              </a:xfrm>
              <a:prstGeom prst="rect">
                <a:avLst/>
              </a:prstGeom>
              <a:blipFill>
                <a:blip r:embed="rId10"/>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3B26596F-84CA-4593-A150-D50E0AEFC5F5}"/>
                  </a:ext>
                </a:extLst>
              </p:cNvPr>
              <p:cNvSpPr/>
              <p:nvPr/>
            </p:nvSpPr>
            <p:spPr>
              <a:xfrm>
                <a:off x="6110322" y="2359933"/>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1</m:t>
                      </m:r>
                    </m:oMath>
                  </m:oMathPara>
                </a14:m>
                <a:endParaRPr lang="es-CL" sz="1400" dirty="0">
                  <a:solidFill>
                    <a:schemeClr val="tx1"/>
                  </a:solidFill>
                </a:endParaRPr>
              </a:p>
            </p:txBody>
          </p:sp>
        </mc:Choice>
        <mc:Fallback xmlns="">
          <p:sp>
            <p:nvSpPr>
              <p:cNvPr id="16" name="Rectángulo 15">
                <a:extLst>
                  <a:ext uri="{FF2B5EF4-FFF2-40B4-BE49-F238E27FC236}">
                    <a16:creationId xmlns:a16="http://schemas.microsoft.com/office/drawing/2014/main" id="{3B26596F-84CA-4593-A150-D50E0AEFC5F5}"/>
                  </a:ext>
                </a:extLst>
              </p:cNvPr>
              <p:cNvSpPr>
                <a:spLocks noRot="1" noChangeAspect="1" noMove="1" noResize="1" noEditPoints="1" noAdjustHandles="1" noChangeArrowheads="1" noChangeShapeType="1" noTextEdit="1"/>
              </p:cNvSpPr>
              <p:nvPr/>
            </p:nvSpPr>
            <p:spPr>
              <a:xfrm>
                <a:off x="6110322" y="2359933"/>
                <a:ext cx="388827" cy="368121"/>
              </a:xfrm>
              <a:prstGeom prst="rect">
                <a:avLst/>
              </a:prstGeom>
              <a:blipFill>
                <a:blip r:embed="rId11"/>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A08E302D-1B81-4A35-8451-B42FAFAE31E6}"/>
                  </a:ext>
                </a:extLst>
              </p:cNvPr>
              <p:cNvSpPr/>
              <p:nvPr/>
            </p:nvSpPr>
            <p:spPr>
              <a:xfrm>
                <a:off x="6110322" y="4784870"/>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1</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15" name="Rectángulo 14">
                <a:extLst>
                  <a:ext uri="{FF2B5EF4-FFF2-40B4-BE49-F238E27FC236}">
                    <a16:creationId xmlns:a16="http://schemas.microsoft.com/office/drawing/2014/main" id="{A08E302D-1B81-4A35-8451-B42FAFAE31E6}"/>
                  </a:ext>
                </a:extLst>
              </p:cNvPr>
              <p:cNvSpPr>
                <a:spLocks noRot="1" noChangeAspect="1" noMove="1" noResize="1" noEditPoints="1" noAdjustHandles="1" noChangeArrowheads="1" noChangeShapeType="1" noTextEdit="1"/>
              </p:cNvSpPr>
              <p:nvPr/>
            </p:nvSpPr>
            <p:spPr>
              <a:xfrm>
                <a:off x="6110322" y="4784870"/>
                <a:ext cx="388827" cy="368121"/>
              </a:xfrm>
              <a:prstGeom prst="rect">
                <a:avLst/>
              </a:prstGeom>
              <a:blipFill>
                <a:blip r:embed="rId12"/>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CD5B2E2B-99B5-4440-B714-41E2C1692319}"/>
                  </a:ext>
                </a:extLst>
              </p:cNvPr>
              <p:cNvSpPr/>
              <p:nvPr/>
            </p:nvSpPr>
            <p:spPr>
              <a:xfrm>
                <a:off x="6110322" y="5243798"/>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2</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17" name="Rectángulo 16">
                <a:extLst>
                  <a:ext uri="{FF2B5EF4-FFF2-40B4-BE49-F238E27FC236}">
                    <a16:creationId xmlns:a16="http://schemas.microsoft.com/office/drawing/2014/main" id="{CD5B2E2B-99B5-4440-B714-41E2C1692319}"/>
                  </a:ext>
                </a:extLst>
              </p:cNvPr>
              <p:cNvSpPr>
                <a:spLocks noRot="1" noChangeAspect="1" noMove="1" noResize="1" noEditPoints="1" noAdjustHandles="1" noChangeArrowheads="1" noChangeShapeType="1" noTextEdit="1"/>
              </p:cNvSpPr>
              <p:nvPr/>
            </p:nvSpPr>
            <p:spPr>
              <a:xfrm>
                <a:off x="6110322" y="5243798"/>
                <a:ext cx="388827" cy="368121"/>
              </a:xfrm>
              <a:prstGeom prst="rect">
                <a:avLst/>
              </a:prstGeom>
              <a:blipFill>
                <a:blip r:embed="rId13"/>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AEF3AB03-69B6-4748-AF7D-A56064D28D7F}"/>
                  </a:ext>
                </a:extLst>
              </p:cNvPr>
              <p:cNvSpPr/>
              <p:nvPr/>
            </p:nvSpPr>
            <p:spPr>
              <a:xfrm>
                <a:off x="6110322" y="5702726"/>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3</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18" name="Rectángulo 17">
                <a:extLst>
                  <a:ext uri="{FF2B5EF4-FFF2-40B4-BE49-F238E27FC236}">
                    <a16:creationId xmlns:a16="http://schemas.microsoft.com/office/drawing/2014/main" id="{AEF3AB03-69B6-4748-AF7D-A56064D28D7F}"/>
                  </a:ext>
                </a:extLst>
              </p:cNvPr>
              <p:cNvSpPr>
                <a:spLocks noRot="1" noChangeAspect="1" noMove="1" noResize="1" noEditPoints="1" noAdjustHandles="1" noChangeArrowheads="1" noChangeShapeType="1" noTextEdit="1"/>
              </p:cNvSpPr>
              <p:nvPr/>
            </p:nvSpPr>
            <p:spPr>
              <a:xfrm>
                <a:off x="6110322" y="5702726"/>
                <a:ext cx="388827" cy="368121"/>
              </a:xfrm>
              <a:prstGeom prst="rect">
                <a:avLst/>
              </a:prstGeom>
              <a:blipFill>
                <a:blip r:embed="rId14"/>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0" name="Elipse 9">
                <a:extLst>
                  <a:ext uri="{FF2B5EF4-FFF2-40B4-BE49-F238E27FC236}">
                    <a16:creationId xmlns:a16="http://schemas.microsoft.com/office/drawing/2014/main" id="{6A7AE51F-C61B-495C-A9CF-A9095FB1D862}"/>
                  </a:ext>
                </a:extLst>
              </p:cNvPr>
              <p:cNvSpPr/>
              <p:nvPr/>
            </p:nvSpPr>
            <p:spPr>
              <a:xfrm>
                <a:off x="7401506" y="2359933"/>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m:rPr>
                              <m:sty m:val="p"/>
                            </m:rPr>
                            <a:rPr lang="es-CL" sz="1400" b="0" i="0" smtClean="0">
                              <a:solidFill>
                                <a:schemeClr val="tx1">
                                  <a:lumMod val="95000"/>
                                  <a:lumOff val="5000"/>
                                </a:schemeClr>
                              </a:solidFill>
                              <a:latin typeface="Cambria Math" panose="02040503050406030204" pitchFamily="18" charset="0"/>
                            </a:rPr>
                            <m:t>Π</m:t>
                          </m:r>
                        </m:e>
                        <m:sub>
                          <m:r>
                            <a:rPr lang="es-CL" sz="1400" b="0" i="1" smtClean="0">
                              <a:solidFill>
                                <a:schemeClr val="tx1">
                                  <a:lumMod val="95000"/>
                                  <a:lumOff val="5000"/>
                                </a:schemeClr>
                              </a:solidFill>
                              <a:latin typeface="Cambria Math" panose="02040503050406030204" pitchFamily="18" charset="0"/>
                            </a:rPr>
                            <m:t>1</m:t>
                          </m:r>
                        </m:sub>
                      </m:sSub>
                    </m:oMath>
                  </m:oMathPara>
                </a14:m>
                <a:endParaRPr lang="es-CL" sz="1400" dirty="0">
                  <a:solidFill>
                    <a:schemeClr val="tx1">
                      <a:lumMod val="95000"/>
                      <a:lumOff val="5000"/>
                    </a:schemeClr>
                  </a:solidFill>
                </a:endParaRPr>
              </a:p>
            </p:txBody>
          </p:sp>
        </mc:Choice>
        <mc:Fallback xmlns="">
          <p:sp>
            <p:nvSpPr>
              <p:cNvPr id="10" name="Elipse 9">
                <a:extLst>
                  <a:ext uri="{FF2B5EF4-FFF2-40B4-BE49-F238E27FC236}">
                    <a16:creationId xmlns:a16="http://schemas.microsoft.com/office/drawing/2014/main" id="{6A7AE51F-C61B-495C-A9CF-A9095FB1D862}"/>
                  </a:ext>
                </a:extLst>
              </p:cNvPr>
              <p:cNvSpPr>
                <a:spLocks noRot="1" noChangeAspect="1" noMove="1" noResize="1" noEditPoints="1" noAdjustHandles="1" noChangeArrowheads="1" noChangeShapeType="1" noTextEdit="1"/>
              </p:cNvSpPr>
              <p:nvPr/>
            </p:nvSpPr>
            <p:spPr>
              <a:xfrm>
                <a:off x="7401506" y="2359933"/>
                <a:ext cx="388827" cy="368121"/>
              </a:xfrm>
              <a:prstGeom prst="ellipse">
                <a:avLst/>
              </a:prstGeom>
              <a:blipFill>
                <a:blip r:embed="rId15"/>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Elipse 19">
                <a:extLst>
                  <a:ext uri="{FF2B5EF4-FFF2-40B4-BE49-F238E27FC236}">
                    <a16:creationId xmlns:a16="http://schemas.microsoft.com/office/drawing/2014/main" id="{5A1D6208-F297-463E-AA66-81582CF08C24}"/>
                  </a:ext>
                </a:extLst>
              </p:cNvPr>
              <p:cNvSpPr/>
              <p:nvPr/>
            </p:nvSpPr>
            <p:spPr>
              <a:xfrm>
                <a:off x="7401506" y="2777782"/>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m:rPr>
                              <m:sty m:val="p"/>
                            </m:rPr>
                            <a:rPr lang="es-CL" sz="1400" b="0" i="0" smtClean="0">
                              <a:solidFill>
                                <a:schemeClr val="tx1">
                                  <a:lumMod val="95000"/>
                                  <a:lumOff val="5000"/>
                                </a:schemeClr>
                              </a:solidFill>
                              <a:latin typeface="Cambria Math" panose="02040503050406030204" pitchFamily="18" charset="0"/>
                            </a:rPr>
                            <m:t>Π</m:t>
                          </m:r>
                        </m:e>
                        <m:sub>
                          <m:r>
                            <a:rPr lang="es-CL" sz="1400" b="0" i="1" smtClean="0">
                              <a:solidFill>
                                <a:schemeClr val="tx1">
                                  <a:lumMod val="95000"/>
                                  <a:lumOff val="5000"/>
                                </a:schemeClr>
                              </a:solidFill>
                              <a:latin typeface="Cambria Math" panose="02040503050406030204" pitchFamily="18" charset="0"/>
                            </a:rPr>
                            <m:t>2</m:t>
                          </m:r>
                        </m:sub>
                      </m:sSub>
                    </m:oMath>
                  </m:oMathPara>
                </a14:m>
                <a:endParaRPr lang="es-CL" sz="1400" dirty="0">
                  <a:solidFill>
                    <a:schemeClr val="tx1">
                      <a:lumMod val="95000"/>
                      <a:lumOff val="5000"/>
                    </a:schemeClr>
                  </a:solidFill>
                </a:endParaRPr>
              </a:p>
            </p:txBody>
          </p:sp>
        </mc:Choice>
        <mc:Fallback xmlns="">
          <p:sp>
            <p:nvSpPr>
              <p:cNvPr id="20" name="Elipse 19">
                <a:extLst>
                  <a:ext uri="{FF2B5EF4-FFF2-40B4-BE49-F238E27FC236}">
                    <a16:creationId xmlns:a16="http://schemas.microsoft.com/office/drawing/2014/main" id="{5A1D6208-F297-463E-AA66-81582CF08C24}"/>
                  </a:ext>
                </a:extLst>
              </p:cNvPr>
              <p:cNvSpPr>
                <a:spLocks noRot="1" noChangeAspect="1" noMove="1" noResize="1" noEditPoints="1" noAdjustHandles="1" noChangeArrowheads="1" noChangeShapeType="1" noTextEdit="1"/>
              </p:cNvSpPr>
              <p:nvPr/>
            </p:nvSpPr>
            <p:spPr>
              <a:xfrm>
                <a:off x="7401506" y="2777782"/>
                <a:ext cx="388827" cy="368121"/>
              </a:xfrm>
              <a:prstGeom prst="ellipse">
                <a:avLst/>
              </a:prstGeom>
              <a:blipFill>
                <a:blip r:embed="rId16"/>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 name="Elipse 20">
                <a:extLst>
                  <a:ext uri="{FF2B5EF4-FFF2-40B4-BE49-F238E27FC236}">
                    <a16:creationId xmlns:a16="http://schemas.microsoft.com/office/drawing/2014/main" id="{1973D699-9C72-4C82-AF75-0F2F80A7A339}"/>
                  </a:ext>
                </a:extLst>
              </p:cNvPr>
              <p:cNvSpPr/>
              <p:nvPr/>
            </p:nvSpPr>
            <p:spPr>
              <a:xfrm>
                <a:off x="7401506" y="3195632"/>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m:rPr>
                              <m:sty m:val="p"/>
                            </m:rPr>
                            <a:rPr lang="es-CL" sz="1400" b="0" i="0" smtClean="0">
                              <a:solidFill>
                                <a:schemeClr val="tx1">
                                  <a:lumMod val="95000"/>
                                  <a:lumOff val="5000"/>
                                </a:schemeClr>
                              </a:solidFill>
                              <a:latin typeface="Cambria Math" panose="02040503050406030204" pitchFamily="18" charset="0"/>
                            </a:rPr>
                            <m:t>Π</m:t>
                          </m:r>
                        </m:e>
                        <m:sub>
                          <m:r>
                            <a:rPr lang="es-CL" sz="1400" b="0" i="1" smtClean="0">
                              <a:solidFill>
                                <a:schemeClr val="tx1">
                                  <a:lumMod val="95000"/>
                                  <a:lumOff val="5000"/>
                                </a:schemeClr>
                              </a:solidFill>
                              <a:latin typeface="Cambria Math" panose="02040503050406030204" pitchFamily="18" charset="0"/>
                            </a:rPr>
                            <m:t>3</m:t>
                          </m:r>
                        </m:sub>
                      </m:sSub>
                    </m:oMath>
                  </m:oMathPara>
                </a14:m>
                <a:endParaRPr lang="es-CL" sz="1400" dirty="0">
                  <a:solidFill>
                    <a:schemeClr val="tx1">
                      <a:lumMod val="95000"/>
                      <a:lumOff val="5000"/>
                    </a:schemeClr>
                  </a:solidFill>
                </a:endParaRPr>
              </a:p>
            </p:txBody>
          </p:sp>
        </mc:Choice>
        <mc:Fallback xmlns="">
          <p:sp>
            <p:nvSpPr>
              <p:cNvPr id="21" name="Elipse 20">
                <a:extLst>
                  <a:ext uri="{FF2B5EF4-FFF2-40B4-BE49-F238E27FC236}">
                    <a16:creationId xmlns:a16="http://schemas.microsoft.com/office/drawing/2014/main" id="{1973D699-9C72-4C82-AF75-0F2F80A7A339}"/>
                  </a:ext>
                </a:extLst>
              </p:cNvPr>
              <p:cNvSpPr>
                <a:spLocks noRot="1" noChangeAspect="1" noMove="1" noResize="1" noEditPoints="1" noAdjustHandles="1" noChangeArrowheads="1" noChangeShapeType="1" noTextEdit="1"/>
              </p:cNvSpPr>
              <p:nvPr/>
            </p:nvSpPr>
            <p:spPr>
              <a:xfrm>
                <a:off x="7401506" y="3195632"/>
                <a:ext cx="388827" cy="368121"/>
              </a:xfrm>
              <a:prstGeom prst="ellipse">
                <a:avLst/>
              </a:prstGeom>
              <a:blipFill>
                <a:blip r:embed="rId17"/>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2" name="Elipse 21">
                <a:extLst>
                  <a:ext uri="{FF2B5EF4-FFF2-40B4-BE49-F238E27FC236}">
                    <a16:creationId xmlns:a16="http://schemas.microsoft.com/office/drawing/2014/main" id="{BD720058-F60E-480A-AFE6-35E8415A607D}"/>
                  </a:ext>
                </a:extLst>
              </p:cNvPr>
              <p:cNvSpPr/>
              <p:nvPr/>
            </p:nvSpPr>
            <p:spPr>
              <a:xfrm>
                <a:off x="7401506" y="3613480"/>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m:rPr>
                              <m:sty m:val="p"/>
                            </m:rPr>
                            <a:rPr lang="es-CL" sz="1400" b="0" i="0" smtClean="0">
                              <a:solidFill>
                                <a:schemeClr val="tx1">
                                  <a:lumMod val="95000"/>
                                  <a:lumOff val="5000"/>
                                </a:schemeClr>
                              </a:solidFill>
                              <a:latin typeface="Cambria Math" panose="02040503050406030204" pitchFamily="18" charset="0"/>
                            </a:rPr>
                            <m:t>Π</m:t>
                          </m:r>
                        </m:e>
                        <m:sub>
                          <m:r>
                            <a:rPr lang="es-CL" sz="1400" b="0" i="1" smtClean="0">
                              <a:solidFill>
                                <a:schemeClr val="tx1">
                                  <a:lumMod val="95000"/>
                                  <a:lumOff val="5000"/>
                                </a:schemeClr>
                              </a:solidFill>
                              <a:latin typeface="Cambria Math" panose="02040503050406030204" pitchFamily="18" charset="0"/>
                            </a:rPr>
                            <m:t>4</m:t>
                          </m:r>
                        </m:sub>
                      </m:sSub>
                    </m:oMath>
                  </m:oMathPara>
                </a14:m>
                <a:endParaRPr lang="es-CL" sz="1400" dirty="0">
                  <a:solidFill>
                    <a:schemeClr val="tx1">
                      <a:lumMod val="95000"/>
                      <a:lumOff val="5000"/>
                    </a:schemeClr>
                  </a:solidFill>
                </a:endParaRPr>
              </a:p>
            </p:txBody>
          </p:sp>
        </mc:Choice>
        <mc:Fallback xmlns="">
          <p:sp>
            <p:nvSpPr>
              <p:cNvPr id="22" name="Elipse 21">
                <a:extLst>
                  <a:ext uri="{FF2B5EF4-FFF2-40B4-BE49-F238E27FC236}">
                    <a16:creationId xmlns:a16="http://schemas.microsoft.com/office/drawing/2014/main" id="{BD720058-F60E-480A-AFE6-35E8415A607D}"/>
                  </a:ext>
                </a:extLst>
              </p:cNvPr>
              <p:cNvSpPr>
                <a:spLocks noRot="1" noChangeAspect="1" noMove="1" noResize="1" noEditPoints="1" noAdjustHandles="1" noChangeArrowheads="1" noChangeShapeType="1" noTextEdit="1"/>
              </p:cNvSpPr>
              <p:nvPr/>
            </p:nvSpPr>
            <p:spPr>
              <a:xfrm>
                <a:off x="7401506" y="3613480"/>
                <a:ext cx="388827" cy="368121"/>
              </a:xfrm>
              <a:prstGeom prst="ellipse">
                <a:avLst/>
              </a:prstGeom>
              <a:blipFill>
                <a:blip r:embed="rId18"/>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Elipse 22">
                <a:extLst>
                  <a:ext uri="{FF2B5EF4-FFF2-40B4-BE49-F238E27FC236}">
                    <a16:creationId xmlns:a16="http://schemas.microsoft.com/office/drawing/2014/main" id="{69A146CB-4D96-4187-BB02-C44BA3ECD356}"/>
                  </a:ext>
                </a:extLst>
              </p:cNvPr>
              <p:cNvSpPr/>
              <p:nvPr/>
            </p:nvSpPr>
            <p:spPr>
              <a:xfrm>
                <a:off x="7401506" y="4031331"/>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m:rPr>
                              <m:sty m:val="p"/>
                            </m:rPr>
                            <a:rPr lang="es-CL" sz="1400" b="0" i="0" smtClean="0">
                              <a:solidFill>
                                <a:schemeClr val="tx1">
                                  <a:lumMod val="95000"/>
                                  <a:lumOff val="5000"/>
                                </a:schemeClr>
                              </a:solidFill>
                              <a:latin typeface="Cambria Math" panose="02040503050406030204" pitchFamily="18" charset="0"/>
                            </a:rPr>
                            <m:t>Π</m:t>
                          </m:r>
                        </m:e>
                        <m:sub>
                          <m:r>
                            <a:rPr lang="es-CL" sz="1400" b="0" i="1" smtClean="0">
                              <a:solidFill>
                                <a:schemeClr val="tx1">
                                  <a:lumMod val="95000"/>
                                  <a:lumOff val="5000"/>
                                </a:schemeClr>
                              </a:solidFill>
                              <a:latin typeface="Cambria Math" panose="02040503050406030204" pitchFamily="18" charset="0"/>
                            </a:rPr>
                            <m:t>5</m:t>
                          </m:r>
                        </m:sub>
                      </m:sSub>
                    </m:oMath>
                  </m:oMathPara>
                </a14:m>
                <a:endParaRPr lang="es-CL" sz="1400" dirty="0">
                  <a:solidFill>
                    <a:schemeClr val="tx1">
                      <a:lumMod val="95000"/>
                      <a:lumOff val="5000"/>
                    </a:schemeClr>
                  </a:solidFill>
                </a:endParaRPr>
              </a:p>
            </p:txBody>
          </p:sp>
        </mc:Choice>
        <mc:Fallback xmlns="">
          <p:sp>
            <p:nvSpPr>
              <p:cNvPr id="23" name="Elipse 22">
                <a:extLst>
                  <a:ext uri="{FF2B5EF4-FFF2-40B4-BE49-F238E27FC236}">
                    <a16:creationId xmlns:a16="http://schemas.microsoft.com/office/drawing/2014/main" id="{69A146CB-4D96-4187-BB02-C44BA3ECD356}"/>
                  </a:ext>
                </a:extLst>
              </p:cNvPr>
              <p:cNvSpPr>
                <a:spLocks noRot="1" noChangeAspect="1" noMove="1" noResize="1" noEditPoints="1" noAdjustHandles="1" noChangeArrowheads="1" noChangeShapeType="1" noTextEdit="1"/>
              </p:cNvSpPr>
              <p:nvPr/>
            </p:nvSpPr>
            <p:spPr>
              <a:xfrm>
                <a:off x="7401506" y="4031331"/>
                <a:ext cx="388827" cy="368121"/>
              </a:xfrm>
              <a:prstGeom prst="ellipse">
                <a:avLst/>
              </a:prstGeom>
              <a:blipFill>
                <a:blip r:embed="rId19"/>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4" name="Elipse 23">
                <a:extLst>
                  <a:ext uri="{FF2B5EF4-FFF2-40B4-BE49-F238E27FC236}">
                    <a16:creationId xmlns:a16="http://schemas.microsoft.com/office/drawing/2014/main" id="{35E5362A-52B3-43C4-81EB-1AAC4DFF4F6E}"/>
                  </a:ext>
                </a:extLst>
              </p:cNvPr>
              <p:cNvSpPr/>
              <p:nvPr/>
            </p:nvSpPr>
            <p:spPr>
              <a:xfrm>
                <a:off x="7401506" y="4449179"/>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m:rPr>
                              <m:sty m:val="p"/>
                            </m:rPr>
                            <a:rPr lang="es-CL" sz="1400" b="0" i="0" smtClean="0">
                              <a:solidFill>
                                <a:schemeClr val="tx1">
                                  <a:lumMod val="95000"/>
                                  <a:lumOff val="5000"/>
                                </a:schemeClr>
                              </a:solidFill>
                              <a:latin typeface="Cambria Math" panose="02040503050406030204" pitchFamily="18" charset="0"/>
                            </a:rPr>
                            <m:t>Π</m:t>
                          </m:r>
                        </m:e>
                        <m:sub>
                          <m:r>
                            <a:rPr lang="es-CL" sz="1400" b="0" i="1" smtClean="0">
                              <a:solidFill>
                                <a:schemeClr val="tx1">
                                  <a:lumMod val="95000"/>
                                  <a:lumOff val="5000"/>
                                </a:schemeClr>
                              </a:solidFill>
                              <a:latin typeface="Cambria Math" panose="02040503050406030204" pitchFamily="18" charset="0"/>
                            </a:rPr>
                            <m:t>6</m:t>
                          </m:r>
                        </m:sub>
                      </m:sSub>
                    </m:oMath>
                  </m:oMathPara>
                </a14:m>
                <a:endParaRPr lang="es-CL" sz="1400" dirty="0">
                  <a:solidFill>
                    <a:schemeClr val="tx1">
                      <a:lumMod val="95000"/>
                      <a:lumOff val="5000"/>
                    </a:schemeClr>
                  </a:solidFill>
                </a:endParaRPr>
              </a:p>
            </p:txBody>
          </p:sp>
        </mc:Choice>
        <mc:Fallback xmlns="">
          <p:sp>
            <p:nvSpPr>
              <p:cNvPr id="24" name="Elipse 23">
                <a:extLst>
                  <a:ext uri="{FF2B5EF4-FFF2-40B4-BE49-F238E27FC236}">
                    <a16:creationId xmlns:a16="http://schemas.microsoft.com/office/drawing/2014/main" id="{35E5362A-52B3-43C4-81EB-1AAC4DFF4F6E}"/>
                  </a:ext>
                </a:extLst>
              </p:cNvPr>
              <p:cNvSpPr>
                <a:spLocks noRot="1" noChangeAspect="1" noMove="1" noResize="1" noEditPoints="1" noAdjustHandles="1" noChangeArrowheads="1" noChangeShapeType="1" noTextEdit="1"/>
              </p:cNvSpPr>
              <p:nvPr/>
            </p:nvSpPr>
            <p:spPr>
              <a:xfrm>
                <a:off x="7401506" y="4449179"/>
                <a:ext cx="388827" cy="368121"/>
              </a:xfrm>
              <a:prstGeom prst="ellipse">
                <a:avLst/>
              </a:prstGeom>
              <a:blipFill>
                <a:blip r:embed="rId20"/>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5" name="Elipse 24">
                <a:extLst>
                  <a:ext uri="{FF2B5EF4-FFF2-40B4-BE49-F238E27FC236}">
                    <a16:creationId xmlns:a16="http://schemas.microsoft.com/office/drawing/2014/main" id="{3CCCCEEE-C675-42E0-A49A-0EA1804EE7CA}"/>
                  </a:ext>
                </a:extLst>
              </p:cNvPr>
              <p:cNvSpPr/>
              <p:nvPr/>
            </p:nvSpPr>
            <p:spPr>
              <a:xfrm>
                <a:off x="7401506" y="4867029"/>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m:rPr>
                              <m:sty m:val="p"/>
                            </m:rPr>
                            <a:rPr lang="es-CL" sz="1400" b="0" i="0" smtClean="0">
                              <a:solidFill>
                                <a:schemeClr val="tx1">
                                  <a:lumMod val="95000"/>
                                  <a:lumOff val="5000"/>
                                </a:schemeClr>
                              </a:solidFill>
                              <a:latin typeface="Cambria Math" panose="02040503050406030204" pitchFamily="18" charset="0"/>
                            </a:rPr>
                            <m:t>Π</m:t>
                          </m:r>
                        </m:e>
                        <m:sub>
                          <m:r>
                            <a:rPr lang="es-CL" sz="1400" b="0" i="1" smtClean="0">
                              <a:solidFill>
                                <a:schemeClr val="tx1">
                                  <a:lumMod val="95000"/>
                                  <a:lumOff val="5000"/>
                                </a:schemeClr>
                              </a:solidFill>
                              <a:latin typeface="Cambria Math" panose="02040503050406030204" pitchFamily="18" charset="0"/>
                            </a:rPr>
                            <m:t>7</m:t>
                          </m:r>
                        </m:sub>
                      </m:sSub>
                    </m:oMath>
                  </m:oMathPara>
                </a14:m>
                <a:endParaRPr lang="es-CL" sz="1400" dirty="0">
                  <a:solidFill>
                    <a:schemeClr val="tx1">
                      <a:lumMod val="95000"/>
                      <a:lumOff val="5000"/>
                    </a:schemeClr>
                  </a:solidFill>
                </a:endParaRPr>
              </a:p>
            </p:txBody>
          </p:sp>
        </mc:Choice>
        <mc:Fallback xmlns="">
          <p:sp>
            <p:nvSpPr>
              <p:cNvPr id="25" name="Elipse 24">
                <a:extLst>
                  <a:ext uri="{FF2B5EF4-FFF2-40B4-BE49-F238E27FC236}">
                    <a16:creationId xmlns:a16="http://schemas.microsoft.com/office/drawing/2014/main" id="{3CCCCEEE-C675-42E0-A49A-0EA1804EE7CA}"/>
                  </a:ext>
                </a:extLst>
              </p:cNvPr>
              <p:cNvSpPr>
                <a:spLocks noRot="1" noChangeAspect="1" noMove="1" noResize="1" noEditPoints="1" noAdjustHandles="1" noChangeArrowheads="1" noChangeShapeType="1" noTextEdit="1"/>
              </p:cNvSpPr>
              <p:nvPr/>
            </p:nvSpPr>
            <p:spPr>
              <a:xfrm>
                <a:off x="7401506" y="4867029"/>
                <a:ext cx="388827" cy="368121"/>
              </a:xfrm>
              <a:prstGeom prst="ellipse">
                <a:avLst/>
              </a:prstGeom>
              <a:blipFill>
                <a:blip r:embed="rId21"/>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6" name="Elipse 25">
                <a:extLst>
                  <a:ext uri="{FF2B5EF4-FFF2-40B4-BE49-F238E27FC236}">
                    <a16:creationId xmlns:a16="http://schemas.microsoft.com/office/drawing/2014/main" id="{789AF6F4-6D4F-4C28-BDB8-F080A23C20DA}"/>
                  </a:ext>
                </a:extLst>
              </p:cNvPr>
              <p:cNvSpPr/>
              <p:nvPr/>
            </p:nvSpPr>
            <p:spPr>
              <a:xfrm>
                <a:off x="7401506" y="5284878"/>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m:rPr>
                              <m:sty m:val="p"/>
                            </m:rPr>
                            <a:rPr lang="es-CL" sz="1400" b="0" i="0" smtClean="0">
                              <a:solidFill>
                                <a:schemeClr val="tx1">
                                  <a:lumMod val="95000"/>
                                  <a:lumOff val="5000"/>
                                </a:schemeClr>
                              </a:solidFill>
                              <a:latin typeface="Cambria Math" panose="02040503050406030204" pitchFamily="18" charset="0"/>
                            </a:rPr>
                            <m:t>Π</m:t>
                          </m:r>
                        </m:e>
                        <m:sub>
                          <m:r>
                            <a:rPr lang="es-CL" sz="1400" b="0" i="1" smtClean="0">
                              <a:solidFill>
                                <a:schemeClr val="tx1">
                                  <a:lumMod val="95000"/>
                                  <a:lumOff val="5000"/>
                                </a:schemeClr>
                              </a:solidFill>
                              <a:latin typeface="Cambria Math" panose="02040503050406030204" pitchFamily="18" charset="0"/>
                            </a:rPr>
                            <m:t>8</m:t>
                          </m:r>
                        </m:sub>
                      </m:sSub>
                    </m:oMath>
                  </m:oMathPara>
                </a14:m>
                <a:endParaRPr lang="es-CL" sz="1400" dirty="0">
                  <a:solidFill>
                    <a:schemeClr val="tx1">
                      <a:lumMod val="95000"/>
                      <a:lumOff val="5000"/>
                    </a:schemeClr>
                  </a:solidFill>
                </a:endParaRPr>
              </a:p>
            </p:txBody>
          </p:sp>
        </mc:Choice>
        <mc:Fallback xmlns="">
          <p:sp>
            <p:nvSpPr>
              <p:cNvPr id="26" name="Elipse 25">
                <a:extLst>
                  <a:ext uri="{FF2B5EF4-FFF2-40B4-BE49-F238E27FC236}">
                    <a16:creationId xmlns:a16="http://schemas.microsoft.com/office/drawing/2014/main" id="{789AF6F4-6D4F-4C28-BDB8-F080A23C20DA}"/>
                  </a:ext>
                </a:extLst>
              </p:cNvPr>
              <p:cNvSpPr>
                <a:spLocks noRot="1" noChangeAspect="1" noMove="1" noResize="1" noEditPoints="1" noAdjustHandles="1" noChangeArrowheads="1" noChangeShapeType="1" noTextEdit="1"/>
              </p:cNvSpPr>
              <p:nvPr/>
            </p:nvSpPr>
            <p:spPr>
              <a:xfrm>
                <a:off x="7401506" y="5284878"/>
                <a:ext cx="388827" cy="368121"/>
              </a:xfrm>
              <a:prstGeom prst="ellipse">
                <a:avLst/>
              </a:prstGeom>
              <a:blipFill>
                <a:blip r:embed="rId22"/>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7" name="Elipse 26">
                <a:extLst>
                  <a:ext uri="{FF2B5EF4-FFF2-40B4-BE49-F238E27FC236}">
                    <a16:creationId xmlns:a16="http://schemas.microsoft.com/office/drawing/2014/main" id="{AA6F0C75-6BB9-4131-BEC4-BEC01BB914BF}"/>
                  </a:ext>
                </a:extLst>
              </p:cNvPr>
              <p:cNvSpPr/>
              <p:nvPr/>
            </p:nvSpPr>
            <p:spPr>
              <a:xfrm>
                <a:off x="7401506" y="5702726"/>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m:rPr>
                              <m:sty m:val="p"/>
                            </m:rPr>
                            <a:rPr lang="es-CL" sz="1400" b="0" i="0" smtClean="0">
                              <a:solidFill>
                                <a:schemeClr val="tx1">
                                  <a:lumMod val="95000"/>
                                  <a:lumOff val="5000"/>
                                </a:schemeClr>
                              </a:solidFill>
                              <a:latin typeface="Cambria Math" panose="02040503050406030204" pitchFamily="18" charset="0"/>
                            </a:rPr>
                            <m:t>Π</m:t>
                          </m:r>
                        </m:e>
                        <m:sub>
                          <m:r>
                            <a:rPr lang="es-CL" sz="1400" b="0" i="1" smtClean="0">
                              <a:solidFill>
                                <a:schemeClr val="tx1">
                                  <a:lumMod val="95000"/>
                                  <a:lumOff val="5000"/>
                                </a:schemeClr>
                              </a:solidFill>
                              <a:latin typeface="Cambria Math" panose="02040503050406030204" pitchFamily="18" charset="0"/>
                            </a:rPr>
                            <m:t>9</m:t>
                          </m:r>
                        </m:sub>
                      </m:sSub>
                    </m:oMath>
                  </m:oMathPara>
                </a14:m>
                <a:endParaRPr lang="es-CL" sz="1400" dirty="0">
                  <a:solidFill>
                    <a:schemeClr val="tx1">
                      <a:lumMod val="95000"/>
                      <a:lumOff val="5000"/>
                    </a:schemeClr>
                  </a:solidFill>
                </a:endParaRPr>
              </a:p>
            </p:txBody>
          </p:sp>
        </mc:Choice>
        <mc:Fallback xmlns="">
          <p:sp>
            <p:nvSpPr>
              <p:cNvPr id="27" name="Elipse 26">
                <a:extLst>
                  <a:ext uri="{FF2B5EF4-FFF2-40B4-BE49-F238E27FC236}">
                    <a16:creationId xmlns:a16="http://schemas.microsoft.com/office/drawing/2014/main" id="{AA6F0C75-6BB9-4131-BEC4-BEC01BB914BF}"/>
                  </a:ext>
                </a:extLst>
              </p:cNvPr>
              <p:cNvSpPr>
                <a:spLocks noRot="1" noChangeAspect="1" noMove="1" noResize="1" noEditPoints="1" noAdjustHandles="1" noChangeArrowheads="1" noChangeShapeType="1" noTextEdit="1"/>
              </p:cNvSpPr>
              <p:nvPr/>
            </p:nvSpPr>
            <p:spPr>
              <a:xfrm>
                <a:off x="7401506" y="5702726"/>
                <a:ext cx="388827" cy="368121"/>
              </a:xfrm>
              <a:prstGeom prst="ellipse">
                <a:avLst/>
              </a:prstGeom>
              <a:blipFill>
                <a:blip r:embed="rId23"/>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1" name="Elipse 40">
                <a:extLst>
                  <a:ext uri="{FF2B5EF4-FFF2-40B4-BE49-F238E27FC236}">
                    <a16:creationId xmlns:a16="http://schemas.microsoft.com/office/drawing/2014/main" id="{877F65B4-FA7B-49F7-AD5C-DD447126F2CC}"/>
                  </a:ext>
                </a:extLst>
              </p:cNvPr>
              <p:cNvSpPr/>
              <p:nvPr/>
            </p:nvSpPr>
            <p:spPr>
              <a:xfrm>
                <a:off x="8660817" y="2359933"/>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𝑁</m:t>
                          </m:r>
                        </m:e>
                        <m:sub>
                          <m:r>
                            <a:rPr lang="es-CL" sz="1400" b="0" i="1" smtClean="0">
                              <a:solidFill>
                                <a:schemeClr val="tx1">
                                  <a:lumMod val="95000"/>
                                  <a:lumOff val="5000"/>
                                </a:schemeClr>
                              </a:solidFill>
                              <a:latin typeface="Cambria Math" panose="02040503050406030204" pitchFamily="18" charset="0"/>
                            </a:rPr>
                            <m:t>1</m:t>
                          </m:r>
                        </m:sub>
                      </m:sSub>
                    </m:oMath>
                  </m:oMathPara>
                </a14:m>
                <a:endParaRPr lang="es-CL" sz="1400" dirty="0">
                  <a:solidFill>
                    <a:schemeClr val="tx1">
                      <a:lumMod val="95000"/>
                      <a:lumOff val="5000"/>
                    </a:schemeClr>
                  </a:solidFill>
                </a:endParaRPr>
              </a:p>
            </p:txBody>
          </p:sp>
        </mc:Choice>
        <mc:Fallback xmlns="">
          <p:sp>
            <p:nvSpPr>
              <p:cNvPr id="41" name="Elipse 40">
                <a:extLst>
                  <a:ext uri="{FF2B5EF4-FFF2-40B4-BE49-F238E27FC236}">
                    <a16:creationId xmlns:a16="http://schemas.microsoft.com/office/drawing/2014/main" id="{877F65B4-FA7B-49F7-AD5C-DD447126F2CC}"/>
                  </a:ext>
                </a:extLst>
              </p:cNvPr>
              <p:cNvSpPr>
                <a:spLocks noRot="1" noChangeAspect="1" noMove="1" noResize="1" noEditPoints="1" noAdjustHandles="1" noChangeArrowheads="1" noChangeShapeType="1" noTextEdit="1"/>
              </p:cNvSpPr>
              <p:nvPr/>
            </p:nvSpPr>
            <p:spPr>
              <a:xfrm>
                <a:off x="8660817" y="2359933"/>
                <a:ext cx="388827" cy="368121"/>
              </a:xfrm>
              <a:prstGeom prst="ellipse">
                <a:avLst/>
              </a:prstGeom>
              <a:blipFill>
                <a:blip r:embed="rId24"/>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2" name="Elipse 41">
                <a:extLst>
                  <a:ext uri="{FF2B5EF4-FFF2-40B4-BE49-F238E27FC236}">
                    <a16:creationId xmlns:a16="http://schemas.microsoft.com/office/drawing/2014/main" id="{A410C8A4-E4DA-4F61-8F0F-6285EAE1B256}"/>
                  </a:ext>
                </a:extLst>
              </p:cNvPr>
              <p:cNvSpPr/>
              <p:nvPr/>
            </p:nvSpPr>
            <p:spPr>
              <a:xfrm>
                <a:off x="8660817" y="2777782"/>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𝑁</m:t>
                          </m:r>
                        </m:e>
                        <m:sub>
                          <m:r>
                            <a:rPr lang="es-CL" sz="1400" b="0" i="1" smtClean="0">
                              <a:solidFill>
                                <a:schemeClr val="tx1">
                                  <a:lumMod val="95000"/>
                                  <a:lumOff val="5000"/>
                                </a:schemeClr>
                              </a:solidFill>
                              <a:latin typeface="Cambria Math" panose="02040503050406030204" pitchFamily="18" charset="0"/>
                            </a:rPr>
                            <m:t>2</m:t>
                          </m:r>
                        </m:sub>
                      </m:sSub>
                    </m:oMath>
                  </m:oMathPara>
                </a14:m>
                <a:endParaRPr lang="es-CL" sz="1400" dirty="0">
                  <a:solidFill>
                    <a:schemeClr val="tx1">
                      <a:lumMod val="95000"/>
                      <a:lumOff val="5000"/>
                    </a:schemeClr>
                  </a:solidFill>
                </a:endParaRPr>
              </a:p>
            </p:txBody>
          </p:sp>
        </mc:Choice>
        <mc:Fallback xmlns="">
          <p:sp>
            <p:nvSpPr>
              <p:cNvPr id="42" name="Elipse 41">
                <a:extLst>
                  <a:ext uri="{FF2B5EF4-FFF2-40B4-BE49-F238E27FC236}">
                    <a16:creationId xmlns:a16="http://schemas.microsoft.com/office/drawing/2014/main" id="{A410C8A4-E4DA-4F61-8F0F-6285EAE1B256}"/>
                  </a:ext>
                </a:extLst>
              </p:cNvPr>
              <p:cNvSpPr>
                <a:spLocks noRot="1" noChangeAspect="1" noMove="1" noResize="1" noEditPoints="1" noAdjustHandles="1" noChangeArrowheads="1" noChangeShapeType="1" noTextEdit="1"/>
              </p:cNvSpPr>
              <p:nvPr/>
            </p:nvSpPr>
            <p:spPr>
              <a:xfrm>
                <a:off x="8660817" y="2777782"/>
                <a:ext cx="388827" cy="368121"/>
              </a:xfrm>
              <a:prstGeom prst="ellipse">
                <a:avLst/>
              </a:prstGeom>
              <a:blipFill>
                <a:blip r:embed="rId25"/>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3" name="Elipse 42">
                <a:extLst>
                  <a:ext uri="{FF2B5EF4-FFF2-40B4-BE49-F238E27FC236}">
                    <a16:creationId xmlns:a16="http://schemas.microsoft.com/office/drawing/2014/main" id="{9D7F6EE9-07CC-4103-981A-9A012B4ECE0A}"/>
                  </a:ext>
                </a:extLst>
              </p:cNvPr>
              <p:cNvSpPr/>
              <p:nvPr/>
            </p:nvSpPr>
            <p:spPr>
              <a:xfrm>
                <a:off x="8660817" y="3195632"/>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𝑁</m:t>
                          </m:r>
                        </m:e>
                        <m:sub>
                          <m:r>
                            <a:rPr lang="es-CL" sz="1400" b="0" i="1" smtClean="0">
                              <a:solidFill>
                                <a:schemeClr val="tx1">
                                  <a:lumMod val="95000"/>
                                  <a:lumOff val="5000"/>
                                </a:schemeClr>
                              </a:solidFill>
                              <a:latin typeface="Cambria Math" panose="02040503050406030204" pitchFamily="18" charset="0"/>
                            </a:rPr>
                            <m:t>3</m:t>
                          </m:r>
                        </m:sub>
                      </m:sSub>
                    </m:oMath>
                  </m:oMathPara>
                </a14:m>
                <a:endParaRPr lang="es-CL" sz="1400" dirty="0">
                  <a:solidFill>
                    <a:schemeClr val="tx1">
                      <a:lumMod val="95000"/>
                      <a:lumOff val="5000"/>
                    </a:schemeClr>
                  </a:solidFill>
                </a:endParaRPr>
              </a:p>
            </p:txBody>
          </p:sp>
        </mc:Choice>
        <mc:Fallback xmlns="">
          <p:sp>
            <p:nvSpPr>
              <p:cNvPr id="43" name="Elipse 42">
                <a:extLst>
                  <a:ext uri="{FF2B5EF4-FFF2-40B4-BE49-F238E27FC236}">
                    <a16:creationId xmlns:a16="http://schemas.microsoft.com/office/drawing/2014/main" id="{9D7F6EE9-07CC-4103-981A-9A012B4ECE0A}"/>
                  </a:ext>
                </a:extLst>
              </p:cNvPr>
              <p:cNvSpPr>
                <a:spLocks noRot="1" noChangeAspect="1" noMove="1" noResize="1" noEditPoints="1" noAdjustHandles="1" noChangeArrowheads="1" noChangeShapeType="1" noTextEdit="1"/>
              </p:cNvSpPr>
              <p:nvPr/>
            </p:nvSpPr>
            <p:spPr>
              <a:xfrm>
                <a:off x="8660817" y="3195632"/>
                <a:ext cx="388827" cy="368121"/>
              </a:xfrm>
              <a:prstGeom prst="ellipse">
                <a:avLst/>
              </a:prstGeom>
              <a:blipFill>
                <a:blip r:embed="rId26"/>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4" name="Elipse 43">
                <a:extLst>
                  <a:ext uri="{FF2B5EF4-FFF2-40B4-BE49-F238E27FC236}">
                    <a16:creationId xmlns:a16="http://schemas.microsoft.com/office/drawing/2014/main" id="{A5E6A8EE-941E-44C1-A9C2-AEFCA06D4B95}"/>
                  </a:ext>
                </a:extLst>
              </p:cNvPr>
              <p:cNvSpPr/>
              <p:nvPr/>
            </p:nvSpPr>
            <p:spPr>
              <a:xfrm>
                <a:off x="8660817" y="3613480"/>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𝑁</m:t>
                          </m:r>
                        </m:e>
                        <m:sub>
                          <m:r>
                            <a:rPr lang="es-CL" sz="1400" b="0" i="1" smtClean="0">
                              <a:solidFill>
                                <a:schemeClr val="tx1">
                                  <a:lumMod val="95000"/>
                                  <a:lumOff val="5000"/>
                                </a:schemeClr>
                              </a:solidFill>
                              <a:latin typeface="Cambria Math" panose="02040503050406030204" pitchFamily="18" charset="0"/>
                            </a:rPr>
                            <m:t>4</m:t>
                          </m:r>
                        </m:sub>
                      </m:sSub>
                    </m:oMath>
                  </m:oMathPara>
                </a14:m>
                <a:endParaRPr lang="es-CL" sz="1400" dirty="0">
                  <a:solidFill>
                    <a:schemeClr val="tx1">
                      <a:lumMod val="95000"/>
                      <a:lumOff val="5000"/>
                    </a:schemeClr>
                  </a:solidFill>
                </a:endParaRPr>
              </a:p>
            </p:txBody>
          </p:sp>
        </mc:Choice>
        <mc:Fallback xmlns="">
          <p:sp>
            <p:nvSpPr>
              <p:cNvPr id="44" name="Elipse 43">
                <a:extLst>
                  <a:ext uri="{FF2B5EF4-FFF2-40B4-BE49-F238E27FC236}">
                    <a16:creationId xmlns:a16="http://schemas.microsoft.com/office/drawing/2014/main" id="{A5E6A8EE-941E-44C1-A9C2-AEFCA06D4B95}"/>
                  </a:ext>
                </a:extLst>
              </p:cNvPr>
              <p:cNvSpPr>
                <a:spLocks noRot="1" noChangeAspect="1" noMove="1" noResize="1" noEditPoints="1" noAdjustHandles="1" noChangeArrowheads="1" noChangeShapeType="1" noTextEdit="1"/>
              </p:cNvSpPr>
              <p:nvPr/>
            </p:nvSpPr>
            <p:spPr>
              <a:xfrm>
                <a:off x="8660817" y="3613480"/>
                <a:ext cx="388827" cy="368121"/>
              </a:xfrm>
              <a:prstGeom prst="ellipse">
                <a:avLst/>
              </a:prstGeom>
              <a:blipFill>
                <a:blip r:embed="rId27"/>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5" name="Elipse 44">
                <a:extLst>
                  <a:ext uri="{FF2B5EF4-FFF2-40B4-BE49-F238E27FC236}">
                    <a16:creationId xmlns:a16="http://schemas.microsoft.com/office/drawing/2014/main" id="{494E0979-699A-4CF8-8204-170B77C5128F}"/>
                  </a:ext>
                </a:extLst>
              </p:cNvPr>
              <p:cNvSpPr/>
              <p:nvPr/>
            </p:nvSpPr>
            <p:spPr>
              <a:xfrm>
                <a:off x="8660817" y="4031331"/>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𝑁</m:t>
                          </m:r>
                        </m:e>
                        <m:sub>
                          <m:r>
                            <a:rPr lang="es-CL" sz="1400" b="0" i="1" smtClean="0">
                              <a:solidFill>
                                <a:schemeClr val="tx1">
                                  <a:lumMod val="95000"/>
                                  <a:lumOff val="5000"/>
                                </a:schemeClr>
                              </a:solidFill>
                              <a:latin typeface="Cambria Math" panose="02040503050406030204" pitchFamily="18" charset="0"/>
                            </a:rPr>
                            <m:t>5</m:t>
                          </m:r>
                        </m:sub>
                      </m:sSub>
                    </m:oMath>
                  </m:oMathPara>
                </a14:m>
                <a:endParaRPr lang="es-CL" sz="1400" dirty="0">
                  <a:solidFill>
                    <a:schemeClr val="tx1">
                      <a:lumMod val="95000"/>
                      <a:lumOff val="5000"/>
                    </a:schemeClr>
                  </a:solidFill>
                </a:endParaRPr>
              </a:p>
            </p:txBody>
          </p:sp>
        </mc:Choice>
        <mc:Fallback xmlns="">
          <p:sp>
            <p:nvSpPr>
              <p:cNvPr id="45" name="Elipse 44">
                <a:extLst>
                  <a:ext uri="{FF2B5EF4-FFF2-40B4-BE49-F238E27FC236}">
                    <a16:creationId xmlns:a16="http://schemas.microsoft.com/office/drawing/2014/main" id="{494E0979-699A-4CF8-8204-170B77C5128F}"/>
                  </a:ext>
                </a:extLst>
              </p:cNvPr>
              <p:cNvSpPr>
                <a:spLocks noRot="1" noChangeAspect="1" noMove="1" noResize="1" noEditPoints="1" noAdjustHandles="1" noChangeArrowheads="1" noChangeShapeType="1" noTextEdit="1"/>
              </p:cNvSpPr>
              <p:nvPr/>
            </p:nvSpPr>
            <p:spPr>
              <a:xfrm>
                <a:off x="8660817" y="4031331"/>
                <a:ext cx="388827" cy="368121"/>
              </a:xfrm>
              <a:prstGeom prst="ellipse">
                <a:avLst/>
              </a:prstGeom>
              <a:blipFill>
                <a:blip r:embed="rId28"/>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6" name="Elipse 45">
                <a:extLst>
                  <a:ext uri="{FF2B5EF4-FFF2-40B4-BE49-F238E27FC236}">
                    <a16:creationId xmlns:a16="http://schemas.microsoft.com/office/drawing/2014/main" id="{AA936A4A-C16D-4BE5-A57C-B4AFC6F8427A}"/>
                  </a:ext>
                </a:extLst>
              </p:cNvPr>
              <p:cNvSpPr/>
              <p:nvPr/>
            </p:nvSpPr>
            <p:spPr>
              <a:xfrm>
                <a:off x="8660817" y="4449179"/>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𝑁</m:t>
                          </m:r>
                        </m:e>
                        <m:sub>
                          <m:r>
                            <a:rPr lang="es-CL" sz="1400" b="0" i="1" smtClean="0">
                              <a:solidFill>
                                <a:schemeClr val="tx1">
                                  <a:lumMod val="95000"/>
                                  <a:lumOff val="5000"/>
                                </a:schemeClr>
                              </a:solidFill>
                              <a:latin typeface="Cambria Math" panose="02040503050406030204" pitchFamily="18" charset="0"/>
                            </a:rPr>
                            <m:t>6</m:t>
                          </m:r>
                        </m:sub>
                      </m:sSub>
                    </m:oMath>
                  </m:oMathPara>
                </a14:m>
                <a:endParaRPr lang="es-CL" sz="1400" dirty="0">
                  <a:solidFill>
                    <a:schemeClr val="tx1">
                      <a:lumMod val="95000"/>
                      <a:lumOff val="5000"/>
                    </a:schemeClr>
                  </a:solidFill>
                </a:endParaRPr>
              </a:p>
            </p:txBody>
          </p:sp>
        </mc:Choice>
        <mc:Fallback xmlns="">
          <p:sp>
            <p:nvSpPr>
              <p:cNvPr id="46" name="Elipse 45">
                <a:extLst>
                  <a:ext uri="{FF2B5EF4-FFF2-40B4-BE49-F238E27FC236}">
                    <a16:creationId xmlns:a16="http://schemas.microsoft.com/office/drawing/2014/main" id="{AA936A4A-C16D-4BE5-A57C-B4AFC6F8427A}"/>
                  </a:ext>
                </a:extLst>
              </p:cNvPr>
              <p:cNvSpPr>
                <a:spLocks noRot="1" noChangeAspect="1" noMove="1" noResize="1" noEditPoints="1" noAdjustHandles="1" noChangeArrowheads="1" noChangeShapeType="1" noTextEdit="1"/>
              </p:cNvSpPr>
              <p:nvPr/>
            </p:nvSpPr>
            <p:spPr>
              <a:xfrm>
                <a:off x="8660817" y="4449179"/>
                <a:ext cx="388827" cy="368121"/>
              </a:xfrm>
              <a:prstGeom prst="ellipse">
                <a:avLst/>
              </a:prstGeom>
              <a:blipFill>
                <a:blip r:embed="rId29"/>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7" name="Elipse 46">
                <a:extLst>
                  <a:ext uri="{FF2B5EF4-FFF2-40B4-BE49-F238E27FC236}">
                    <a16:creationId xmlns:a16="http://schemas.microsoft.com/office/drawing/2014/main" id="{0EE9CD39-19C3-46BD-A3A0-F1CFE5167F32}"/>
                  </a:ext>
                </a:extLst>
              </p:cNvPr>
              <p:cNvSpPr/>
              <p:nvPr/>
            </p:nvSpPr>
            <p:spPr>
              <a:xfrm>
                <a:off x="8660817" y="4867029"/>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𝑁</m:t>
                          </m:r>
                        </m:e>
                        <m:sub>
                          <m:r>
                            <a:rPr lang="es-CL" sz="1400" b="0" i="1" smtClean="0">
                              <a:solidFill>
                                <a:schemeClr val="tx1">
                                  <a:lumMod val="95000"/>
                                  <a:lumOff val="5000"/>
                                </a:schemeClr>
                              </a:solidFill>
                              <a:latin typeface="Cambria Math" panose="02040503050406030204" pitchFamily="18" charset="0"/>
                            </a:rPr>
                            <m:t>7</m:t>
                          </m:r>
                        </m:sub>
                      </m:sSub>
                    </m:oMath>
                  </m:oMathPara>
                </a14:m>
                <a:endParaRPr lang="es-CL" sz="1400" dirty="0">
                  <a:solidFill>
                    <a:schemeClr val="tx1">
                      <a:lumMod val="95000"/>
                      <a:lumOff val="5000"/>
                    </a:schemeClr>
                  </a:solidFill>
                </a:endParaRPr>
              </a:p>
            </p:txBody>
          </p:sp>
        </mc:Choice>
        <mc:Fallback xmlns="">
          <p:sp>
            <p:nvSpPr>
              <p:cNvPr id="47" name="Elipse 46">
                <a:extLst>
                  <a:ext uri="{FF2B5EF4-FFF2-40B4-BE49-F238E27FC236}">
                    <a16:creationId xmlns:a16="http://schemas.microsoft.com/office/drawing/2014/main" id="{0EE9CD39-19C3-46BD-A3A0-F1CFE5167F32}"/>
                  </a:ext>
                </a:extLst>
              </p:cNvPr>
              <p:cNvSpPr>
                <a:spLocks noRot="1" noChangeAspect="1" noMove="1" noResize="1" noEditPoints="1" noAdjustHandles="1" noChangeArrowheads="1" noChangeShapeType="1" noTextEdit="1"/>
              </p:cNvSpPr>
              <p:nvPr/>
            </p:nvSpPr>
            <p:spPr>
              <a:xfrm>
                <a:off x="8660817" y="4867029"/>
                <a:ext cx="388827" cy="368121"/>
              </a:xfrm>
              <a:prstGeom prst="ellipse">
                <a:avLst/>
              </a:prstGeom>
              <a:blipFill>
                <a:blip r:embed="rId30"/>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8" name="Elipse 47">
                <a:extLst>
                  <a:ext uri="{FF2B5EF4-FFF2-40B4-BE49-F238E27FC236}">
                    <a16:creationId xmlns:a16="http://schemas.microsoft.com/office/drawing/2014/main" id="{9174ABF2-4F47-421E-BF88-CFC6D07CA5B4}"/>
                  </a:ext>
                </a:extLst>
              </p:cNvPr>
              <p:cNvSpPr/>
              <p:nvPr/>
            </p:nvSpPr>
            <p:spPr>
              <a:xfrm>
                <a:off x="8660817" y="5284878"/>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𝑁</m:t>
                          </m:r>
                        </m:e>
                        <m:sub>
                          <m:r>
                            <a:rPr lang="es-CL" sz="1400" b="0" i="1" smtClean="0">
                              <a:solidFill>
                                <a:schemeClr val="tx1">
                                  <a:lumMod val="95000"/>
                                  <a:lumOff val="5000"/>
                                </a:schemeClr>
                              </a:solidFill>
                              <a:latin typeface="Cambria Math" panose="02040503050406030204" pitchFamily="18" charset="0"/>
                            </a:rPr>
                            <m:t>8</m:t>
                          </m:r>
                        </m:sub>
                      </m:sSub>
                    </m:oMath>
                  </m:oMathPara>
                </a14:m>
                <a:endParaRPr lang="es-CL" sz="1400" dirty="0">
                  <a:solidFill>
                    <a:schemeClr val="tx1">
                      <a:lumMod val="95000"/>
                      <a:lumOff val="5000"/>
                    </a:schemeClr>
                  </a:solidFill>
                </a:endParaRPr>
              </a:p>
            </p:txBody>
          </p:sp>
        </mc:Choice>
        <mc:Fallback xmlns="">
          <p:sp>
            <p:nvSpPr>
              <p:cNvPr id="48" name="Elipse 47">
                <a:extLst>
                  <a:ext uri="{FF2B5EF4-FFF2-40B4-BE49-F238E27FC236}">
                    <a16:creationId xmlns:a16="http://schemas.microsoft.com/office/drawing/2014/main" id="{9174ABF2-4F47-421E-BF88-CFC6D07CA5B4}"/>
                  </a:ext>
                </a:extLst>
              </p:cNvPr>
              <p:cNvSpPr>
                <a:spLocks noRot="1" noChangeAspect="1" noMove="1" noResize="1" noEditPoints="1" noAdjustHandles="1" noChangeArrowheads="1" noChangeShapeType="1" noTextEdit="1"/>
              </p:cNvSpPr>
              <p:nvPr/>
            </p:nvSpPr>
            <p:spPr>
              <a:xfrm>
                <a:off x="8660817" y="5284878"/>
                <a:ext cx="388827" cy="368121"/>
              </a:xfrm>
              <a:prstGeom prst="ellipse">
                <a:avLst/>
              </a:prstGeom>
              <a:blipFill>
                <a:blip r:embed="rId31"/>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9" name="Elipse 48">
                <a:extLst>
                  <a:ext uri="{FF2B5EF4-FFF2-40B4-BE49-F238E27FC236}">
                    <a16:creationId xmlns:a16="http://schemas.microsoft.com/office/drawing/2014/main" id="{A8C97749-8578-465F-BF85-7F04E7B96A8D}"/>
                  </a:ext>
                </a:extLst>
              </p:cNvPr>
              <p:cNvSpPr/>
              <p:nvPr/>
            </p:nvSpPr>
            <p:spPr>
              <a:xfrm>
                <a:off x="8660817" y="5702726"/>
                <a:ext cx="388827" cy="368121"/>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𝑁</m:t>
                          </m:r>
                        </m:e>
                        <m:sub>
                          <m:r>
                            <a:rPr lang="es-CL" sz="1400" b="0" i="1" smtClean="0">
                              <a:solidFill>
                                <a:schemeClr val="tx1">
                                  <a:lumMod val="95000"/>
                                  <a:lumOff val="5000"/>
                                </a:schemeClr>
                              </a:solidFill>
                              <a:latin typeface="Cambria Math" panose="02040503050406030204" pitchFamily="18" charset="0"/>
                            </a:rPr>
                            <m:t>9</m:t>
                          </m:r>
                        </m:sub>
                      </m:sSub>
                    </m:oMath>
                  </m:oMathPara>
                </a14:m>
                <a:endParaRPr lang="es-CL" sz="1400" dirty="0">
                  <a:solidFill>
                    <a:schemeClr val="tx1">
                      <a:lumMod val="95000"/>
                      <a:lumOff val="5000"/>
                    </a:schemeClr>
                  </a:solidFill>
                </a:endParaRPr>
              </a:p>
            </p:txBody>
          </p:sp>
        </mc:Choice>
        <mc:Fallback xmlns="">
          <p:sp>
            <p:nvSpPr>
              <p:cNvPr id="49" name="Elipse 48">
                <a:extLst>
                  <a:ext uri="{FF2B5EF4-FFF2-40B4-BE49-F238E27FC236}">
                    <a16:creationId xmlns:a16="http://schemas.microsoft.com/office/drawing/2014/main" id="{A8C97749-8578-465F-BF85-7F04E7B96A8D}"/>
                  </a:ext>
                </a:extLst>
              </p:cNvPr>
              <p:cNvSpPr>
                <a:spLocks noRot="1" noChangeAspect="1" noMove="1" noResize="1" noEditPoints="1" noAdjustHandles="1" noChangeArrowheads="1" noChangeShapeType="1" noTextEdit="1"/>
              </p:cNvSpPr>
              <p:nvPr/>
            </p:nvSpPr>
            <p:spPr>
              <a:xfrm>
                <a:off x="8660817" y="5702726"/>
                <a:ext cx="388827" cy="368121"/>
              </a:xfrm>
              <a:prstGeom prst="ellipse">
                <a:avLst/>
              </a:prstGeom>
              <a:blipFill>
                <a:blip r:embed="rId32"/>
                <a:stretch>
                  <a:fillRect/>
                </a:stretch>
              </a:blipFill>
              <a:ln w="28575">
                <a:solidFill>
                  <a:schemeClr val="tx1">
                    <a:lumMod val="95000"/>
                    <a:lumOff val="5000"/>
                  </a:schemeClr>
                </a:solidFill>
              </a:ln>
            </p:spPr>
            <p:txBody>
              <a:bodyPr/>
              <a:lstStyle/>
              <a:p>
                <a:r>
                  <a:rPr lang="es-CL">
                    <a:noFill/>
                  </a:rPr>
                  <a:t> </a:t>
                </a:r>
              </a:p>
            </p:txBody>
          </p:sp>
        </mc:Fallback>
      </mc:AlternateContent>
      <p:cxnSp>
        <p:nvCxnSpPr>
          <p:cNvPr id="51" name="Conector recto de flecha 50">
            <a:extLst>
              <a:ext uri="{FF2B5EF4-FFF2-40B4-BE49-F238E27FC236}">
                <a16:creationId xmlns:a16="http://schemas.microsoft.com/office/drawing/2014/main" id="{D93A5DD6-3C31-4AC4-A0F3-B6E085A6140F}"/>
              </a:ext>
            </a:extLst>
          </p:cNvPr>
          <p:cNvCxnSpPr>
            <a:stCxn id="16" idx="3"/>
            <a:endCxn id="10" idx="2"/>
          </p:cNvCxnSpPr>
          <p:nvPr/>
        </p:nvCxnSpPr>
        <p:spPr>
          <a:xfrm>
            <a:off x="6499149" y="2543994"/>
            <a:ext cx="902358"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63" name="Conector recto de flecha 62">
            <a:extLst>
              <a:ext uri="{FF2B5EF4-FFF2-40B4-BE49-F238E27FC236}">
                <a16:creationId xmlns:a16="http://schemas.microsoft.com/office/drawing/2014/main" id="{847A1F72-F255-4ACF-8628-68A076339EC8}"/>
              </a:ext>
            </a:extLst>
          </p:cNvPr>
          <p:cNvCxnSpPr>
            <a:cxnSpLocks/>
            <a:stCxn id="18" idx="3"/>
            <a:endCxn id="27" idx="2"/>
          </p:cNvCxnSpPr>
          <p:nvPr/>
        </p:nvCxnSpPr>
        <p:spPr>
          <a:xfrm>
            <a:off x="6499149" y="5886787"/>
            <a:ext cx="902358"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66" name="Conector recto de flecha 65">
            <a:extLst>
              <a:ext uri="{FF2B5EF4-FFF2-40B4-BE49-F238E27FC236}">
                <a16:creationId xmlns:a16="http://schemas.microsoft.com/office/drawing/2014/main" id="{2F7CDDC1-86B5-4A0E-B3A7-0A5D44025A0A}"/>
              </a:ext>
            </a:extLst>
          </p:cNvPr>
          <p:cNvCxnSpPr>
            <a:cxnSpLocks/>
            <a:stCxn id="16" idx="3"/>
            <a:endCxn id="20" idx="2"/>
          </p:cNvCxnSpPr>
          <p:nvPr/>
        </p:nvCxnSpPr>
        <p:spPr>
          <a:xfrm>
            <a:off x="6499149" y="2543994"/>
            <a:ext cx="902358"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Conector recto de flecha 68">
            <a:extLst>
              <a:ext uri="{FF2B5EF4-FFF2-40B4-BE49-F238E27FC236}">
                <a16:creationId xmlns:a16="http://schemas.microsoft.com/office/drawing/2014/main" id="{0202EDDA-2AF0-467C-9FA6-3901F232D9F2}"/>
              </a:ext>
            </a:extLst>
          </p:cNvPr>
          <p:cNvCxnSpPr>
            <a:cxnSpLocks/>
            <a:stCxn id="16" idx="3"/>
            <a:endCxn id="21" idx="2"/>
          </p:cNvCxnSpPr>
          <p:nvPr/>
        </p:nvCxnSpPr>
        <p:spPr>
          <a:xfrm>
            <a:off x="6499149" y="2543994"/>
            <a:ext cx="902358"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Conector recto de flecha 71">
            <a:extLst>
              <a:ext uri="{FF2B5EF4-FFF2-40B4-BE49-F238E27FC236}">
                <a16:creationId xmlns:a16="http://schemas.microsoft.com/office/drawing/2014/main" id="{9432980A-49AE-47E0-8EFA-7CD796D3E1DE}"/>
              </a:ext>
            </a:extLst>
          </p:cNvPr>
          <p:cNvCxnSpPr>
            <a:cxnSpLocks/>
            <a:stCxn id="12" idx="3"/>
            <a:endCxn id="22" idx="2"/>
          </p:cNvCxnSpPr>
          <p:nvPr/>
        </p:nvCxnSpPr>
        <p:spPr>
          <a:xfrm>
            <a:off x="6499149" y="3002924"/>
            <a:ext cx="902358" cy="79461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75" name="Conector recto de flecha 74">
            <a:extLst>
              <a:ext uri="{FF2B5EF4-FFF2-40B4-BE49-F238E27FC236}">
                <a16:creationId xmlns:a16="http://schemas.microsoft.com/office/drawing/2014/main" id="{14093C65-D9B1-45DF-9BAD-EC419AEC10C0}"/>
              </a:ext>
            </a:extLst>
          </p:cNvPr>
          <p:cNvCxnSpPr>
            <a:cxnSpLocks/>
            <a:stCxn id="12" idx="3"/>
            <a:endCxn id="23" idx="2"/>
          </p:cNvCxnSpPr>
          <p:nvPr/>
        </p:nvCxnSpPr>
        <p:spPr>
          <a:xfrm>
            <a:off x="6499149" y="3002924"/>
            <a:ext cx="902358" cy="121246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78" name="Conector recto de flecha 77">
            <a:extLst>
              <a:ext uri="{FF2B5EF4-FFF2-40B4-BE49-F238E27FC236}">
                <a16:creationId xmlns:a16="http://schemas.microsoft.com/office/drawing/2014/main" id="{1BCE8CEE-A473-41B6-AB1D-624D93F5500C}"/>
              </a:ext>
            </a:extLst>
          </p:cNvPr>
          <p:cNvCxnSpPr>
            <a:cxnSpLocks/>
            <a:stCxn id="12" idx="3"/>
            <a:endCxn id="24" idx="2"/>
          </p:cNvCxnSpPr>
          <p:nvPr/>
        </p:nvCxnSpPr>
        <p:spPr>
          <a:xfrm>
            <a:off x="6499149" y="3002924"/>
            <a:ext cx="902358" cy="163031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81" name="Conector recto de flecha 80">
            <a:extLst>
              <a:ext uri="{FF2B5EF4-FFF2-40B4-BE49-F238E27FC236}">
                <a16:creationId xmlns:a16="http://schemas.microsoft.com/office/drawing/2014/main" id="{09F00420-FD35-47AA-9987-845C85C4E990}"/>
              </a:ext>
            </a:extLst>
          </p:cNvPr>
          <p:cNvCxnSpPr>
            <a:cxnSpLocks/>
            <a:stCxn id="14" idx="3"/>
            <a:endCxn id="25" idx="2"/>
          </p:cNvCxnSpPr>
          <p:nvPr/>
        </p:nvCxnSpPr>
        <p:spPr>
          <a:xfrm>
            <a:off x="6499149" y="3461853"/>
            <a:ext cx="902358" cy="158923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84" name="Conector recto de flecha 83">
            <a:extLst>
              <a:ext uri="{FF2B5EF4-FFF2-40B4-BE49-F238E27FC236}">
                <a16:creationId xmlns:a16="http://schemas.microsoft.com/office/drawing/2014/main" id="{B281A67C-6480-47E1-AF25-E5A2AB71F10E}"/>
              </a:ext>
            </a:extLst>
          </p:cNvPr>
          <p:cNvCxnSpPr>
            <a:cxnSpLocks/>
            <a:stCxn id="14" idx="3"/>
            <a:endCxn id="26" idx="2"/>
          </p:cNvCxnSpPr>
          <p:nvPr/>
        </p:nvCxnSpPr>
        <p:spPr>
          <a:xfrm>
            <a:off x="6499149" y="3461853"/>
            <a:ext cx="902358" cy="2007085"/>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87" name="Conector recto de flecha 86">
            <a:extLst>
              <a:ext uri="{FF2B5EF4-FFF2-40B4-BE49-F238E27FC236}">
                <a16:creationId xmlns:a16="http://schemas.microsoft.com/office/drawing/2014/main" id="{B6159AE5-F848-42B9-AC32-71B12DA323B4}"/>
              </a:ext>
            </a:extLst>
          </p:cNvPr>
          <p:cNvCxnSpPr>
            <a:cxnSpLocks/>
            <a:stCxn id="14" idx="3"/>
            <a:endCxn id="27" idx="2"/>
          </p:cNvCxnSpPr>
          <p:nvPr/>
        </p:nvCxnSpPr>
        <p:spPr>
          <a:xfrm>
            <a:off x="6499149" y="3461853"/>
            <a:ext cx="902358" cy="2424933"/>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0" name="Conector recto de flecha 89">
            <a:extLst>
              <a:ext uri="{FF2B5EF4-FFF2-40B4-BE49-F238E27FC236}">
                <a16:creationId xmlns:a16="http://schemas.microsoft.com/office/drawing/2014/main" id="{2740BF89-2EC0-4E68-80B2-37CFC8717E5C}"/>
              </a:ext>
            </a:extLst>
          </p:cNvPr>
          <p:cNvCxnSpPr>
            <a:cxnSpLocks/>
            <a:stCxn id="15" idx="3"/>
            <a:endCxn id="10" idx="2"/>
          </p:cNvCxnSpPr>
          <p:nvPr/>
        </p:nvCxnSpPr>
        <p:spPr>
          <a:xfrm flipV="1">
            <a:off x="6499149" y="2543994"/>
            <a:ext cx="902358" cy="242493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3" name="Conector recto de flecha 92">
            <a:extLst>
              <a:ext uri="{FF2B5EF4-FFF2-40B4-BE49-F238E27FC236}">
                <a16:creationId xmlns:a16="http://schemas.microsoft.com/office/drawing/2014/main" id="{682D11FE-E7BF-4294-B2A5-56B4B65A63BE}"/>
              </a:ext>
            </a:extLst>
          </p:cNvPr>
          <p:cNvCxnSpPr>
            <a:cxnSpLocks/>
            <a:stCxn id="17" idx="3"/>
            <a:endCxn id="20" idx="2"/>
          </p:cNvCxnSpPr>
          <p:nvPr/>
        </p:nvCxnSpPr>
        <p:spPr>
          <a:xfrm flipV="1">
            <a:off x="6499149" y="2961842"/>
            <a:ext cx="902358" cy="246601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6" name="Conector recto de flecha 95">
            <a:extLst>
              <a:ext uri="{FF2B5EF4-FFF2-40B4-BE49-F238E27FC236}">
                <a16:creationId xmlns:a16="http://schemas.microsoft.com/office/drawing/2014/main" id="{5A19E095-13F2-4EC0-A9F1-DEABE2A62D12}"/>
              </a:ext>
            </a:extLst>
          </p:cNvPr>
          <p:cNvCxnSpPr>
            <a:cxnSpLocks/>
            <a:stCxn id="18" idx="3"/>
            <a:endCxn id="21" idx="2"/>
          </p:cNvCxnSpPr>
          <p:nvPr/>
        </p:nvCxnSpPr>
        <p:spPr>
          <a:xfrm flipV="1">
            <a:off x="6499149" y="3379692"/>
            <a:ext cx="902358" cy="2507094"/>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9" name="Conector recto de flecha 98">
            <a:extLst>
              <a:ext uri="{FF2B5EF4-FFF2-40B4-BE49-F238E27FC236}">
                <a16:creationId xmlns:a16="http://schemas.microsoft.com/office/drawing/2014/main" id="{2CE1AEFE-EEFC-4D3B-9A48-86DA9C9BE323}"/>
              </a:ext>
            </a:extLst>
          </p:cNvPr>
          <p:cNvCxnSpPr>
            <a:cxnSpLocks/>
            <a:stCxn id="15" idx="3"/>
            <a:endCxn id="22" idx="2"/>
          </p:cNvCxnSpPr>
          <p:nvPr/>
        </p:nvCxnSpPr>
        <p:spPr>
          <a:xfrm flipV="1">
            <a:off x="6499149" y="3797541"/>
            <a:ext cx="902358" cy="117138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02" name="Conector recto de flecha 101">
            <a:extLst>
              <a:ext uri="{FF2B5EF4-FFF2-40B4-BE49-F238E27FC236}">
                <a16:creationId xmlns:a16="http://schemas.microsoft.com/office/drawing/2014/main" id="{B38F2DFF-F2E7-422C-94C1-988320BDB50F}"/>
              </a:ext>
            </a:extLst>
          </p:cNvPr>
          <p:cNvCxnSpPr>
            <a:cxnSpLocks/>
            <a:stCxn id="17" idx="3"/>
            <a:endCxn id="23" idx="2"/>
          </p:cNvCxnSpPr>
          <p:nvPr/>
        </p:nvCxnSpPr>
        <p:spPr>
          <a:xfrm flipV="1">
            <a:off x="6499149" y="4215391"/>
            <a:ext cx="902358" cy="121246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05" name="Conector recto de flecha 104">
            <a:extLst>
              <a:ext uri="{FF2B5EF4-FFF2-40B4-BE49-F238E27FC236}">
                <a16:creationId xmlns:a16="http://schemas.microsoft.com/office/drawing/2014/main" id="{52F2F611-D5B0-4A17-BEC7-2B3E79A0484C}"/>
              </a:ext>
            </a:extLst>
          </p:cNvPr>
          <p:cNvCxnSpPr>
            <a:cxnSpLocks/>
            <a:stCxn id="18" idx="3"/>
            <a:endCxn id="24" idx="2"/>
          </p:cNvCxnSpPr>
          <p:nvPr/>
        </p:nvCxnSpPr>
        <p:spPr>
          <a:xfrm flipV="1">
            <a:off x="6499149" y="4633239"/>
            <a:ext cx="902358" cy="12535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08" name="Conector recto de flecha 107">
            <a:extLst>
              <a:ext uri="{FF2B5EF4-FFF2-40B4-BE49-F238E27FC236}">
                <a16:creationId xmlns:a16="http://schemas.microsoft.com/office/drawing/2014/main" id="{351624A0-4B54-43C0-B2F3-39EC4B958DFD}"/>
              </a:ext>
            </a:extLst>
          </p:cNvPr>
          <p:cNvCxnSpPr>
            <a:cxnSpLocks/>
            <a:stCxn id="15" idx="3"/>
            <a:endCxn id="25" idx="2"/>
          </p:cNvCxnSpPr>
          <p:nvPr/>
        </p:nvCxnSpPr>
        <p:spPr>
          <a:xfrm>
            <a:off x="6499149" y="4968930"/>
            <a:ext cx="902358" cy="8215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11" name="Conector recto de flecha 110">
            <a:extLst>
              <a:ext uri="{FF2B5EF4-FFF2-40B4-BE49-F238E27FC236}">
                <a16:creationId xmlns:a16="http://schemas.microsoft.com/office/drawing/2014/main" id="{3082D625-880B-439C-9816-27AC17AF1095}"/>
              </a:ext>
            </a:extLst>
          </p:cNvPr>
          <p:cNvCxnSpPr>
            <a:cxnSpLocks/>
            <a:stCxn id="17" idx="3"/>
            <a:endCxn id="26" idx="2"/>
          </p:cNvCxnSpPr>
          <p:nvPr/>
        </p:nvCxnSpPr>
        <p:spPr>
          <a:xfrm>
            <a:off x="6499149" y="5427858"/>
            <a:ext cx="902358" cy="4108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15" name="Conector recto de flecha 114">
            <a:extLst>
              <a:ext uri="{FF2B5EF4-FFF2-40B4-BE49-F238E27FC236}">
                <a16:creationId xmlns:a16="http://schemas.microsoft.com/office/drawing/2014/main" id="{BF3A8759-522B-42B9-9182-701B7C28F88F}"/>
              </a:ext>
            </a:extLst>
          </p:cNvPr>
          <p:cNvCxnSpPr>
            <a:cxnSpLocks/>
            <a:stCxn id="10" idx="6"/>
            <a:endCxn id="41" idx="2"/>
          </p:cNvCxnSpPr>
          <p:nvPr/>
        </p:nvCxnSpPr>
        <p:spPr>
          <a:xfrm>
            <a:off x="7790334" y="2543994"/>
            <a:ext cx="870483"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18" name="Conector recto de flecha 117">
            <a:extLst>
              <a:ext uri="{FF2B5EF4-FFF2-40B4-BE49-F238E27FC236}">
                <a16:creationId xmlns:a16="http://schemas.microsoft.com/office/drawing/2014/main" id="{6BE6574B-5513-4348-98F8-13E894A3F5F5}"/>
              </a:ext>
            </a:extLst>
          </p:cNvPr>
          <p:cNvCxnSpPr>
            <a:cxnSpLocks/>
            <a:stCxn id="10" idx="6"/>
            <a:endCxn id="42" idx="2"/>
          </p:cNvCxnSpPr>
          <p:nvPr/>
        </p:nvCxnSpPr>
        <p:spPr>
          <a:xfrm>
            <a:off x="7790334" y="2543994"/>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21" name="Conector recto de flecha 120">
            <a:extLst>
              <a:ext uri="{FF2B5EF4-FFF2-40B4-BE49-F238E27FC236}">
                <a16:creationId xmlns:a16="http://schemas.microsoft.com/office/drawing/2014/main" id="{6A8C5527-0ACD-46A1-AC2F-5298C181BE37}"/>
              </a:ext>
            </a:extLst>
          </p:cNvPr>
          <p:cNvCxnSpPr>
            <a:cxnSpLocks/>
            <a:stCxn id="10" idx="6"/>
            <a:endCxn id="43" idx="2"/>
          </p:cNvCxnSpPr>
          <p:nvPr/>
        </p:nvCxnSpPr>
        <p:spPr>
          <a:xfrm>
            <a:off x="7790334" y="2543994"/>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24" name="Conector recto de flecha 123">
            <a:extLst>
              <a:ext uri="{FF2B5EF4-FFF2-40B4-BE49-F238E27FC236}">
                <a16:creationId xmlns:a16="http://schemas.microsoft.com/office/drawing/2014/main" id="{26386016-3DD0-4B74-8F96-C0F6593EE7C5}"/>
              </a:ext>
            </a:extLst>
          </p:cNvPr>
          <p:cNvCxnSpPr>
            <a:cxnSpLocks/>
            <a:stCxn id="10" idx="6"/>
            <a:endCxn id="44" idx="2"/>
          </p:cNvCxnSpPr>
          <p:nvPr/>
        </p:nvCxnSpPr>
        <p:spPr>
          <a:xfrm>
            <a:off x="7790334" y="2543994"/>
            <a:ext cx="870483" cy="12535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27" name="Conector recto de flecha 126">
            <a:extLst>
              <a:ext uri="{FF2B5EF4-FFF2-40B4-BE49-F238E27FC236}">
                <a16:creationId xmlns:a16="http://schemas.microsoft.com/office/drawing/2014/main" id="{8534DFC6-3101-44DF-AB60-A20AB0D6AD6F}"/>
              </a:ext>
            </a:extLst>
          </p:cNvPr>
          <p:cNvCxnSpPr>
            <a:cxnSpLocks/>
            <a:stCxn id="10" idx="6"/>
            <a:endCxn id="49" idx="2"/>
          </p:cNvCxnSpPr>
          <p:nvPr/>
        </p:nvCxnSpPr>
        <p:spPr>
          <a:xfrm>
            <a:off x="7790334" y="2543994"/>
            <a:ext cx="870483" cy="3342793"/>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28" name="Conector recto de flecha 127">
            <a:extLst>
              <a:ext uri="{FF2B5EF4-FFF2-40B4-BE49-F238E27FC236}">
                <a16:creationId xmlns:a16="http://schemas.microsoft.com/office/drawing/2014/main" id="{210CF065-E92A-47A0-A010-E8C0BEC40395}"/>
              </a:ext>
            </a:extLst>
          </p:cNvPr>
          <p:cNvCxnSpPr>
            <a:cxnSpLocks/>
            <a:stCxn id="10" idx="6"/>
            <a:endCxn id="45" idx="2"/>
          </p:cNvCxnSpPr>
          <p:nvPr/>
        </p:nvCxnSpPr>
        <p:spPr>
          <a:xfrm>
            <a:off x="7790334" y="2543994"/>
            <a:ext cx="870483" cy="16713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31" name="Conector recto de flecha 130">
            <a:extLst>
              <a:ext uri="{FF2B5EF4-FFF2-40B4-BE49-F238E27FC236}">
                <a16:creationId xmlns:a16="http://schemas.microsoft.com/office/drawing/2014/main" id="{887E06CE-BEB6-4424-801C-435B499B127D}"/>
              </a:ext>
            </a:extLst>
          </p:cNvPr>
          <p:cNvCxnSpPr>
            <a:cxnSpLocks/>
            <a:stCxn id="10" idx="6"/>
            <a:endCxn id="46" idx="2"/>
          </p:cNvCxnSpPr>
          <p:nvPr/>
        </p:nvCxnSpPr>
        <p:spPr>
          <a:xfrm>
            <a:off x="7790334" y="2543994"/>
            <a:ext cx="870483" cy="208924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34" name="Conector recto de flecha 133">
            <a:extLst>
              <a:ext uri="{FF2B5EF4-FFF2-40B4-BE49-F238E27FC236}">
                <a16:creationId xmlns:a16="http://schemas.microsoft.com/office/drawing/2014/main" id="{F08D4915-B271-4E37-BE31-A137303D8828}"/>
              </a:ext>
            </a:extLst>
          </p:cNvPr>
          <p:cNvCxnSpPr>
            <a:cxnSpLocks/>
            <a:stCxn id="20" idx="6"/>
            <a:endCxn id="41" idx="2"/>
          </p:cNvCxnSpPr>
          <p:nvPr/>
        </p:nvCxnSpPr>
        <p:spPr>
          <a:xfrm flipV="1">
            <a:off x="7790334" y="2543994"/>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35" name="Conector recto de flecha 134">
            <a:extLst>
              <a:ext uri="{FF2B5EF4-FFF2-40B4-BE49-F238E27FC236}">
                <a16:creationId xmlns:a16="http://schemas.microsoft.com/office/drawing/2014/main" id="{DCA6E939-6041-4989-BC73-7AC3165C3279}"/>
              </a:ext>
            </a:extLst>
          </p:cNvPr>
          <p:cNvCxnSpPr>
            <a:cxnSpLocks/>
            <a:stCxn id="20" idx="6"/>
            <a:endCxn id="42" idx="2"/>
          </p:cNvCxnSpPr>
          <p:nvPr/>
        </p:nvCxnSpPr>
        <p:spPr>
          <a:xfrm>
            <a:off x="7790334" y="2961842"/>
            <a:ext cx="870483"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36" name="Conector recto de flecha 135">
            <a:extLst>
              <a:ext uri="{FF2B5EF4-FFF2-40B4-BE49-F238E27FC236}">
                <a16:creationId xmlns:a16="http://schemas.microsoft.com/office/drawing/2014/main" id="{5DBAFD64-0092-4A5E-ABC9-1F9B69471BA5}"/>
              </a:ext>
            </a:extLst>
          </p:cNvPr>
          <p:cNvCxnSpPr>
            <a:cxnSpLocks/>
            <a:stCxn id="20" idx="6"/>
            <a:endCxn id="43" idx="2"/>
          </p:cNvCxnSpPr>
          <p:nvPr/>
        </p:nvCxnSpPr>
        <p:spPr>
          <a:xfrm>
            <a:off x="7790334" y="2961842"/>
            <a:ext cx="870483" cy="41785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37" name="Conector recto de flecha 136">
            <a:extLst>
              <a:ext uri="{FF2B5EF4-FFF2-40B4-BE49-F238E27FC236}">
                <a16:creationId xmlns:a16="http://schemas.microsoft.com/office/drawing/2014/main" id="{3084C729-B587-4AA1-86EE-5764AD231C31}"/>
              </a:ext>
            </a:extLst>
          </p:cNvPr>
          <p:cNvCxnSpPr>
            <a:cxnSpLocks/>
            <a:stCxn id="20" idx="6"/>
            <a:endCxn id="44" idx="2"/>
          </p:cNvCxnSpPr>
          <p:nvPr/>
        </p:nvCxnSpPr>
        <p:spPr>
          <a:xfrm>
            <a:off x="7790334" y="2961842"/>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38" name="Conector recto de flecha 137">
            <a:extLst>
              <a:ext uri="{FF2B5EF4-FFF2-40B4-BE49-F238E27FC236}">
                <a16:creationId xmlns:a16="http://schemas.microsoft.com/office/drawing/2014/main" id="{CFFA638E-BA69-4E36-823B-53141716176A}"/>
              </a:ext>
            </a:extLst>
          </p:cNvPr>
          <p:cNvCxnSpPr>
            <a:cxnSpLocks/>
            <a:stCxn id="20" idx="6"/>
            <a:endCxn id="45" idx="2"/>
          </p:cNvCxnSpPr>
          <p:nvPr/>
        </p:nvCxnSpPr>
        <p:spPr>
          <a:xfrm>
            <a:off x="7790334" y="2961842"/>
            <a:ext cx="870483" cy="125354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39" name="Conector recto de flecha 138">
            <a:extLst>
              <a:ext uri="{FF2B5EF4-FFF2-40B4-BE49-F238E27FC236}">
                <a16:creationId xmlns:a16="http://schemas.microsoft.com/office/drawing/2014/main" id="{2A3611A2-B638-4EFD-8C31-C90371FB7211}"/>
              </a:ext>
            </a:extLst>
          </p:cNvPr>
          <p:cNvCxnSpPr>
            <a:cxnSpLocks/>
            <a:stCxn id="20" idx="6"/>
            <a:endCxn id="46" idx="2"/>
          </p:cNvCxnSpPr>
          <p:nvPr/>
        </p:nvCxnSpPr>
        <p:spPr>
          <a:xfrm>
            <a:off x="7790334" y="2961842"/>
            <a:ext cx="870483" cy="16713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40" name="Conector recto de flecha 139">
            <a:extLst>
              <a:ext uri="{FF2B5EF4-FFF2-40B4-BE49-F238E27FC236}">
                <a16:creationId xmlns:a16="http://schemas.microsoft.com/office/drawing/2014/main" id="{055CF24C-E882-44C3-9A24-63633CAE9B40}"/>
              </a:ext>
            </a:extLst>
          </p:cNvPr>
          <p:cNvCxnSpPr>
            <a:cxnSpLocks/>
            <a:stCxn id="20" idx="6"/>
            <a:endCxn id="47" idx="2"/>
          </p:cNvCxnSpPr>
          <p:nvPr/>
        </p:nvCxnSpPr>
        <p:spPr>
          <a:xfrm>
            <a:off x="7790334" y="2961842"/>
            <a:ext cx="870483" cy="20892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41" name="Conector recto de flecha 140">
            <a:extLst>
              <a:ext uri="{FF2B5EF4-FFF2-40B4-BE49-F238E27FC236}">
                <a16:creationId xmlns:a16="http://schemas.microsoft.com/office/drawing/2014/main" id="{7EC142E3-FAD7-41C1-9475-95F28155010B}"/>
              </a:ext>
            </a:extLst>
          </p:cNvPr>
          <p:cNvCxnSpPr>
            <a:cxnSpLocks/>
            <a:stCxn id="20" idx="6"/>
            <a:endCxn id="48" idx="2"/>
          </p:cNvCxnSpPr>
          <p:nvPr/>
        </p:nvCxnSpPr>
        <p:spPr>
          <a:xfrm>
            <a:off x="7790334" y="2961842"/>
            <a:ext cx="870483" cy="250709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42" name="Conector recto de flecha 141">
            <a:extLst>
              <a:ext uri="{FF2B5EF4-FFF2-40B4-BE49-F238E27FC236}">
                <a16:creationId xmlns:a16="http://schemas.microsoft.com/office/drawing/2014/main" id="{B022407F-E829-4554-9297-380633E96BC8}"/>
              </a:ext>
            </a:extLst>
          </p:cNvPr>
          <p:cNvCxnSpPr>
            <a:cxnSpLocks/>
            <a:stCxn id="20" idx="6"/>
            <a:endCxn id="49" idx="2"/>
          </p:cNvCxnSpPr>
          <p:nvPr/>
        </p:nvCxnSpPr>
        <p:spPr>
          <a:xfrm>
            <a:off x="7790334" y="2961842"/>
            <a:ext cx="870483" cy="2924944"/>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43" name="Conector recto de flecha 142">
            <a:extLst>
              <a:ext uri="{FF2B5EF4-FFF2-40B4-BE49-F238E27FC236}">
                <a16:creationId xmlns:a16="http://schemas.microsoft.com/office/drawing/2014/main" id="{C7240D30-3DB7-4151-82E4-10F7C9F701C8}"/>
              </a:ext>
            </a:extLst>
          </p:cNvPr>
          <p:cNvCxnSpPr>
            <a:cxnSpLocks/>
            <a:stCxn id="21" idx="6"/>
            <a:endCxn id="41" idx="2"/>
          </p:cNvCxnSpPr>
          <p:nvPr/>
        </p:nvCxnSpPr>
        <p:spPr>
          <a:xfrm flipV="1">
            <a:off x="7790334" y="2543994"/>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44" name="Conector recto de flecha 143">
            <a:extLst>
              <a:ext uri="{FF2B5EF4-FFF2-40B4-BE49-F238E27FC236}">
                <a16:creationId xmlns:a16="http://schemas.microsoft.com/office/drawing/2014/main" id="{522CD51F-C216-4E5B-A9F5-402CB3ACEDA0}"/>
              </a:ext>
            </a:extLst>
          </p:cNvPr>
          <p:cNvCxnSpPr>
            <a:cxnSpLocks/>
            <a:stCxn id="10" idx="6"/>
            <a:endCxn id="48" idx="2"/>
          </p:cNvCxnSpPr>
          <p:nvPr/>
        </p:nvCxnSpPr>
        <p:spPr>
          <a:xfrm>
            <a:off x="7790334" y="2543994"/>
            <a:ext cx="870483" cy="2924944"/>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45" name="Conector recto de flecha 144">
            <a:extLst>
              <a:ext uri="{FF2B5EF4-FFF2-40B4-BE49-F238E27FC236}">
                <a16:creationId xmlns:a16="http://schemas.microsoft.com/office/drawing/2014/main" id="{5822D9CC-62E4-4C73-9F6F-ECD2B569CCF9}"/>
              </a:ext>
            </a:extLst>
          </p:cNvPr>
          <p:cNvCxnSpPr>
            <a:cxnSpLocks/>
            <a:stCxn id="10" idx="6"/>
            <a:endCxn id="47" idx="2"/>
          </p:cNvCxnSpPr>
          <p:nvPr/>
        </p:nvCxnSpPr>
        <p:spPr>
          <a:xfrm>
            <a:off x="7790334" y="2543994"/>
            <a:ext cx="870483" cy="250709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46" name="Conector recto de flecha 145">
            <a:extLst>
              <a:ext uri="{FF2B5EF4-FFF2-40B4-BE49-F238E27FC236}">
                <a16:creationId xmlns:a16="http://schemas.microsoft.com/office/drawing/2014/main" id="{4A5BBA5A-5514-4982-A11A-7E9CD4C44211}"/>
              </a:ext>
            </a:extLst>
          </p:cNvPr>
          <p:cNvCxnSpPr>
            <a:cxnSpLocks/>
            <a:stCxn id="10" idx="6"/>
            <a:endCxn id="47" idx="2"/>
          </p:cNvCxnSpPr>
          <p:nvPr/>
        </p:nvCxnSpPr>
        <p:spPr>
          <a:xfrm>
            <a:off x="7790334" y="2543994"/>
            <a:ext cx="870483" cy="250709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73" name="Conector recto de flecha 172">
            <a:extLst>
              <a:ext uri="{FF2B5EF4-FFF2-40B4-BE49-F238E27FC236}">
                <a16:creationId xmlns:a16="http://schemas.microsoft.com/office/drawing/2014/main" id="{BF7A2BD0-34E3-4ABF-9DE1-9216E37E9967}"/>
              </a:ext>
            </a:extLst>
          </p:cNvPr>
          <p:cNvCxnSpPr>
            <a:cxnSpLocks/>
            <a:stCxn id="22" idx="6"/>
            <a:endCxn id="46" idx="2"/>
          </p:cNvCxnSpPr>
          <p:nvPr/>
        </p:nvCxnSpPr>
        <p:spPr>
          <a:xfrm>
            <a:off x="7790334" y="3797541"/>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75" name="Conector recto de flecha 174">
            <a:extLst>
              <a:ext uri="{FF2B5EF4-FFF2-40B4-BE49-F238E27FC236}">
                <a16:creationId xmlns:a16="http://schemas.microsoft.com/office/drawing/2014/main" id="{D0C27B22-4186-4D6A-9612-438887FF18DD}"/>
              </a:ext>
            </a:extLst>
          </p:cNvPr>
          <p:cNvCxnSpPr>
            <a:cxnSpLocks/>
            <a:stCxn id="21" idx="6"/>
            <a:endCxn id="49" idx="2"/>
          </p:cNvCxnSpPr>
          <p:nvPr/>
        </p:nvCxnSpPr>
        <p:spPr>
          <a:xfrm>
            <a:off x="7790334" y="3379692"/>
            <a:ext cx="870483" cy="2507094"/>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76" name="Conector recto de flecha 175">
            <a:extLst>
              <a:ext uri="{FF2B5EF4-FFF2-40B4-BE49-F238E27FC236}">
                <a16:creationId xmlns:a16="http://schemas.microsoft.com/office/drawing/2014/main" id="{48EBF625-1E88-44FD-897D-CDD4F65832AD}"/>
              </a:ext>
            </a:extLst>
          </p:cNvPr>
          <p:cNvCxnSpPr>
            <a:cxnSpLocks/>
            <a:stCxn id="21" idx="6"/>
            <a:endCxn id="48" idx="2"/>
          </p:cNvCxnSpPr>
          <p:nvPr/>
        </p:nvCxnSpPr>
        <p:spPr>
          <a:xfrm>
            <a:off x="7790334" y="3379692"/>
            <a:ext cx="870483" cy="208924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77" name="Conector recto de flecha 176">
            <a:extLst>
              <a:ext uri="{FF2B5EF4-FFF2-40B4-BE49-F238E27FC236}">
                <a16:creationId xmlns:a16="http://schemas.microsoft.com/office/drawing/2014/main" id="{83D3F70B-BD1E-45D3-A7E8-32E32BF41095}"/>
              </a:ext>
            </a:extLst>
          </p:cNvPr>
          <p:cNvCxnSpPr>
            <a:cxnSpLocks/>
            <a:stCxn id="21" idx="6"/>
            <a:endCxn id="47" idx="2"/>
          </p:cNvCxnSpPr>
          <p:nvPr/>
        </p:nvCxnSpPr>
        <p:spPr>
          <a:xfrm>
            <a:off x="7790334" y="3379692"/>
            <a:ext cx="870483" cy="16713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78" name="Conector recto de flecha 177">
            <a:extLst>
              <a:ext uri="{FF2B5EF4-FFF2-40B4-BE49-F238E27FC236}">
                <a16:creationId xmlns:a16="http://schemas.microsoft.com/office/drawing/2014/main" id="{DA7215F8-BFA9-4170-AA43-850760A6D7FA}"/>
              </a:ext>
            </a:extLst>
          </p:cNvPr>
          <p:cNvCxnSpPr>
            <a:cxnSpLocks/>
            <a:stCxn id="21" idx="6"/>
            <a:endCxn id="46" idx="2"/>
          </p:cNvCxnSpPr>
          <p:nvPr/>
        </p:nvCxnSpPr>
        <p:spPr>
          <a:xfrm>
            <a:off x="7790334" y="3379692"/>
            <a:ext cx="870483" cy="12535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79" name="Conector recto de flecha 178">
            <a:extLst>
              <a:ext uri="{FF2B5EF4-FFF2-40B4-BE49-F238E27FC236}">
                <a16:creationId xmlns:a16="http://schemas.microsoft.com/office/drawing/2014/main" id="{8CE91A2D-9708-4A5A-B484-8F595DB98F57}"/>
              </a:ext>
            </a:extLst>
          </p:cNvPr>
          <p:cNvCxnSpPr>
            <a:cxnSpLocks/>
            <a:stCxn id="21" idx="6"/>
            <a:endCxn id="45" idx="2"/>
          </p:cNvCxnSpPr>
          <p:nvPr/>
        </p:nvCxnSpPr>
        <p:spPr>
          <a:xfrm>
            <a:off x="7790334" y="3379692"/>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80" name="Conector recto de flecha 179">
            <a:extLst>
              <a:ext uri="{FF2B5EF4-FFF2-40B4-BE49-F238E27FC236}">
                <a16:creationId xmlns:a16="http://schemas.microsoft.com/office/drawing/2014/main" id="{957734AB-E373-4A94-B853-EE023A268225}"/>
              </a:ext>
            </a:extLst>
          </p:cNvPr>
          <p:cNvCxnSpPr>
            <a:cxnSpLocks/>
            <a:stCxn id="21" idx="6"/>
            <a:endCxn id="44" idx="2"/>
          </p:cNvCxnSpPr>
          <p:nvPr/>
        </p:nvCxnSpPr>
        <p:spPr>
          <a:xfrm>
            <a:off x="7790334" y="3379692"/>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81" name="Conector recto de flecha 180">
            <a:extLst>
              <a:ext uri="{FF2B5EF4-FFF2-40B4-BE49-F238E27FC236}">
                <a16:creationId xmlns:a16="http://schemas.microsoft.com/office/drawing/2014/main" id="{9AA0D9AC-8D57-4BF6-B462-69A8174E5E86}"/>
              </a:ext>
            </a:extLst>
          </p:cNvPr>
          <p:cNvCxnSpPr>
            <a:cxnSpLocks/>
            <a:stCxn id="21" idx="6"/>
            <a:endCxn id="42" idx="2"/>
          </p:cNvCxnSpPr>
          <p:nvPr/>
        </p:nvCxnSpPr>
        <p:spPr>
          <a:xfrm flipV="1">
            <a:off x="7790334" y="2961842"/>
            <a:ext cx="870483" cy="41785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02" name="Conector recto de flecha 201">
            <a:extLst>
              <a:ext uri="{FF2B5EF4-FFF2-40B4-BE49-F238E27FC236}">
                <a16:creationId xmlns:a16="http://schemas.microsoft.com/office/drawing/2014/main" id="{058341B9-B628-433D-ABC2-2A23AF2017A0}"/>
              </a:ext>
            </a:extLst>
          </p:cNvPr>
          <p:cNvCxnSpPr>
            <a:cxnSpLocks/>
            <a:stCxn id="22" idx="6"/>
            <a:endCxn id="41" idx="2"/>
          </p:cNvCxnSpPr>
          <p:nvPr/>
        </p:nvCxnSpPr>
        <p:spPr>
          <a:xfrm flipV="1">
            <a:off x="7790334" y="2543994"/>
            <a:ext cx="870483" cy="12535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03" name="Conector recto de flecha 202">
            <a:extLst>
              <a:ext uri="{FF2B5EF4-FFF2-40B4-BE49-F238E27FC236}">
                <a16:creationId xmlns:a16="http://schemas.microsoft.com/office/drawing/2014/main" id="{547B430C-F472-4C56-818E-3DBF698D5796}"/>
              </a:ext>
            </a:extLst>
          </p:cNvPr>
          <p:cNvCxnSpPr>
            <a:cxnSpLocks/>
            <a:stCxn id="22" idx="6"/>
            <a:endCxn id="42" idx="2"/>
          </p:cNvCxnSpPr>
          <p:nvPr/>
        </p:nvCxnSpPr>
        <p:spPr>
          <a:xfrm flipV="1">
            <a:off x="7790334" y="2961842"/>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04" name="Conector recto de flecha 203">
            <a:extLst>
              <a:ext uri="{FF2B5EF4-FFF2-40B4-BE49-F238E27FC236}">
                <a16:creationId xmlns:a16="http://schemas.microsoft.com/office/drawing/2014/main" id="{284C63CB-23DA-4BA1-914D-484CEA1F29F3}"/>
              </a:ext>
            </a:extLst>
          </p:cNvPr>
          <p:cNvCxnSpPr>
            <a:cxnSpLocks/>
            <a:stCxn id="22" idx="6"/>
            <a:endCxn id="43" idx="2"/>
          </p:cNvCxnSpPr>
          <p:nvPr/>
        </p:nvCxnSpPr>
        <p:spPr>
          <a:xfrm flipV="1">
            <a:off x="7790334" y="3379692"/>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05" name="Conector recto de flecha 204">
            <a:extLst>
              <a:ext uri="{FF2B5EF4-FFF2-40B4-BE49-F238E27FC236}">
                <a16:creationId xmlns:a16="http://schemas.microsoft.com/office/drawing/2014/main" id="{F194E7C3-BA79-418B-B42F-157BB8E550CB}"/>
              </a:ext>
            </a:extLst>
          </p:cNvPr>
          <p:cNvCxnSpPr>
            <a:cxnSpLocks/>
            <a:stCxn id="21" idx="6"/>
            <a:endCxn id="43" idx="2"/>
          </p:cNvCxnSpPr>
          <p:nvPr/>
        </p:nvCxnSpPr>
        <p:spPr>
          <a:xfrm>
            <a:off x="7790334" y="3379692"/>
            <a:ext cx="870483"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06" name="Conector recto de flecha 205">
            <a:extLst>
              <a:ext uri="{FF2B5EF4-FFF2-40B4-BE49-F238E27FC236}">
                <a16:creationId xmlns:a16="http://schemas.microsoft.com/office/drawing/2014/main" id="{6EC3C3E1-148B-440A-9111-08AE9C3A07D1}"/>
              </a:ext>
            </a:extLst>
          </p:cNvPr>
          <p:cNvCxnSpPr>
            <a:cxnSpLocks/>
            <a:stCxn id="22" idx="6"/>
            <a:endCxn id="44" idx="2"/>
          </p:cNvCxnSpPr>
          <p:nvPr/>
        </p:nvCxnSpPr>
        <p:spPr>
          <a:xfrm>
            <a:off x="7790334" y="3797541"/>
            <a:ext cx="870483"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07" name="Conector recto de flecha 206">
            <a:extLst>
              <a:ext uri="{FF2B5EF4-FFF2-40B4-BE49-F238E27FC236}">
                <a16:creationId xmlns:a16="http://schemas.microsoft.com/office/drawing/2014/main" id="{89CFFE53-A531-46D3-995A-1D9675067CF4}"/>
              </a:ext>
            </a:extLst>
          </p:cNvPr>
          <p:cNvCxnSpPr>
            <a:cxnSpLocks/>
            <a:stCxn id="22" idx="6"/>
            <a:endCxn id="45" idx="2"/>
          </p:cNvCxnSpPr>
          <p:nvPr/>
        </p:nvCxnSpPr>
        <p:spPr>
          <a:xfrm>
            <a:off x="7790334" y="3797541"/>
            <a:ext cx="870483" cy="41785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08" name="Conector recto de flecha 207">
            <a:extLst>
              <a:ext uri="{FF2B5EF4-FFF2-40B4-BE49-F238E27FC236}">
                <a16:creationId xmlns:a16="http://schemas.microsoft.com/office/drawing/2014/main" id="{35E47425-78E5-4FC8-AC40-F6DD1D30D5F9}"/>
              </a:ext>
            </a:extLst>
          </p:cNvPr>
          <p:cNvCxnSpPr>
            <a:cxnSpLocks/>
            <a:stCxn id="22" idx="6"/>
            <a:endCxn id="47" idx="2"/>
          </p:cNvCxnSpPr>
          <p:nvPr/>
        </p:nvCxnSpPr>
        <p:spPr>
          <a:xfrm>
            <a:off x="7790334" y="3797541"/>
            <a:ext cx="870483" cy="125354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09" name="Conector recto de flecha 208">
            <a:extLst>
              <a:ext uri="{FF2B5EF4-FFF2-40B4-BE49-F238E27FC236}">
                <a16:creationId xmlns:a16="http://schemas.microsoft.com/office/drawing/2014/main" id="{53AE5210-81AB-4FD3-BEED-FEF6C1CCA06E}"/>
              </a:ext>
            </a:extLst>
          </p:cNvPr>
          <p:cNvCxnSpPr>
            <a:cxnSpLocks/>
            <a:stCxn id="22" idx="6"/>
            <a:endCxn id="48" idx="2"/>
          </p:cNvCxnSpPr>
          <p:nvPr/>
        </p:nvCxnSpPr>
        <p:spPr>
          <a:xfrm>
            <a:off x="7790334" y="3797541"/>
            <a:ext cx="870483" cy="16713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28" name="Conector recto de flecha 227">
            <a:extLst>
              <a:ext uri="{FF2B5EF4-FFF2-40B4-BE49-F238E27FC236}">
                <a16:creationId xmlns:a16="http://schemas.microsoft.com/office/drawing/2014/main" id="{C5F11D72-05A5-4E53-A63B-4EAB68B2CF56}"/>
              </a:ext>
            </a:extLst>
          </p:cNvPr>
          <p:cNvCxnSpPr>
            <a:cxnSpLocks/>
            <a:stCxn id="23" idx="6"/>
            <a:endCxn id="46" idx="2"/>
          </p:cNvCxnSpPr>
          <p:nvPr/>
        </p:nvCxnSpPr>
        <p:spPr>
          <a:xfrm>
            <a:off x="7790334" y="4215391"/>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29" name="Conector recto de flecha 228">
            <a:extLst>
              <a:ext uri="{FF2B5EF4-FFF2-40B4-BE49-F238E27FC236}">
                <a16:creationId xmlns:a16="http://schemas.microsoft.com/office/drawing/2014/main" id="{60C74D5C-83BF-45FA-A462-D4619F22487F}"/>
              </a:ext>
            </a:extLst>
          </p:cNvPr>
          <p:cNvCxnSpPr>
            <a:cxnSpLocks/>
            <a:stCxn id="23" idx="6"/>
            <a:endCxn id="45" idx="2"/>
          </p:cNvCxnSpPr>
          <p:nvPr/>
        </p:nvCxnSpPr>
        <p:spPr>
          <a:xfrm>
            <a:off x="7790334" y="4215391"/>
            <a:ext cx="870483"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30" name="Conector recto de flecha 229">
            <a:extLst>
              <a:ext uri="{FF2B5EF4-FFF2-40B4-BE49-F238E27FC236}">
                <a16:creationId xmlns:a16="http://schemas.microsoft.com/office/drawing/2014/main" id="{EE594B8F-FE15-44A5-A450-32896060B107}"/>
              </a:ext>
            </a:extLst>
          </p:cNvPr>
          <p:cNvCxnSpPr>
            <a:cxnSpLocks/>
            <a:stCxn id="23" idx="6"/>
            <a:endCxn id="44" idx="2"/>
          </p:cNvCxnSpPr>
          <p:nvPr/>
        </p:nvCxnSpPr>
        <p:spPr>
          <a:xfrm flipV="1">
            <a:off x="7790334" y="3797541"/>
            <a:ext cx="870483" cy="41785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31" name="Conector recto de flecha 230">
            <a:extLst>
              <a:ext uri="{FF2B5EF4-FFF2-40B4-BE49-F238E27FC236}">
                <a16:creationId xmlns:a16="http://schemas.microsoft.com/office/drawing/2014/main" id="{FA1735A5-8FC6-4E5D-9506-7082C357F8A1}"/>
              </a:ext>
            </a:extLst>
          </p:cNvPr>
          <p:cNvCxnSpPr>
            <a:cxnSpLocks/>
            <a:stCxn id="23" idx="6"/>
            <a:endCxn id="43" idx="2"/>
          </p:cNvCxnSpPr>
          <p:nvPr/>
        </p:nvCxnSpPr>
        <p:spPr>
          <a:xfrm flipV="1">
            <a:off x="7790334" y="3379692"/>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32" name="Conector recto de flecha 231">
            <a:extLst>
              <a:ext uri="{FF2B5EF4-FFF2-40B4-BE49-F238E27FC236}">
                <a16:creationId xmlns:a16="http://schemas.microsoft.com/office/drawing/2014/main" id="{23B0B821-41A4-40EE-8532-42E036E052C2}"/>
              </a:ext>
            </a:extLst>
          </p:cNvPr>
          <p:cNvCxnSpPr>
            <a:cxnSpLocks/>
            <a:stCxn id="23" idx="6"/>
            <a:endCxn id="42" idx="2"/>
          </p:cNvCxnSpPr>
          <p:nvPr/>
        </p:nvCxnSpPr>
        <p:spPr>
          <a:xfrm flipV="1">
            <a:off x="7790334" y="2961842"/>
            <a:ext cx="870483" cy="125354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33" name="Conector recto de flecha 232">
            <a:extLst>
              <a:ext uri="{FF2B5EF4-FFF2-40B4-BE49-F238E27FC236}">
                <a16:creationId xmlns:a16="http://schemas.microsoft.com/office/drawing/2014/main" id="{8E44B975-DA8D-4414-83B7-180322D777F7}"/>
              </a:ext>
            </a:extLst>
          </p:cNvPr>
          <p:cNvCxnSpPr>
            <a:cxnSpLocks/>
            <a:stCxn id="23" idx="6"/>
            <a:endCxn id="41" idx="2"/>
          </p:cNvCxnSpPr>
          <p:nvPr/>
        </p:nvCxnSpPr>
        <p:spPr>
          <a:xfrm flipV="1">
            <a:off x="7790334" y="2543994"/>
            <a:ext cx="870483" cy="16713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34" name="Conector recto de flecha 233">
            <a:extLst>
              <a:ext uri="{FF2B5EF4-FFF2-40B4-BE49-F238E27FC236}">
                <a16:creationId xmlns:a16="http://schemas.microsoft.com/office/drawing/2014/main" id="{4770F680-EA91-440A-A8C6-C8BF29411399}"/>
              </a:ext>
            </a:extLst>
          </p:cNvPr>
          <p:cNvCxnSpPr>
            <a:cxnSpLocks/>
            <a:stCxn id="22" idx="6"/>
            <a:endCxn id="49" idx="2"/>
          </p:cNvCxnSpPr>
          <p:nvPr/>
        </p:nvCxnSpPr>
        <p:spPr>
          <a:xfrm>
            <a:off x="7790334" y="3797541"/>
            <a:ext cx="870483" cy="208924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49" name="Conector recto de flecha 248">
            <a:extLst>
              <a:ext uri="{FF2B5EF4-FFF2-40B4-BE49-F238E27FC236}">
                <a16:creationId xmlns:a16="http://schemas.microsoft.com/office/drawing/2014/main" id="{9CA5C2E7-D391-4758-B02E-60BF369E1CF7}"/>
              </a:ext>
            </a:extLst>
          </p:cNvPr>
          <p:cNvCxnSpPr>
            <a:cxnSpLocks/>
            <a:stCxn id="24" idx="6"/>
            <a:endCxn id="47" idx="2"/>
          </p:cNvCxnSpPr>
          <p:nvPr/>
        </p:nvCxnSpPr>
        <p:spPr>
          <a:xfrm>
            <a:off x="7790334" y="4633239"/>
            <a:ext cx="870483" cy="41785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50" name="Conector recto de flecha 249">
            <a:extLst>
              <a:ext uri="{FF2B5EF4-FFF2-40B4-BE49-F238E27FC236}">
                <a16:creationId xmlns:a16="http://schemas.microsoft.com/office/drawing/2014/main" id="{28DA9B94-9545-45F0-BFB7-2239FCE75E49}"/>
              </a:ext>
            </a:extLst>
          </p:cNvPr>
          <p:cNvCxnSpPr>
            <a:cxnSpLocks/>
            <a:stCxn id="24" idx="6"/>
            <a:endCxn id="46" idx="2"/>
          </p:cNvCxnSpPr>
          <p:nvPr/>
        </p:nvCxnSpPr>
        <p:spPr>
          <a:xfrm>
            <a:off x="7790334" y="4633239"/>
            <a:ext cx="870483"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51" name="Conector recto de flecha 250">
            <a:extLst>
              <a:ext uri="{FF2B5EF4-FFF2-40B4-BE49-F238E27FC236}">
                <a16:creationId xmlns:a16="http://schemas.microsoft.com/office/drawing/2014/main" id="{5C02BE78-04A3-4AFF-B32A-13A9DDEAAACD}"/>
              </a:ext>
            </a:extLst>
          </p:cNvPr>
          <p:cNvCxnSpPr>
            <a:cxnSpLocks/>
            <a:stCxn id="24" idx="6"/>
            <a:endCxn id="45" idx="2"/>
          </p:cNvCxnSpPr>
          <p:nvPr/>
        </p:nvCxnSpPr>
        <p:spPr>
          <a:xfrm flipV="1">
            <a:off x="7790334" y="4215391"/>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52" name="Conector recto de flecha 251">
            <a:extLst>
              <a:ext uri="{FF2B5EF4-FFF2-40B4-BE49-F238E27FC236}">
                <a16:creationId xmlns:a16="http://schemas.microsoft.com/office/drawing/2014/main" id="{91BF8E2A-0310-407F-BBC3-F0268798753B}"/>
              </a:ext>
            </a:extLst>
          </p:cNvPr>
          <p:cNvCxnSpPr>
            <a:cxnSpLocks/>
            <a:stCxn id="24" idx="6"/>
            <a:endCxn id="44" idx="2"/>
          </p:cNvCxnSpPr>
          <p:nvPr/>
        </p:nvCxnSpPr>
        <p:spPr>
          <a:xfrm flipV="1">
            <a:off x="7790334" y="3797541"/>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53" name="Conector recto de flecha 252">
            <a:extLst>
              <a:ext uri="{FF2B5EF4-FFF2-40B4-BE49-F238E27FC236}">
                <a16:creationId xmlns:a16="http://schemas.microsoft.com/office/drawing/2014/main" id="{D3AE5472-932E-431F-B0CF-B82EB4B0D19C}"/>
              </a:ext>
            </a:extLst>
          </p:cNvPr>
          <p:cNvCxnSpPr>
            <a:cxnSpLocks/>
            <a:stCxn id="24" idx="6"/>
            <a:endCxn id="43" idx="2"/>
          </p:cNvCxnSpPr>
          <p:nvPr/>
        </p:nvCxnSpPr>
        <p:spPr>
          <a:xfrm flipV="1">
            <a:off x="7790334" y="3379692"/>
            <a:ext cx="870483" cy="12535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54" name="Conector recto de flecha 253">
            <a:extLst>
              <a:ext uri="{FF2B5EF4-FFF2-40B4-BE49-F238E27FC236}">
                <a16:creationId xmlns:a16="http://schemas.microsoft.com/office/drawing/2014/main" id="{1D17D110-36D2-428E-A58F-549BC2F01B68}"/>
              </a:ext>
            </a:extLst>
          </p:cNvPr>
          <p:cNvCxnSpPr>
            <a:cxnSpLocks/>
            <a:stCxn id="24" idx="6"/>
            <a:endCxn id="42" idx="2"/>
          </p:cNvCxnSpPr>
          <p:nvPr/>
        </p:nvCxnSpPr>
        <p:spPr>
          <a:xfrm flipV="1">
            <a:off x="7790334" y="2961842"/>
            <a:ext cx="870483" cy="16713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55" name="Conector recto de flecha 254">
            <a:extLst>
              <a:ext uri="{FF2B5EF4-FFF2-40B4-BE49-F238E27FC236}">
                <a16:creationId xmlns:a16="http://schemas.microsoft.com/office/drawing/2014/main" id="{A6522A9B-2BB5-4794-B257-C72FCBE262D1}"/>
              </a:ext>
            </a:extLst>
          </p:cNvPr>
          <p:cNvCxnSpPr>
            <a:cxnSpLocks/>
            <a:stCxn id="24" idx="6"/>
            <a:endCxn id="41" idx="2"/>
          </p:cNvCxnSpPr>
          <p:nvPr/>
        </p:nvCxnSpPr>
        <p:spPr>
          <a:xfrm flipV="1">
            <a:off x="7790334" y="2543994"/>
            <a:ext cx="870483" cy="208924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56" name="Conector recto de flecha 255">
            <a:extLst>
              <a:ext uri="{FF2B5EF4-FFF2-40B4-BE49-F238E27FC236}">
                <a16:creationId xmlns:a16="http://schemas.microsoft.com/office/drawing/2014/main" id="{B4624E8D-D565-47EB-9F03-FC190B3C4899}"/>
              </a:ext>
            </a:extLst>
          </p:cNvPr>
          <p:cNvCxnSpPr>
            <a:cxnSpLocks/>
            <a:stCxn id="23" idx="6"/>
            <a:endCxn id="49" idx="2"/>
          </p:cNvCxnSpPr>
          <p:nvPr/>
        </p:nvCxnSpPr>
        <p:spPr>
          <a:xfrm>
            <a:off x="7790334" y="4215391"/>
            <a:ext cx="870483" cy="167139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57" name="Conector recto de flecha 256">
            <a:extLst>
              <a:ext uri="{FF2B5EF4-FFF2-40B4-BE49-F238E27FC236}">
                <a16:creationId xmlns:a16="http://schemas.microsoft.com/office/drawing/2014/main" id="{AB8C5039-4826-4423-9696-CDC94DC54299}"/>
              </a:ext>
            </a:extLst>
          </p:cNvPr>
          <p:cNvCxnSpPr>
            <a:cxnSpLocks/>
            <a:stCxn id="23" idx="6"/>
            <a:endCxn id="48" idx="2"/>
          </p:cNvCxnSpPr>
          <p:nvPr/>
        </p:nvCxnSpPr>
        <p:spPr>
          <a:xfrm>
            <a:off x="7790334" y="4215391"/>
            <a:ext cx="870483" cy="12535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58" name="Conector recto de flecha 257">
            <a:extLst>
              <a:ext uri="{FF2B5EF4-FFF2-40B4-BE49-F238E27FC236}">
                <a16:creationId xmlns:a16="http://schemas.microsoft.com/office/drawing/2014/main" id="{6ACC877E-9598-4920-9BDD-083C7A67E5A6}"/>
              </a:ext>
            </a:extLst>
          </p:cNvPr>
          <p:cNvCxnSpPr>
            <a:cxnSpLocks/>
            <a:stCxn id="23" idx="6"/>
            <a:endCxn id="47" idx="2"/>
          </p:cNvCxnSpPr>
          <p:nvPr/>
        </p:nvCxnSpPr>
        <p:spPr>
          <a:xfrm>
            <a:off x="7790334" y="4215391"/>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79" name="Conector recto de flecha 278">
            <a:extLst>
              <a:ext uri="{FF2B5EF4-FFF2-40B4-BE49-F238E27FC236}">
                <a16:creationId xmlns:a16="http://schemas.microsoft.com/office/drawing/2014/main" id="{E3FF1EEA-E25E-426F-A212-FBBBE1874224}"/>
              </a:ext>
            </a:extLst>
          </p:cNvPr>
          <p:cNvCxnSpPr>
            <a:cxnSpLocks/>
            <a:stCxn id="25" idx="6"/>
            <a:endCxn id="41" idx="2"/>
          </p:cNvCxnSpPr>
          <p:nvPr/>
        </p:nvCxnSpPr>
        <p:spPr>
          <a:xfrm flipV="1">
            <a:off x="7790334" y="2543994"/>
            <a:ext cx="870483" cy="250709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0" name="Conector recto de flecha 279">
            <a:extLst>
              <a:ext uri="{FF2B5EF4-FFF2-40B4-BE49-F238E27FC236}">
                <a16:creationId xmlns:a16="http://schemas.microsoft.com/office/drawing/2014/main" id="{CADA8F04-7E6E-4A49-A6CF-768B86BD7801}"/>
              </a:ext>
            </a:extLst>
          </p:cNvPr>
          <p:cNvCxnSpPr>
            <a:cxnSpLocks/>
            <a:stCxn id="25" idx="6"/>
            <a:endCxn id="42" idx="2"/>
          </p:cNvCxnSpPr>
          <p:nvPr/>
        </p:nvCxnSpPr>
        <p:spPr>
          <a:xfrm flipV="1">
            <a:off x="7790334" y="2961842"/>
            <a:ext cx="870483" cy="20892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1" name="Conector recto de flecha 280">
            <a:extLst>
              <a:ext uri="{FF2B5EF4-FFF2-40B4-BE49-F238E27FC236}">
                <a16:creationId xmlns:a16="http://schemas.microsoft.com/office/drawing/2014/main" id="{C9025B7F-CC79-4233-94F5-8A118007F3B2}"/>
              </a:ext>
            </a:extLst>
          </p:cNvPr>
          <p:cNvCxnSpPr>
            <a:cxnSpLocks/>
            <a:stCxn id="25" idx="6"/>
            <a:endCxn id="43" idx="2"/>
          </p:cNvCxnSpPr>
          <p:nvPr/>
        </p:nvCxnSpPr>
        <p:spPr>
          <a:xfrm flipV="1">
            <a:off x="7790334" y="3379692"/>
            <a:ext cx="870483" cy="16713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2" name="Conector recto de flecha 281">
            <a:extLst>
              <a:ext uri="{FF2B5EF4-FFF2-40B4-BE49-F238E27FC236}">
                <a16:creationId xmlns:a16="http://schemas.microsoft.com/office/drawing/2014/main" id="{DFDB3929-C58B-452E-BD46-D3BCA220C142}"/>
              </a:ext>
            </a:extLst>
          </p:cNvPr>
          <p:cNvCxnSpPr>
            <a:cxnSpLocks/>
            <a:stCxn id="25" idx="6"/>
            <a:endCxn id="45" idx="2"/>
          </p:cNvCxnSpPr>
          <p:nvPr/>
        </p:nvCxnSpPr>
        <p:spPr>
          <a:xfrm flipV="1">
            <a:off x="7790334" y="4215391"/>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3" name="Conector recto de flecha 282">
            <a:extLst>
              <a:ext uri="{FF2B5EF4-FFF2-40B4-BE49-F238E27FC236}">
                <a16:creationId xmlns:a16="http://schemas.microsoft.com/office/drawing/2014/main" id="{02164F2F-26C6-4F13-8AA9-BE300951602C}"/>
              </a:ext>
            </a:extLst>
          </p:cNvPr>
          <p:cNvCxnSpPr>
            <a:cxnSpLocks/>
            <a:stCxn id="25" idx="6"/>
            <a:endCxn id="46" idx="2"/>
          </p:cNvCxnSpPr>
          <p:nvPr/>
        </p:nvCxnSpPr>
        <p:spPr>
          <a:xfrm flipV="1">
            <a:off x="7790334" y="4633239"/>
            <a:ext cx="870483" cy="41785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4" name="Conector recto de flecha 283">
            <a:extLst>
              <a:ext uri="{FF2B5EF4-FFF2-40B4-BE49-F238E27FC236}">
                <a16:creationId xmlns:a16="http://schemas.microsoft.com/office/drawing/2014/main" id="{0EA6BF34-D60F-4C13-B700-17B52EA6AA11}"/>
              </a:ext>
            </a:extLst>
          </p:cNvPr>
          <p:cNvCxnSpPr>
            <a:cxnSpLocks/>
            <a:stCxn id="25" idx="6"/>
            <a:endCxn id="44" idx="2"/>
          </p:cNvCxnSpPr>
          <p:nvPr/>
        </p:nvCxnSpPr>
        <p:spPr>
          <a:xfrm flipV="1">
            <a:off x="7790334" y="3797541"/>
            <a:ext cx="870483" cy="125354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5" name="Conector recto de flecha 284">
            <a:extLst>
              <a:ext uri="{FF2B5EF4-FFF2-40B4-BE49-F238E27FC236}">
                <a16:creationId xmlns:a16="http://schemas.microsoft.com/office/drawing/2014/main" id="{BD9FD98D-A2DA-478A-8378-1F618348AF03}"/>
              </a:ext>
            </a:extLst>
          </p:cNvPr>
          <p:cNvCxnSpPr>
            <a:cxnSpLocks/>
            <a:stCxn id="25" idx="6"/>
            <a:endCxn id="48" idx="2"/>
          </p:cNvCxnSpPr>
          <p:nvPr/>
        </p:nvCxnSpPr>
        <p:spPr>
          <a:xfrm>
            <a:off x="7790334" y="5051090"/>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6" name="Conector recto de flecha 285">
            <a:extLst>
              <a:ext uri="{FF2B5EF4-FFF2-40B4-BE49-F238E27FC236}">
                <a16:creationId xmlns:a16="http://schemas.microsoft.com/office/drawing/2014/main" id="{9D8964A5-8D4D-4D56-A6B8-35F88527D971}"/>
              </a:ext>
            </a:extLst>
          </p:cNvPr>
          <p:cNvCxnSpPr>
            <a:cxnSpLocks/>
            <a:stCxn id="25" idx="6"/>
            <a:endCxn id="47" idx="2"/>
          </p:cNvCxnSpPr>
          <p:nvPr/>
        </p:nvCxnSpPr>
        <p:spPr>
          <a:xfrm>
            <a:off x="7790334" y="5051090"/>
            <a:ext cx="870483"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7" name="Conector recto de flecha 286">
            <a:extLst>
              <a:ext uri="{FF2B5EF4-FFF2-40B4-BE49-F238E27FC236}">
                <a16:creationId xmlns:a16="http://schemas.microsoft.com/office/drawing/2014/main" id="{310E1CB5-CF26-4281-BBF6-DD3882DA4F08}"/>
              </a:ext>
            </a:extLst>
          </p:cNvPr>
          <p:cNvCxnSpPr>
            <a:cxnSpLocks/>
            <a:stCxn id="25" idx="6"/>
            <a:endCxn id="49" idx="2"/>
          </p:cNvCxnSpPr>
          <p:nvPr/>
        </p:nvCxnSpPr>
        <p:spPr>
          <a:xfrm>
            <a:off x="7790334" y="5051090"/>
            <a:ext cx="870483" cy="8356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8" name="Conector recto de flecha 287">
            <a:extLst>
              <a:ext uri="{FF2B5EF4-FFF2-40B4-BE49-F238E27FC236}">
                <a16:creationId xmlns:a16="http://schemas.microsoft.com/office/drawing/2014/main" id="{CD32AA2B-825A-47C4-A81A-7FCF60D6CEDA}"/>
              </a:ext>
            </a:extLst>
          </p:cNvPr>
          <p:cNvCxnSpPr>
            <a:cxnSpLocks/>
            <a:stCxn id="26" idx="6"/>
            <a:endCxn id="41" idx="2"/>
          </p:cNvCxnSpPr>
          <p:nvPr/>
        </p:nvCxnSpPr>
        <p:spPr>
          <a:xfrm flipV="1">
            <a:off x="7790334" y="2543994"/>
            <a:ext cx="870483" cy="2924944"/>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89" name="Conector recto de flecha 288">
            <a:extLst>
              <a:ext uri="{FF2B5EF4-FFF2-40B4-BE49-F238E27FC236}">
                <a16:creationId xmlns:a16="http://schemas.microsoft.com/office/drawing/2014/main" id="{8C0A8D99-3926-405E-B9BA-17F0CC582F47}"/>
              </a:ext>
            </a:extLst>
          </p:cNvPr>
          <p:cNvCxnSpPr>
            <a:cxnSpLocks/>
            <a:stCxn id="26" idx="6"/>
            <a:endCxn id="42" idx="2"/>
          </p:cNvCxnSpPr>
          <p:nvPr/>
        </p:nvCxnSpPr>
        <p:spPr>
          <a:xfrm flipV="1">
            <a:off x="7790334" y="2961842"/>
            <a:ext cx="870483" cy="250709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90" name="Conector recto de flecha 289">
            <a:extLst>
              <a:ext uri="{FF2B5EF4-FFF2-40B4-BE49-F238E27FC236}">
                <a16:creationId xmlns:a16="http://schemas.microsoft.com/office/drawing/2014/main" id="{88807A13-1906-40DD-B0FA-892B2B0B9644}"/>
              </a:ext>
            </a:extLst>
          </p:cNvPr>
          <p:cNvCxnSpPr>
            <a:cxnSpLocks/>
            <a:stCxn id="26" idx="6"/>
            <a:endCxn id="43" idx="2"/>
          </p:cNvCxnSpPr>
          <p:nvPr/>
        </p:nvCxnSpPr>
        <p:spPr>
          <a:xfrm flipV="1">
            <a:off x="7790334" y="3379692"/>
            <a:ext cx="870483" cy="208924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91" name="Conector recto de flecha 290">
            <a:extLst>
              <a:ext uri="{FF2B5EF4-FFF2-40B4-BE49-F238E27FC236}">
                <a16:creationId xmlns:a16="http://schemas.microsoft.com/office/drawing/2014/main" id="{036458C0-E3CC-45FB-A213-61C83C01A910}"/>
              </a:ext>
            </a:extLst>
          </p:cNvPr>
          <p:cNvCxnSpPr>
            <a:cxnSpLocks/>
            <a:stCxn id="26" idx="6"/>
            <a:endCxn id="44" idx="2"/>
          </p:cNvCxnSpPr>
          <p:nvPr/>
        </p:nvCxnSpPr>
        <p:spPr>
          <a:xfrm flipV="1">
            <a:off x="7790334" y="3797541"/>
            <a:ext cx="870483" cy="16713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92" name="Conector recto de flecha 291">
            <a:extLst>
              <a:ext uri="{FF2B5EF4-FFF2-40B4-BE49-F238E27FC236}">
                <a16:creationId xmlns:a16="http://schemas.microsoft.com/office/drawing/2014/main" id="{ADAC0A78-E9A2-4687-8954-FBFCFF438444}"/>
              </a:ext>
            </a:extLst>
          </p:cNvPr>
          <p:cNvCxnSpPr>
            <a:cxnSpLocks/>
            <a:stCxn id="24" idx="6"/>
            <a:endCxn id="49" idx="2"/>
          </p:cNvCxnSpPr>
          <p:nvPr/>
        </p:nvCxnSpPr>
        <p:spPr>
          <a:xfrm>
            <a:off x="7790334" y="4633239"/>
            <a:ext cx="870483" cy="12535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93" name="Conector recto de flecha 292">
            <a:extLst>
              <a:ext uri="{FF2B5EF4-FFF2-40B4-BE49-F238E27FC236}">
                <a16:creationId xmlns:a16="http://schemas.microsoft.com/office/drawing/2014/main" id="{18409E50-C3AA-4F9A-93FC-87E766FE3D5B}"/>
              </a:ext>
            </a:extLst>
          </p:cNvPr>
          <p:cNvCxnSpPr>
            <a:cxnSpLocks/>
            <a:stCxn id="24" idx="6"/>
            <a:endCxn id="48" idx="2"/>
          </p:cNvCxnSpPr>
          <p:nvPr/>
        </p:nvCxnSpPr>
        <p:spPr>
          <a:xfrm>
            <a:off x="7790334" y="4633239"/>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25" name="Conector recto de flecha 324">
            <a:extLst>
              <a:ext uri="{FF2B5EF4-FFF2-40B4-BE49-F238E27FC236}">
                <a16:creationId xmlns:a16="http://schemas.microsoft.com/office/drawing/2014/main" id="{5196C19B-0879-4EC1-8893-D88F38246A16}"/>
              </a:ext>
            </a:extLst>
          </p:cNvPr>
          <p:cNvCxnSpPr>
            <a:cxnSpLocks/>
            <a:stCxn id="27" idx="6"/>
            <a:endCxn id="41" idx="2"/>
          </p:cNvCxnSpPr>
          <p:nvPr/>
        </p:nvCxnSpPr>
        <p:spPr>
          <a:xfrm flipV="1">
            <a:off x="7790334" y="2543994"/>
            <a:ext cx="870483" cy="3342793"/>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26" name="Conector recto de flecha 325">
            <a:extLst>
              <a:ext uri="{FF2B5EF4-FFF2-40B4-BE49-F238E27FC236}">
                <a16:creationId xmlns:a16="http://schemas.microsoft.com/office/drawing/2014/main" id="{2CD35031-3BE5-4F4F-8FF1-36F97C59E6B4}"/>
              </a:ext>
            </a:extLst>
          </p:cNvPr>
          <p:cNvCxnSpPr>
            <a:cxnSpLocks/>
            <a:stCxn id="27" idx="6"/>
            <a:endCxn id="42" idx="2"/>
          </p:cNvCxnSpPr>
          <p:nvPr/>
        </p:nvCxnSpPr>
        <p:spPr>
          <a:xfrm flipV="1">
            <a:off x="7790334" y="2961842"/>
            <a:ext cx="870483" cy="2924944"/>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27" name="Conector recto de flecha 326">
            <a:extLst>
              <a:ext uri="{FF2B5EF4-FFF2-40B4-BE49-F238E27FC236}">
                <a16:creationId xmlns:a16="http://schemas.microsoft.com/office/drawing/2014/main" id="{4C340CAF-28A0-4A84-A7A8-92B67AA36764}"/>
              </a:ext>
            </a:extLst>
          </p:cNvPr>
          <p:cNvCxnSpPr>
            <a:cxnSpLocks/>
            <a:stCxn id="27" idx="6"/>
            <a:endCxn id="43" idx="2"/>
          </p:cNvCxnSpPr>
          <p:nvPr/>
        </p:nvCxnSpPr>
        <p:spPr>
          <a:xfrm flipV="1">
            <a:off x="7790334" y="3379692"/>
            <a:ext cx="870483" cy="2507094"/>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28" name="Conector recto de flecha 327">
            <a:extLst>
              <a:ext uri="{FF2B5EF4-FFF2-40B4-BE49-F238E27FC236}">
                <a16:creationId xmlns:a16="http://schemas.microsoft.com/office/drawing/2014/main" id="{B3D9D0FD-017B-47D4-BA23-7122381A09D3}"/>
              </a:ext>
            </a:extLst>
          </p:cNvPr>
          <p:cNvCxnSpPr>
            <a:cxnSpLocks/>
            <a:stCxn id="27" idx="6"/>
            <a:endCxn id="44" idx="2"/>
          </p:cNvCxnSpPr>
          <p:nvPr/>
        </p:nvCxnSpPr>
        <p:spPr>
          <a:xfrm flipV="1">
            <a:off x="7790334" y="3797541"/>
            <a:ext cx="870483" cy="208924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29" name="Conector recto de flecha 328">
            <a:extLst>
              <a:ext uri="{FF2B5EF4-FFF2-40B4-BE49-F238E27FC236}">
                <a16:creationId xmlns:a16="http://schemas.microsoft.com/office/drawing/2014/main" id="{36792EDD-5CDE-4151-9598-25B14D825506}"/>
              </a:ext>
            </a:extLst>
          </p:cNvPr>
          <p:cNvCxnSpPr>
            <a:cxnSpLocks/>
            <a:stCxn id="27" idx="6"/>
            <a:endCxn id="45" idx="2"/>
          </p:cNvCxnSpPr>
          <p:nvPr/>
        </p:nvCxnSpPr>
        <p:spPr>
          <a:xfrm flipV="1">
            <a:off x="7790334" y="4215391"/>
            <a:ext cx="870483" cy="1671396"/>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0" name="Conector recto de flecha 329">
            <a:extLst>
              <a:ext uri="{FF2B5EF4-FFF2-40B4-BE49-F238E27FC236}">
                <a16:creationId xmlns:a16="http://schemas.microsoft.com/office/drawing/2014/main" id="{3BCD4C28-9C2A-49EC-9BB7-D100DEF038FA}"/>
              </a:ext>
            </a:extLst>
          </p:cNvPr>
          <p:cNvCxnSpPr>
            <a:cxnSpLocks/>
            <a:stCxn id="27" idx="6"/>
            <a:endCxn id="46" idx="2"/>
          </p:cNvCxnSpPr>
          <p:nvPr/>
        </p:nvCxnSpPr>
        <p:spPr>
          <a:xfrm flipV="1">
            <a:off x="7790334" y="4633239"/>
            <a:ext cx="870483" cy="12535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1" name="Conector recto de flecha 330">
            <a:extLst>
              <a:ext uri="{FF2B5EF4-FFF2-40B4-BE49-F238E27FC236}">
                <a16:creationId xmlns:a16="http://schemas.microsoft.com/office/drawing/2014/main" id="{B19FEE1C-FF83-4351-AA17-2504E982B220}"/>
              </a:ext>
            </a:extLst>
          </p:cNvPr>
          <p:cNvCxnSpPr>
            <a:cxnSpLocks/>
            <a:stCxn id="27" idx="6"/>
            <a:endCxn id="47" idx="2"/>
          </p:cNvCxnSpPr>
          <p:nvPr/>
        </p:nvCxnSpPr>
        <p:spPr>
          <a:xfrm flipV="1">
            <a:off x="7790334" y="5051090"/>
            <a:ext cx="870483" cy="8356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2" name="Conector recto de flecha 331">
            <a:extLst>
              <a:ext uri="{FF2B5EF4-FFF2-40B4-BE49-F238E27FC236}">
                <a16:creationId xmlns:a16="http://schemas.microsoft.com/office/drawing/2014/main" id="{74F92206-704A-443F-83EA-4A76B78C6E79}"/>
              </a:ext>
            </a:extLst>
          </p:cNvPr>
          <p:cNvCxnSpPr>
            <a:cxnSpLocks/>
            <a:stCxn id="27" idx="6"/>
            <a:endCxn id="47" idx="2"/>
          </p:cNvCxnSpPr>
          <p:nvPr/>
        </p:nvCxnSpPr>
        <p:spPr>
          <a:xfrm flipV="1">
            <a:off x="7790334" y="5051090"/>
            <a:ext cx="870483" cy="83569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3" name="Conector recto de flecha 332">
            <a:extLst>
              <a:ext uri="{FF2B5EF4-FFF2-40B4-BE49-F238E27FC236}">
                <a16:creationId xmlns:a16="http://schemas.microsoft.com/office/drawing/2014/main" id="{BD5E0533-B063-498B-8E2D-AA0AE83BFC94}"/>
              </a:ext>
            </a:extLst>
          </p:cNvPr>
          <p:cNvCxnSpPr>
            <a:cxnSpLocks/>
            <a:stCxn id="27" idx="6"/>
            <a:endCxn id="48" idx="2"/>
          </p:cNvCxnSpPr>
          <p:nvPr/>
        </p:nvCxnSpPr>
        <p:spPr>
          <a:xfrm flipV="1">
            <a:off x="7790334" y="5468938"/>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4" name="Conector recto de flecha 333">
            <a:extLst>
              <a:ext uri="{FF2B5EF4-FFF2-40B4-BE49-F238E27FC236}">
                <a16:creationId xmlns:a16="http://schemas.microsoft.com/office/drawing/2014/main" id="{05AF180D-6EFF-4EA3-9B96-ACED70484930}"/>
              </a:ext>
            </a:extLst>
          </p:cNvPr>
          <p:cNvCxnSpPr>
            <a:cxnSpLocks/>
            <a:stCxn id="27" idx="6"/>
            <a:endCxn id="49" idx="2"/>
          </p:cNvCxnSpPr>
          <p:nvPr/>
        </p:nvCxnSpPr>
        <p:spPr>
          <a:xfrm>
            <a:off x="7790334" y="5886787"/>
            <a:ext cx="870483"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5" name="Conector recto de flecha 334">
            <a:extLst>
              <a:ext uri="{FF2B5EF4-FFF2-40B4-BE49-F238E27FC236}">
                <a16:creationId xmlns:a16="http://schemas.microsoft.com/office/drawing/2014/main" id="{3220B9AE-19EB-476B-ACA8-C9DAFD0277E9}"/>
              </a:ext>
            </a:extLst>
          </p:cNvPr>
          <p:cNvCxnSpPr>
            <a:cxnSpLocks/>
            <a:endCxn id="378" idx="1"/>
          </p:cNvCxnSpPr>
          <p:nvPr/>
        </p:nvCxnSpPr>
        <p:spPr>
          <a:xfrm>
            <a:off x="9049642" y="2543994"/>
            <a:ext cx="810401" cy="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6" name="Conector recto de flecha 335">
            <a:extLst>
              <a:ext uri="{FF2B5EF4-FFF2-40B4-BE49-F238E27FC236}">
                <a16:creationId xmlns:a16="http://schemas.microsoft.com/office/drawing/2014/main" id="{D30C9ACE-4DBE-4433-B6C3-78624BBBF687}"/>
              </a:ext>
            </a:extLst>
          </p:cNvPr>
          <p:cNvCxnSpPr>
            <a:cxnSpLocks/>
            <a:stCxn id="43" idx="6"/>
            <a:endCxn id="380" idx="1"/>
          </p:cNvCxnSpPr>
          <p:nvPr/>
        </p:nvCxnSpPr>
        <p:spPr>
          <a:xfrm>
            <a:off x="9049642" y="3379692"/>
            <a:ext cx="810401" cy="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7" name="Conector recto de flecha 336">
            <a:extLst>
              <a:ext uri="{FF2B5EF4-FFF2-40B4-BE49-F238E27FC236}">
                <a16:creationId xmlns:a16="http://schemas.microsoft.com/office/drawing/2014/main" id="{C5848F23-8BF8-43EF-96EA-AEE38AB6B676}"/>
              </a:ext>
            </a:extLst>
          </p:cNvPr>
          <p:cNvCxnSpPr>
            <a:cxnSpLocks/>
            <a:stCxn id="49" idx="6"/>
            <a:endCxn id="386" idx="1"/>
          </p:cNvCxnSpPr>
          <p:nvPr/>
        </p:nvCxnSpPr>
        <p:spPr>
          <a:xfrm>
            <a:off x="9049642" y="5886787"/>
            <a:ext cx="810401" cy="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8" name="Conector recto de flecha 337">
            <a:extLst>
              <a:ext uri="{FF2B5EF4-FFF2-40B4-BE49-F238E27FC236}">
                <a16:creationId xmlns:a16="http://schemas.microsoft.com/office/drawing/2014/main" id="{F9A7671F-FDC1-462B-A44F-5C8AE0696D71}"/>
              </a:ext>
            </a:extLst>
          </p:cNvPr>
          <p:cNvCxnSpPr>
            <a:cxnSpLocks/>
            <a:stCxn id="378" idx="3"/>
            <a:endCxn id="419" idx="2"/>
          </p:cNvCxnSpPr>
          <p:nvPr/>
        </p:nvCxnSpPr>
        <p:spPr>
          <a:xfrm>
            <a:off x="10248870" y="2543994"/>
            <a:ext cx="445163" cy="1650857"/>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39" name="Conector recto de flecha 338">
            <a:extLst>
              <a:ext uri="{FF2B5EF4-FFF2-40B4-BE49-F238E27FC236}">
                <a16:creationId xmlns:a16="http://schemas.microsoft.com/office/drawing/2014/main" id="{807F24BB-8BFD-4630-B8BE-41C3B4F91E06}"/>
              </a:ext>
            </a:extLst>
          </p:cNvPr>
          <p:cNvCxnSpPr>
            <a:cxnSpLocks/>
            <a:stCxn id="26" idx="6"/>
            <a:endCxn id="49" idx="2"/>
          </p:cNvCxnSpPr>
          <p:nvPr/>
        </p:nvCxnSpPr>
        <p:spPr>
          <a:xfrm>
            <a:off x="7790334" y="5468938"/>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40" name="Conector recto de flecha 339">
            <a:extLst>
              <a:ext uri="{FF2B5EF4-FFF2-40B4-BE49-F238E27FC236}">
                <a16:creationId xmlns:a16="http://schemas.microsoft.com/office/drawing/2014/main" id="{5845F97D-D501-4D86-BE6C-E5C426074ED6}"/>
              </a:ext>
            </a:extLst>
          </p:cNvPr>
          <p:cNvCxnSpPr>
            <a:cxnSpLocks/>
            <a:stCxn id="26" idx="6"/>
            <a:endCxn id="48" idx="2"/>
          </p:cNvCxnSpPr>
          <p:nvPr/>
        </p:nvCxnSpPr>
        <p:spPr>
          <a:xfrm>
            <a:off x="7790334" y="5468938"/>
            <a:ext cx="870483"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41" name="Conector recto de flecha 340">
            <a:extLst>
              <a:ext uri="{FF2B5EF4-FFF2-40B4-BE49-F238E27FC236}">
                <a16:creationId xmlns:a16="http://schemas.microsoft.com/office/drawing/2014/main" id="{8E8F7872-546F-423C-98A2-EBF3419E924C}"/>
              </a:ext>
            </a:extLst>
          </p:cNvPr>
          <p:cNvCxnSpPr>
            <a:cxnSpLocks/>
            <a:stCxn id="26" idx="6"/>
            <a:endCxn id="47" idx="2"/>
          </p:cNvCxnSpPr>
          <p:nvPr/>
        </p:nvCxnSpPr>
        <p:spPr>
          <a:xfrm flipV="1">
            <a:off x="7790334" y="5051090"/>
            <a:ext cx="870483" cy="41784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42" name="Conector recto de flecha 341">
            <a:extLst>
              <a:ext uri="{FF2B5EF4-FFF2-40B4-BE49-F238E27FC236}">
                <a16:creationId xmlns:a16="http://schemas.microsoft.com/office/drawing/2014/main" id="{79E1556E-626F-4F0D-ACB4-0E4D527900CD}"/>
              </a:ext>
            </a:extLst>
          </p:cNvPr>
          <p:cNvCxnSpPr>
            <a:cxnSpLocks/>
            <a:stCxn id="26" idx="6"/>
            <a:endCxn id="46" idx="2"/>
          </p:cNvCxnSpPr>
          <p:nvPr/>
        </p:nvCxnSpPr>
        <p:spPr>
          <a:xfrm flipV="1">
            <a:off x="7790334" y="4633239"/>
            <a:ext cx="870483" cy="835699"/>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43" name="Conector recto de flecha 342">
            <a:extLst>
              <a:ext uri="{FF2B5EF4-FFF2-40B4-BE49-F238E27FC236}">
                <a16:creationId xmlns:a16="http://schemas.microsoft.com/office/drawing/2014/main" id="{9B1D5327-0AF1-4312-8318-F257C04F8072}"/>
              </a:ext>
            </a:extLst>
          </p:cNvPr>
          <p:cNvCxnSpPr>
            <a:cxnSpLocks/>
            <a:stCxn id="26" idx="6"/>
            <a:endCxn id="45" idx="2"/>
          </p:cNvCxnSpPr>
          <p:nvPr/>
        </p:nvCxnSpPr>
        <p:spPr>
          <a:xfrm flipV="1">
            <a:off x="7790334" y="4215391"/>
            <a:ext cx="870483" cy="1253547"/>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8" name="Rectángulo 377">
                <a:extLst>
                  <a:ext uri="{FF2B5EF4-FFF2-40B4-BE49-F238E27FC236}">
                    <a16:creationId xmlns:a16="http://schemas.microsoft.com/office/drawing/2014/main" id="{08E6773A-3BDD-4408-AB75-9A1F61C6908D}"/>
                  </a:ext>
                </a:extLst>
              </p:cNvPr>
              <p:cNvSpPr/>
              <p:nvPr/>
            </p:nvSpPr>
            <p:spPr>
              <a:xfrm>
                <a:off x="9860043" y="2359933"/>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1</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378" name="Rectángulo 377">
                <a:extLst>
                  <a:ext uri="{FF2B5EF4-FFF2-40B4-BE49-F238E27FC236}">
                    <a16:creationId xmlns:a16="http://schemas.microsoft.com/office/drawing/2014/main" id="{08E6773A-3BDD-4408-AB75-9A1F61C6908D}"/>
                  </a:ext>
                </a:extLst>
              </p:cNvPr>
              <p:cNvSpPr>
                <a:spLocks noRot="1" noChangeAspect="1" noMove="1" noResize="1" noEditPoints="1" noAdjustHandles="1" noChangeArrowheads="1" noChangeShapeType="1" noTextEdit="1"/>
              </p:cNvSpPr>
              <p:nvPr/>
            </p:nvSpPr>
            <p:spPr>
              <a:xfrm>
                <a:off x="9860043" y="2359933"/>
                <a:ext cx="388827" cy="368121"/>
              </a:xfrm>
              <a:prstGeom prst="rect">
                <a:avLst/>
              </a:prstGeom>
              <a:blipFill>
                <a:blip r:embed="rId33"/>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79" name="Rectángulo 378">
                <a:extLst>
                  <a:ext uri="{FF2B5EF4-FFF2-40B4-BE49-F238E27FC236}">
                    <a16:creationId xmlns:a16="http://schemas.microsoft.com/office/drawing/2014/main" id="{AC2D3CFC-7D57-4A76-B407-F266A39E7183}"/>
                  </a:ext>
                </a:extLst>
              </p:cNvPr>
              <p:cNvSpPr/>
              <p:nvPr/>
            </p:nvSpPr>
            <p:spPr>
              <a:xfrm>
                <a:off x="9860043" y="2777782"/>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2</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379" name="Rectángulo 378">
                <a:extLst>
                  <a:ext uri="{FF2B5EF4-FFF2-40B4-BE49-F238E27FC236}">
                    <a16:creationId xmlns:a16="http://schemas.microsoft.com/office/drawing/2014/main" id="{AC2D3CFC-7D57-4A76-B407-F266A39E7183}"/>
                  </a:ext>
                </a:extLst>
              </p:cNvPr>
              <p:cNvSpPr>
                <a:spLocks noRot="1" noChangeAspect="1" noMove="1" noResize="1" noEditPoints="1" noAdjustHandles="1" noChangeArrowheads="1" noChangeShapeType="1" noTextEdit="1"/>
              </p:cNvSpPr>
              <p:nvPr/>
            </p:nvSpPr>
            <p:spPr>
              <a:xfrm>
                <a:off x="9860043" y="2777782"/>
                <a:ext cx="388827" cy="368121"/>
              </a:xfrm>
              <a:prstGeom prst="rect">
                <a:avLst/>
              </a:prstGeom>
              <a:blipFill>
                <a:blip r:embed="rId34"/>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80" name="Rectángulo 379">
                <a:extLst>
                  <a:ext uri="{FF2B5EF4-FFF2-40B4-BE49-F238E27FC236}">
                    <a16:creationId xmlns:a16="http://schemas.microsoft.com/office/drawing/2014/main" id="{CFC0DD63-9187-434D-B479-5B3169A264EF}"/>
                  </a:ext>
                </a:extLst>
              </p:cNvPr>
              <p:cNvSpPr/>
              <p:nvPr/>
            </p:nvSpPr>
            <p:spPr>
              <a:xfrm>
                <a:off x="9860043" y="3195632"/>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3</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380" name="Rectángulo 379">
                <a:extLst>
                  <a:ext uri="{FF2B5EF4-FFF2-40B4-BE49-F238E27FC236}">
                    <a16:creationId xmlns:a16="http://schemas.microsoft.com/office/drawing/2014/main" id="{CFC0DD63-9187-434D-B479-5B3169A264EF}"/>
                  </a:ext>
                </a:extLst>
              </p:cNvPr>
              <p:cNvSpPr>
                <a:spLocks noRot="1" noChangeAspect="1" noMove="1" noResize="1" noEditPoints="1" noAdjustHandles="1" noChangeArrowheads="1" noChangeShapeType="1" noTextEdit="1"/>
              </p:cNvSpPr>
              <p:nvPr/>
            </p:nvSpPr>
            <p:spPr>
              <a:xfrm>
                <a:off x="9860043" y="3195632"/>
                <a:ext cx="388827" cy="368121"/>
              </a:xfrm>
              <a:prstGeom prst="rect">
                <a:avLst/>
              </a:prstGeom>
              <a:blipFill>
                <a:blip r:embed="rId35"/>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81" name="Rectángulo 380">
                <a:extLst>
                  <a:ext uri="{FF2B5EF4-FFF2-40B4-BE49-F238E27FC236}">
                    <a16:creationId xmlns:a16="http://schemas.microsoft.com/office/drawing/2014/main" id="{4DC0D406-A130-4F67-BA8F-5C1E91E37E72}"/>
                  </a:ext>
                </a:extLst>
              </p:cNvPr>
              <p:cNvSpPr/>
              <p:nvPr/>
            </p:nvSpPr>
            <p:spPr>
              <a:xfrm>
                <a:off x="9860043" y="3613480"/>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4</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381" name="Rectángulo 380">
                <a:extLst>
                  <a:ext uri="{FF2B5EF4-FFF2-40B4-BE49-F238E27FC236}">
                    <a16:creationId xmlns:a16="http://schemas.microsoft.com/office/drawing/2014/main" id="{4DC0D406-A130-4F67-BA8F-5C1E91E37E72}"/>
                  </a:ext>
                </a:extLst>
              </p:cNvPr>
              <p:cNvSpPr>
                <a:spLocks noRot="1" noChangeAspect="1" noMove="1" noResize="1" noEditPoints="1" noAdjustHandles="1" noChangeArrowheads="1" noChangeShapeType="1" noTextEdit="1"/>
              </p:cNvSpPr>
              <p:nvPr/>
            </p:nvSpPr>
            <p:spPr>
              <a:xfrm>
                <a:off x="9860043" y="3613480"/>
                <a:ext cx="388827" cy="368121"/>
              </a:xfrm>
              <a:prstGeom prst="rect">
                <a:avLst/>
              </a:prstGeom>
              <a:blipFill>
                <a:blip r:embed="rId36"/>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82" name="Rectángulo 381">
                <a:extLst>
                  <a:ext uri="{FF2B5EF4-FFF2-40B4-BE49-F238E27FC236}">
                    <a16:creationId xmlns:a16="http://schemas.microsoft.com/office/drawing/2014/main" id="{D9BE048E-8917-462B-ABC6-CA44397131AC}"/>
                  </a:ext>
                </a:extLst>
              </p:cNvPr>
              <p:cNvSpPr/>
              <p:nvPr/>
            </p:nvSpPr>
            <p:spPr>
              <a:xfrm>
                <a:off x="9860043" y="4031331"/>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5</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382" name="Rectángulo 381">
                <a:extLst>
                  <a:ext uri="{FF2B5EF4-FFF2-40B4-BE49-F238E27FC236}">
                    <a16:creationId xmlns:a16="http://schemas.microsoft.com/office/drawing/2014/main" id="{D9BE048E-8917-462B-ABC6-CA44397131AC}"/>
                  </a:ext>
                </a:extLst>
              </p:cNvPr>
              <p:cNvSpPr>
                <a:spLocks noRot="1" noChangeAspect="1" noMove="1" noResize="1" noEditPoints="1" noAdjustHandles="1" noChangeArrowheads="1" noChangeShapeType="1" noTextEdit="1"/>
              </p:cNvSpPr>
              <p:nvPr/>
            </p:nvSpPr>
            <p:spPr>
              <a:xfrm>
                <a:off x="9860043" y="4031331"/>
                <a:ext cx="388827" cy="368121"/>
              </a:xfrm>
              <a:prstGeom prst="rect">
                <a:avLst/>
              </a:prstGeom>
              <a:blipFill>
                <a:blip r:embed="rId37"/>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83" name="Rectángulo 382">
                <a:extLst>
                  <a:ext uri="{FF2B5EF4-FFF2-40B4-BE49-F238E27FC236}">
                    <a16:creationId xmlns:a16="http://schemas.microsoft.com/office/drawing/2014/main" id="{6AEFD20E-5488-40F9-ADD6-40EACA7A6397}"/>
                  </a:ext>
                </a:extLst>
              </p:cNvPr>
              <p:cNvSpPr/>
              <p:nvPr/>
            </p:nvSpPr>
            <p:spPr>
              <a:xfrm>
                <a:off x="9860043" y="4449179"/>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6</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383" name="Rectángulo 382">
                <a:extLst>
                  <a:ext uri="{FF2B5EF4-FFF2-40B4-BE49-F238E27FC236}">
                    <a16:creationId xmlns:a16="http://schemas.microsoft.com/office/drawing/2014/main" id="{6AEFD20E-5488-40F9-ADD6-40EACA7A6397}"/>
                  </a:ext>
                </a:extLst>
              </p:cNvPr>
              <p:cNvSpPr>
                <a:spLocks noRot="1" noChangeAspect="1" noMove="1" noResize="1" noEditPoints="1" noAdjustHandles="1" noChangeArrowheads="1" noChangeShapeType="1" noTextEdit="1"/>
              </p:cNvSpPr>
              <p:nvPr/>
            </p:nvSpPr>
            <p:spPr>
              <a:xfrm>
                <a:off x="9860043" y="4449179"/>
                <a:ext cx="388827" cy="368121"/>
              </a:xfrm>
              <a:prstGeom prst="rect">
                <a:avLst/>
              </a:prstGeom>
              <a:blipFill>
                <a:blip r:embed="rId38"/>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84" name="Rectángulo 383">
                <a:extLst>
                  <a:ext uri="{FF2B5EF4-FFF2-40B4-BE49-F238E27FC236}">
                    <a16:creationId xmlns:a16="http://schemas.microsoft.com/office/drawing/2014/main" id="{CE850732-F52B-4814-A6F0-A37222257BCF}"/>
                  </a:ext>
                </a:extLst>
              </p:cNvPr>
              <p:cNvSpPr/>
              <p:nvPr/>
            </p:nvSpPr>
            <p:spPr>
              <a:xfrm>
                <a:off x="9860043" y="4867029"/>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7</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384" name="Rectángulo 383">
                <a:extLst>
                  <a:ext uri="{FF2B5EF4-FFF2-40B4-BE49-F238E27FC236}">
                    <a16:creationId xmlns:a16="http://schemas.microsoft.com/office/drawing/2014/main" id="{CE850732-F52B-4814-A6F0-A37222257BCF}"/>
                  </a:ext>
                </a:extLst>
              </p:cNvPr>
              <p:cNvSpPr>
                <a:spLocks noRot="1" noChangeAspect="1" noMove="1" noResize="1" noEditPoints="1" noAdjustHandles="1" noChangeArrowheads="1" noChangeShapeType="1" noTextEdit="1"/>
              </p:cNvSpPr>
              <p:nvPr/>
            </p:nvSpPr>
            <p:spPr>
              <a:xfrm>
                <a:off x="9860043" y="4867029"/>
                <a:ext cx="388827" cy="368121"/>
              </a:xfrm>
              <a:prstGeom prst="rect">
                <a:avLst/>
              </a:prstGeom>
              <a:blipFill>
                <a:blip r:embed="rId39"/>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85" name="Rectángulo 384">
                <a:extLst>
                  <a:ext uri="{FF2B5EF4-FFF2-40B4-BE49-F238E27FC236}">
                    <a16:creationId xmlns:a16="http://schemas.microsoft.com/office/drawing/2014/main" id="{792869C1-847C-42AE-B1F4-047AA3E49638}"/>
                  </a:ext>
                </a:extLst>
              </p:cNvPr>
              <p:cNvSpPr/>
              <p:nvPr/>
            </p:nvSpPr>
            <p:spPr>
              <a:xfrm>
                <a:off x="9860043" y="5284878"/>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8</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385" name="Rectángulo 384">
                <a:extLst>
                  <a:ext uri="{FF2B5EF4-FFF2-40B4-BE49-F238E27FC236}">
                    <a16:creationId xmlns:a16="http://schemas.microsoft.com/office/drawing/2014/main" id="{792869C1-847C-42AE-B1F4-047AA3E49638}"/>
                  </a:ext>
                </a:extLst>
              </p:cNvPr>
              <p:cNvSpPr>
                <a:spLocks noRot="1" noChangeAspect="1" noMove="1" noResize="1" noEditPoints="1" noAdjustHandles="1" noChangeArrowheads="1" noChangeShapeType="1" noTextEdit="1"/>
              </p:cNvSpPr>
              <p:nvPr/>
            </p:nvSpPr>
            <p:spPr>
              <a:xfrm>
                <a:off x="9860043" y="5284878"/>
                <a:ext cx="388827" cy="368121"/>
              </a:xfrm>
              <a:prstGeom prst="rect">
                <a:avLst/>
              </a:prstGeom>
              <a:blipFill>
                <a:blip r:embed="rId40"/>
                <a:stretch>
                  <a:fillRect/>
                </a:stretch>
              </a:blipFill>
              <a:ln w="28575">
                <a:solidFill>
                  <a:schemeClr val="tx1">
                    <a:lumMod val="95000"/>
                    <a:lumOff val="5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86" name="Rectángulo 385">
                <a:extLst>
                  <a:ext uri="{FF2B5EF4-FFF2-40B4-BE49-F238E27FC236}">
                    <a16:creationId xmlns:a16="http://schemas.microsoft.com/office/drawing/2014/main" id="{554BBC36-3BC9-45FC-8A46-3348C1AA08F3}"/>
                  </a:ext>
                </a:extLst>
              </p:cNvPr>
              <p:cNvSpPr/>
              <p:nvPr/>
            </p:nvSpPr>
            <p:spPr>
              <a:xfrm>
                <a:off x="9860043" y="5702726"/>
                <a:ext cx="388827" cy="368121"/>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alpha val="20000"/>
                            </a:schemeClr>
                          </a:solidFill>
                          <a:latin typeface="Cambria Math" panose="02040503050406030204" pitchFamily="18" charset="0"/>
                        </a:rPr>
                        <m:t>9</m:t>
                      </m:r>
                    </m:oMath>
                  </m:oMathPara>
                </a14:m>
                <a:endParaRPr lang="es-CL" sz="1400" i="1" dirty="0">
                  <a:solidFill>
                    <a:schemeClr val="tx1">
                      <a:alpha val="20000"/>
                    </a:schemeClr>
                  </a:solidFill>
                  <a:latin typeface="Cambria Math" panose="02040503050406030204" pitchFamily="18" charset="0"/>
                </a:endParaRPr>
              </a:p>
            </p:txBody>
          </p:sp>
        </mc:Choice>
        <mc:Fallback xmlns="">
          <p:sp>
            <p:nvSpPr>
              <p:cNvPr id="386" name="Rectángulo 385">
                <a:extLst>
                  <a:ext uri="{FF2B5EF4-FFF2-40B4-BE49-F238E27FC236}">
                    <a16:creationId xmlns:a16="http://schemas.microsoft.com/office/drawing/2014/main" id="{554BBC36-3BC9-45FC-8A46-3348C1AA08F3}"/>
                  </a:ext>
                </a:extLst>
              </p:cNvPr>
              <p:cNvSpPr>
                <a:spLocks noRot="1" noChangeAspect="1" noMove="1" noResize="1" noEditPoints="1" noAdjustHandles="1" noChangeArrowheads="1" noChangeShapeType="1" noTextEdit="1"/>
              </p:cNvSpPr>
              <p:nvPr/>
            </p:nvSpPr>
            <p:spPr>
              <a:xfrm>
                <a:off x="9860043" y="5702726"/>
                <a:ext cx="388827" cy="368121"/>
              </a:xfrm>
              <a:prstGeom prst="rect">
                <a:avLst/>
              </a:prstGeom>
              <a:blipFill>
                <a:blip r:embed="rId41"/>
                <a:stretch>
                  <a:fillRect/>
                </a:stretch>
              </a:blipFill>
              <a:ln w="28575">
                <a:solidFill>
                  <a:schemeClr val="tx1">
                    <a:lumMod val="95000"/>
                    <a:lumOff val="5000"/>
                  </a:schemeClr>
                </a:solidFill>
              </a:ln>
            </p:spPr>
            <p:txBody>
              <a:bodyPr/>
              <a:lstStyle/>
              <a:p>
                <a:r>
                  <a:rPr lang="es-CL">
                    <a:noFill/>
                  </a:rPr>
                  <a:t> </a:t>
                </a:r>
              </a:p>
            </p:txBody>
          </p:sp>
        </mc:Fallback>
      </mc:AlternateContent>
      <p:cxnSp>
        <p:nvCxnSpPr>
          <p:cNvPr id="389" name="Conector recto de flecha 388">
            <a:extLst>
              <a:ext uri="{FF2B5EF4-FFF2-40B4-BE49-F238E27FC236}">
                <a16:creationId xmlns:a16="http://schemas.microsoft.com/office/drawing/2014/main" id="{F1D879A3-7580-4109-8779-05B2658E7C96}"/>
              </a:ext>
            </a:extLst>
          </p:cNvPr>
          <p:cNvCxnSpPr>
            <a:cxnSpLocks/>
            <a:stCxn id="42" idx="6"/>
            <a:endCxn id="379" idx="1"/>
          </p:cNvCxnSpPr>
          <p:nvPr/>
        </p:nvCxnSpPr>
        <p:spPr>
          <a:xfrm>
            <a:off x="9049642" y="2961842"/>
            <a:ext cx="810401" cy="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99" name="Conector recto de flecha 398">
            <a:extLst>
              <a:ext uri="{FF2B5EF4-FFF2-40B4-BE49-F238E27FC236}">
                <a16:creationId xmlns:a16="http://schemas.microsoft.com/office/drawing/2014/main" id="{6D77593B-2D22-472A-8C88-31B7F3D7C0E3}"/>
              </a:ext>
            </a:extLst>
          </p:cNvPr>
          <p:cNvCxnSpPr>
            <a:cxnSpLocks/>
            <a:stCxn id="44" idx="6"/>
            <a:endCxn id="381" idx="1"/>
          </p:cNvCxnSpPr>
          <p:nvPr/>
        </p:nvCxnSpPr>
        <p:spPr>
          <a:xfrm>
            <a:off x="9049642" y="3797541"/>
            <a:ext cx="810401" cy="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00" name="Conector recto de flecha 399">
            <a:extLst>
              <a:ext uri="{FF2B5EF4-FFF2-40B4-BE49-F238E27FC236}">
                <a16:creationId xmlns:a16="http://schemas.microsoft.com/office/drawing/2014/main" id="{181387B4-6764-4677-A160-39AE450B3666}"/>
              </a:ext>
            </a:extLst>
          </p:cNvPr>
          <p:cNvCxnSpPr>
            <a:cxnSpLocks/>
            <a:stCxn id="45" idx="6"/>
            <a:endCxn id="382" idx="1"/>
          </p:cNvCxnSpPr>
          <p:nvPr/>
        </p:nvCxnSpPr>
        <p:spPr>
          <a:xfrm>
            <a:off x="9049642" y="4215391"/>
            <a:ext cx="810401" cy="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01" name="Conector recto de flecha 400">
            <a:extLst>
              <a:ext uri="{FF2B5EF4-FFF2-40B4-BE49-F238E27FC236}">
                <a16:creationId xmlns:a16="http://schemas.microsoft.com/office/drawing/2014/main" id="{CB5BBAE5-1BBB-49E2-9B53-108F94266CCF}"/>
              </a:ext>
            </a:extLst>
          </p:cNvPr>
          <p:cNvCxnSpPr>
            <a:cxnSpLocks/>
            <a:stCxn id="46" idx="6"/>
            <a:endCxn id="383" idx="1"/>
          </p:cNvCxnSpPr>
          <p:nvPr/>
        </p:nvCxnSpPr>
        <p:spPr>
          <a:xfrm>
            <a:off x="9049642" y="4633239"/>
            <a:ext cx="810401" cy="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02" name="Conector recto de flecha 401">
            <a:extLst>
              <a:ext uri="{FF2B5EF4-FFF2-40B4-BE49-F238E27FC236}">
                <a16:creationId xmlns:a16="http://schemas.microsoft.com/office/drawing/2014/main" id="{D5DE5053-C0C5-4E25-80F6-5F490638AE43}"/>
              </a:ext>
            </a:extLst>
          </p:cNvPr>
          <p:cNvCxnSpPr>
            <a:cxnSpLocks/>
            <a:stCxn id="47" idx="6"/>
            <a:endCxn id="384" idx="1"/>
          </p:cNvCxnSpPr>
          <p:nvPr/>
        </p:nvCxnSpPr>
        <p:spPr>
          <a:xfrm>
            <a:off x="9049642" y="5051090"/>
            <a:ext cx="810401" cy="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03" name="Conector recto de flecha 402">
            <a:extLst>
              <a:ext uri="{FF2B5EF4-FFF2-40B4-BE49-F238E27FC236}">
                <a16:creationId xmlns:a16="http://schemas.microsoft.com/office/drawing/2014/main" id="{7E9D9F5D-B3F1-4A8A-AD34-049705DFCF0F}"/>
              </a:ext>
            </a:extLst>
          </p:cNvPr>
          <p:cNvCxnSpPr>
            <a:cxnSpLocks/>
            <a:stCxn id="48" idx="6"/>
            <a:endCxn id="385" idx="1"/>
          </p:cNvCxnSpPr>
          <p:nvPr/>
        </p:nvCxnSpPr>
        <p:spPr>
          <a:xfrm>
            <a:off x="9049642" y="5468938"/>
            <a:ext cx="810401" cy="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419" name="Elipse 418">
            <a:extLst>
              <a:ext uri="{FF2B5EF4-FFF2-40B4-BE49-F238E27FC236}">
                <a16:creationId xmlns:a16="http://schemas.microsoft.com/office/drawing/2014/main" id="{0928A96C-5D0E-4AB6-B12A-229435BDF2B4}"/>
              </a:ext>
            </a:extLst>
          </p:cNvPr>
          <p:cNvSpPr/>
          <p:nvPr/>
        </p:nvSpPr>
        <p:spPr>
          <a:xfrm>
            <a:off x="10694033" y="3826730"/>
            <a:ext cx="777653" cy="736242"/>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solidFill>
                  <a:schemeClr val="tx1">
                    <a:lumMod val="95000"/>
                    <a:lumOff val="5000"/>
                  </a:schemeClr>
                </a:solidFill>
              </a:rPr>
              <a:t>∑</a:t>
            </a:r>
            <a:r>
              <a:rPr lang="es-CL" sz="1400" dirty="0">
                <a:solidFill>
                  <a:schemeClr val="tx1"/>
                </a:solidFill>
              </a:rPr>
              <a:t> </a:t>
            </a:r>
          </a:p>
        </p:txBody>
      </p:sp>
      <p:cxnSp>
        <p:nvCxnSpPr>
          <p:cNvPr id="429" name="Conector recto de flecha 428">
            <a:extLst>
              <a:ext uri="{FF2B5EF4-FFF2-40B4-BE49-F238E27FC236}">
                <a16:creationId xmlns:a16="http://schemas.microsoft.com/office/drawing/2014/main" id="{B1ECEF4F-7164-4F06-9F38-A683F752EC3D}"/>
              </a:ext>
            </a:extLst>
          </p:cNvPr>
          <p:cNvCxnSpPr>
            <a:cxnSpLocks/>
            <a:stCxn id="382" idx="3"/>
            <a:endCxn id="419" idx="2"/>
          </p:cNvCxnSpPr>
          <p:nvPr/>
        </p:nvCxnSpPr>
        <p:spPr>
          <a:xfrm flipV="1">
            <a:off x="10248870" y="4194851"/>
            <a:ext cx="445163" cy="2054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30" name="Conector recto de flecha 429">
            <a:extLst>
              <a:ext uri="{FF2B5EF4-FFF2-40B4-BE49-F238E27FC236}">
                <a16:creationId xmlns:a16="http://schemas.microsoft.com/office/drawing/2014/main" id="{4B697C1C-55CB-4BF9-B66D-3469DE327B25}"/>
              </a:ext>
            </a:extLst>
          </p:cNvPr>
          <p:cNvCxnSpPr>
            <a:cxnSpLocks/>
            <a:stCxn id="381" idx="3"/>
            <a:endCxn id="419" idx="2"/>
          </p:cNvCxnSpPr>
          <p:nvPr/>
        </p:nvCxnSpPr>
        <p:spPr>
          <a:xfrm>
            <a:off x="10248870" y="3797541"/>
            <a:ext cx="445163" cy="397309"/>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31" name="Conector recto de flecha 430">
            <a:extLst>
              <a:ext uri="{FF2B5EF4-FFF2-40B4-BE49-F238E27FC236}">
                <a16:creationId xmlns:a16="http://schemas.microsoft.com/office/drawing/2014/main" id="{DAE14D4D-7938-4CEA-B883-7C794926311D}"/>
              </a:ext>
            </a:extLst>
          </p:cNvPr>
          <p:cNvCxnSpPr>
            <a:cxnSpLocks/>
            <a:stCxn id="380" idx="3"/>
            <a:endCxn id="419" idx="2"/>
          </p:cNvCxnSpPr>
          <p:nvPr/>
        </p:nvCxnSpPr>
        <p:spPr>
          <a:xfrm>
            <a:off x="10248870" y="3379692"/>
            <a:ext cx="445163" cy="815159"/>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32" name="Conector recto de flecha 431">
            <a:extLst>
              <a:ext uri="{FF2B5EF4-FFF2-40B4-BE49-F238E27FC236}">
                <a16:creationId xmlns:a16="http://schemas.microsoft.com/office/drawing/2014/main" id="{59A735ED-4B11-4ED3-9CE0-C9BD0679F927}"/>
              </a:ext>
            </a:extLst>
          </p:cNvPr>
          <p:cNvCxnSpPr>
            <a:cxnSpLocks/>
            <a:stCxn id="379" idx="3"/>
            <a:endCxn id="419" idx="2"/>
          </p:cNvCxnSpPr>
          <p:nvPr/>
        </p:nvCxnSpPr>
        <p:spPr>
          <a:xfrm>
            <a:off x="10248870" y="2961842"/>
            <a:ext cx="445163" cy="1233007"/>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33" name="Conector recto de flecha 432">
            <a:extLst>
              <a:ext uri="{FF2B5EF4-FFF2-40B4-BE49-F238E27FC236}">
                <a16:creationId xmlns:a16="http://schemas.microsoft.com/office/drawing/2014/main" id="{A1D28418-6022-4AEA-82FC-0D0E207931DC}"/>
              </a:ext>
            </a:extLst>
          </p:cNvPr>
          <p:cNvCxnSpPr>
            <a:cxnSpLocks/>
            <a:stCxn id="379" idx="3"/>
            <a:endCxn id="419" idx="2"/>
          </p:cNvCxnSpPr>
          <p:nvPr/>
        </p:nvCxnSpPr>
        <p:spPr>
          <a:xfrm>
            <a:off x="10248870" y="2961842"/>
            <a:ext cx="445163" cy="1233007"/>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44" name="Conector recto de flecha 443">
            <a:extLst>
              <a:ext uri="{FF2B5EF4-FFF2-40B4-BE49-F238E27FC236}">
                <a16:creationId xmlns:a16="http://schemas.microsoft.com/office/drawing/2014/main" id="{1982F428-4307-4177-8145-B21D7278A6A0}"/>
              </a:ext>
            </a:extLst>
          </p:cNvPr>
          <p:cNvCxnSpPr>
            <a:cxnSpLocks/>
            <a:stCxn id="383" idx="3"/>
            <a:endCxn id="419" idx="2"/>
          </p:cNvCxnSpPr>
          <p:nvPr/>
        </p:nvCxnSpPr>
        <p:spPr>
          <a:xfrm flipV="1">
            <a:off x="10248870" y="4194851"/>
            <a:ext cx="445163" cy="438390"/>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46" name="Conector recto de flecha 445">
            <a:extLst>
              <a:ext uri="{FF2B5EF4-FFF2-40B4-BE49-F238E27FC236}">
                <a16:creationId xmlns:a16="http://schemas.microsoft.com/office/drawing/2014/main" id="{EDEBBBA8-85B6-4860-9E35-D7A5E896DDB2}"/>
              </a:ext>
            </a:extLst>
          </p:cNvPr>
          <p:cNvCxnSpPr>
            <a:cxnSpLocks/>
            <a:stCxn id="459" idx="6"/>
            <a:endCxn id="16" idx="1"/>
          </p:cNvCxnSpPr>
          <p:nvPr/>
        </p:nvCxnSpPr>
        <p:spPr>
          <a:xfrm flipV="1">
            <a:off x="5536709" y="2543994"/>
            <a:ext cx="573614" cy="45893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47" name="Conector recto de flecha 446">
            <a:extLst>
              <a:ext uri="{FF2B5EF4-FFF2-40B4-BE49-F238E27FC236}">
                <a16:creationId xmlns:a16="http://schemas.microsoft.com/office/drawing/2014/main" id="{89F24231-1B0A-496A-8D26-966C9F832E73}"/>
              </a:ext>
            </a:extLst>
          </p:cNvPr>
          <p:cNvCxnSpPr>
            <a:cxnSpLocks/>
            <a:stCxn id="384" idx="3"/>
            <a:endCxn id="419" idx="2"/>
          </p:cNvCxnSpPr>
          <p:nvPr/>
        </p:nvCxnSpPr>
        <p:spPr>
          <a:xfrm flipV="1">
            <a:off x="10248870" y="4194851"/>
            <a:ext cx="445163" cy="856238"/>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48" name="Conector recto de flecha 447">
            <a:extLst>
              <a:ext uri="{FF2B5EF4-FFF2-40B4-BE49-F238E27FC236}">
                <a16:creationId xmlns:a16="http://schemas.microsoft.com/office/drawing/2014/main" id="{8B155E7E-12A9-4915-9557-8D0F4A7D6EA1}"/>
              </a:ext>
            </a:extLst>
          </p:cNvPr>
          <p:cNvCxnSpPr>
            <a:cxnSpLocks/>
            <a:stCxn id="386" idx="3"/>
            <a:endCxn id="419" idx="2"/>
          </p:cNvCxnSpPr>
          <p:nvPr/>
        </p:nvCxnSpPr>
        <p:spPr>
          <a:xfrm flipV="1">
            <a:off x="10248870" y="4194851"/>
            <a:ext cx="445163" cy="1691935"/>
          </a:xfrm>
          <a:prstGeom prst="straightConnector1">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Conector recto de flecha 448">
            <a:extLst>
              <a:ext uri="{FF2B5EF4-FFF2-40B4-BE49-F238E27FC236}">
                <a16:creationId xmlns:a16="http://schemas.microsoft.com/office/drawing/2014/main" id="{86BD3EBB-ADC9-4F5F-B8A4-74183F84E135}"/>
              </a:ext>
            </a:extLst>
          </p:cNvPr>
          <p:cNvCxnSpPr>
            <a:cxnSpLocks/>
            <a:stCxn id="385" idx="3"/>
            <a:endCxn id="419" idx="2"/>
          </p:cNvCxnSpPr>
          <p:nvPr/>
        </p:nvCxnSpPr>
        <p:spPr>
          <a:xfrm flipV="1">
            <a:off x="10248870" y="4194851"/>
            <a:ext cx="445163" cy="1274088"/>
          </a:xfrm>
          <a:prstGeom prst="straightConnector1">
            <a:avLst/>
          </a:prstGeom>
          <a:ln w="190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9" name="Elipse 458">
                <a:extLst>
                  <a:ext uri="{FF2B5EF4-FFF2-40B4-BE49-F238E27FC236}">
                    <a16:creationId xmlns:a16="http://schemas.microsoft.com/office/drawing/2014/main" id="{D9DBD306-5157-47F7-8CC6-8512DD87CA38}"/>
                  </a:ext>
                </a:extLst>
              </p:cNvPr>
              <p:cNvSpPr/>
              <p:nvPr/>
            </p:nvSpPr>
            <p:spPr>
              <a:xfrm>
                <a:off x="5147882" y="2818863"/>
                <a:ext cx="388827" cy="36812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𝑥</m:t>
                          </m:r>
                        </m:e>
                        <m:sub>
                          <m:r>
                            <a:rPr lang="es-CL" sz="1400" b="0" i="1" smtClean="0">
                              <a:solidFill>
                                <a:schemeClr val="tx1">
                                  <a:lumMod val="95000"/>
                                  <a:lumOff val="5000"/>
                                </a:schemeClr>
                              </a:solidFill>
                              <a:latin typeface="Cambria Math" panose="02040503050406030204" pitchFamily="18" charset="0"/>
                            </a:rPr>
                            <m:t>1</m:t>
                          </m:r>
                        </m:sub>
                      </m:sSub>
                    </m:oMath>
                  </m:oMathPara>
                </a14:m>
                <a:endParaRPr lang="es-CL" sz="1400" dirty="0">
                  <a:solidFill>
                    <a:schemeClr val="tx1"/>
                  </a:solidFill>
                </a:endParaRPr>
              </a:p>
            </p:txBody>
          </p:sp>
        </mc:Choice>
        <mc:Fallback xmlns="">
          <p:sp>
            <p:nvSpPr>
              <p:cNvPr id="459" name="Elipse 458">
                <a:extLst>
                  <a:ext uri="{FF2B5EF4-FFF2-40B4-BE49-F238E27FC236}">
                    <a16:creationId xmlns:a16="http://schemas.microsoft.com/office/drawing/2014/main" id="{D9DBD306-5157-47F7-8CC6-8512DD87CA38}"/>
                  </a:ext>
                </a:extLst>
              </p:cNvPr>
              <p:cNvSpPr>
                <a:spLocks noRot="1" noChangeAspect="1" noMove="1" noResize="1" noEditPoints="1" noAdjustHandles="1" noChangeArrowheads="1" noChangeShapeType="1" noTextEdit="1"/>
              </p:cNvSpPr>
              <p:nvPr/>
            </p:nvSpPr>
            <p:spPr>
              <a:xfrm>
                <a:off x="5147882" y="2818863"/>
                <a:ext cx="388827" cy="368121"/>
              </a:xfrm>
              <a:prstGeom prst="ellipse">
                <a:avLst/>
              </a:prstGeom>
              <a:blipFill>
                <a:blip r:embed="rId42"/>
                <a:stretch>
                  <a:fillRect/>
                </a:stretch>
              </a:blipFill>
              <a:ln w="19050">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60" name="Elipse 459">
                <a:extLst>
                  <a:ext uri="{FF2B5EF4-FFF2-40B4-BE49-F238E27FC236}">
                    <a16:creationId xmlns:a16="http://schemas.microsoft.com/office/drawing/2014/main" id="{8A234D2E-AA97-4F2A-96CD-08A112DFC1F9}"/>
                  </a:ext>
                </a:extLst>
              </p:cNvPr>
              <p:cNvSpPr/>
              <p:nvPr/>
            </p:nvSpPr>
            <p:spPr>
              <a:xfrm>
                <a:off x="5147882" y="5243798"/>
                <a:ext cx="388827" cy="36812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b"/>
              <a:lstStyle/>
              <a:p>
                <a:pPr algn="ctr"/>
                <a14:m>
                  <m:oMathPara xmlns:m="http://schemas.openxmlformats.org/officeDocument/2006/math">
                    <m:oMathParaPr>
                      <m:jc m:val="centerGroup"/>
                    </m:oMathParaPr>
                    <m:oMath xmlns:m="http://schemas.openxmlformats.org/officeDocument/2006/math">
                      <m:sSub>
                        <m:sSubPr>
                          <m:ctrlPr>
                            <a:rPr lang="es-CL" sz="1400" b="0" i="1" smtClean="0">
                              <a:solidFill>
                                <a:schemeClr val="tx1">
                                  <a:lumMod val="95000"/>
                                  <a:lumOff val="5000"/>
                                </a:schemeClr>
                              </a:solidFill>
                              <a:latin typeface="Cambria Math" panose="02040503050406030204" pitchFamily="18" charset="0"/>
                            </a:rPr>
                          </m:ctrlPr>
                        </m:sSubPr>
                        <m:e>
                          <m:r>
                            <a:rPr lang="es-CL" sz="1400" b="0" i="1" smtClean="0">
                              <a:solidFill>
                                <a:schemeClr val="tx1">
                                  <a:lumMod val="95000"/>
                                  <a:lumOff val="5000"/>
                                </a:schemeClr>
                              </a:solidFill>
                              <a:latin typeface="Cambria Math" panose="02040503050406030204" pitchFamily="18" charset="0"/>
                            </a:rPr>
                            <m:t>𝑥</m:t>
                          </m:r>
                        </m:e>
                        <m:sub>
                          <m:r>
                            <a:rPr lang="es-CL" sz="1400" b="0" i="1" smtClean="0">
                              <a:solidFill>
                                <a:schemeClr val="tx1">
                                  <a:lumMod val="95000"/>
                                  <a:lumOff val="5000"/>
                                </a:schemeClr>
                              </a:solidFill>
                              <a:latin typeface="Cambria Math" panose="02040503050406030204" pitchFamily="18" charset="0"/>
                            </a:rPr>
                            <m:t>2</m:t>
                          </m:r>
                        </m:sub>
                      </m:sSub>
                    </m:oMath>
                  </m:oMathPara>
                </a14:m>
                <a:endParaRPr lang="es-CL" sz="1400" dirty="0">
                  <a:solidFill>
                    <a:schemeClr val="tx1"/>
                  </a:solidFill>
                </a:endParaRPr>
              </a:p>
            </p:txBody>
          </p:sp>
        </mc:Choice>
        <mc:Fallback xmlns="">
          <p:sp>
            <p:nvSpPr>
              <p:cNvPr id="460" name="Elipse 459">
                <a:extLst>
                  <a:ext uri="{FF2B5EF4-FFF2-40B4-BE49-F238E27FC236}">
                    <a16:creationId xmlns:a16="http://schemas.microsoft.com/office/drawing/2014/main" id="{8A234D2E-AA97-4F2A-96CD-08A112DFC1F9}"/>
                  </a:ext>
                </a:extLst>
              </p:cNvPr>
              <p:cNvSpPr>
                <a:spLocks noRot="1" noChangeAspect="1" noMove="1" noResize="1" noEditPoints="1" noAdjustHandles="1" noChangeArrowheads="1" noChangeShapeType="1" noTextEdit="1"/>
              </p:cNvSpPr>
              <p:nvPr/>
            </p:nvSpPr>
            <p:spPr>
              <a:xfrm>
                <a:off x="5147882" y="5243798"/>
                <a:ext cx="388827" cy="368121"/>
              </a:xfrm>
              <a:prstGeom prst="ellipse">
                <a:avLst/>
              </a:prstGeom>
              <a:blipFill>
                <a:blip r:embed="rId43"/>
                <a:stretch>
                  <a:fillRect/>
                </a:stretch>
              </a:blipFill>
              <a:ln w="19050">
                <a:noFill/>
              </a:ln>
            </p:spPr>
            <p:txBody>
              <a:bodyPr/>
              <a:lstStyle/>
              <a:p>
                <a:r>
                  <a:rPr lang="es-CL">
                    <a:noFill/>
                  </a:rPr>
                  <a:t> </a:t>
                </a:r>
              </a:p>
            </p:txBody>
          </p:sp>
        </mc:Fallback>
      </mc:AlternateContent>
      <p:cxnSp>
        <p:nvCxnSpPr>
          <p:cNvPr id="462" name="Conector recto de flecha 461">
            <a:extLst>
              <a:ext uri="{FF2B5EF4-FFF2-40B4-BE49-F238E27FC236}">
                <a16:creationId xmlns:a16="http://schemas.microsoft.com/office/drawing/2014/main" id="{0562C917-6ACA-4E9A-85E1-0993C282A967}"/>
              </a:ext>
            </a:extLst>
          </p:cNvPr>
          <p:cNvCxnSpPr>
            <a:cxnSpLocks/>
            <a:stCxn id="459" idx="6"/>
            <a:endCxn id="12" idx="1"/>
          </p:cNvCxnSpPr>
          <p:nvPr/>
        </p:nvCxnSpPr>
        <p:spPr>
          <a:xfrm>
            <a:off x="5536709" y="3002924"/>
            <a:ext cx="573614"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63" name="Conector recto de flecha 462">
            <a:extLst>
              <a:ext uri="{FF2B5EF4-FFF2-40B4-BE49-F238E27FC236}">
                <a16:creationId xmlns:a16="http://schemas.microsoft.com/office/drawing/2014/main" id="{CC18297F-8808-4CB1-B722-86B5415FAFFC}"/>
              </a:ext>
            </a:extLst>
          </p:cNvPr>
          <p:cNvCxnSpPr>
            <a:cxnSpLocks/>
            <a:stCxn id="459" idx="6"/>
            <a:endCxn id="14" idx="1"/>
          </p:cNvCxnSpPr>
          <p:nvPr/>
        </p:nvCxnSpPr>
        <p:spPr>
          <a:xfrm>
            <a:off x="5536709" y="3002924"/>
            <a:ext cx="573614" cy="45893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64" name="Conector recto de flecha 463">
            <a:extLst>
              <a:ext uri="{FF2B5EF4-FFF2-40B4-BE49-F238E27FC236}">
                <a16:creationId xmlns:a16="http://schemas.microsoft.com/office/drawing/2014/main" id="{12DE36F5-0447-4674-BBA6-11C1709FD22D}"/>
              </a:ext>
            </a:extLst>
          </p:cNvPr>
          <p:cNvCxnSpPr>
            <a:cxnSpLocks/>
            <a:stCxn id="460" idx="6"/>
            <a:endCxn id="15" idx="1"/>
          </p:cNvCxnSpPr>
          <p:nvPr/>
        </p:nvCxnSpPr>
        <p:spPr>
          <a:xfrm flipV="1">
            <a:off x="5536709" y="4968930"/>
            <a:ext cx="573614" cy="45893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65" name="Conector recto de flecha 464">
            <a:extLst>
              <a:ext uri="{FF2B5EF4-FFF2-40B4-BE49-F238E27FC236}">
                <a16:creationId xmlns:a16="http://schemas.microsoft.com/office/drawing/2014/main" id="{52F962C5-0EDC-4111-95C0-9F0EE2D031BD}"/>
              </a:ext>
            </a:extLst>
          </p:cNvPr>
          <p:cNvCxnSpPr>
            <a:cxnSpLocks/>
            <a:stCxn id="460" idx="6"/>
            <a:endCxn id="17" idx="1"/>
          </p:cNvCxnSpPr>
          <p:nvPr/>
        </p:nvCxnSpPr>
        <p:spPr>
          <a:xfrm>
            <a:off x="5536709" y="5427858"/>
            <a:ext cx="573614" cy="0"/>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472" name="Conector recto de flecha 471">
            <a:extLst>
              <a:ext uri="{FF2B5EF4-FFF2-40B4-BE49-F238E27FC236}">
                <a16:creationId xmlns:a16="http://schemas.microsoft.com/office/drawing/2014/main" id="{C7CC53B8-ACB2-48D0-BC96-F4AE31F21DC9}"/>
              </a:ext>
            </a:extLst>
          </p:cNvPr>
          <p:cNvCxnSpPr>
            <a:cxnSpLocks/>
            <a:stCxn id="460" idx="6"/>
            <a:endCxn id="18" idx="1"/>
          </p:cNvCxnSpPr>
          <p:nvPr/>
        </p:nvCxnSpPr>
        <p:spPr>
          <a:xfrm>
            <a:off x="5536709" y="5427858"/>
            <a:ext cx="573614" cy="458928"/>
          </a:xfrm>
          <a:prstGeom prst="straightConnector1">
            <a:avLst/>
          </a:prstGeom>
          <a:ln w="127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6" name="Conector: curvado 5">
            <a:extLst>
              <a:ext uri="{FF2B5EF4-FFF2-40B4-BE49-F238E27FC236}">
                <a16:creationId xmlns:a16="http://schemas.microsoft.com/office/drawing/2014/main" id="{7E24FA3A-AE47-496E-9623-FBAA3EEF45DC}"/>
              </a:ext>
            </a:extLst>
          </p:cNvPr>
          <p:cNvCxnSpPr>
            <a:cxnSpLocks/>
            <a:stCxn id="10" idx="0"/>
            <a:endCxn id="378" idx="0"/>
          </p:cNvCxnSpPr>
          <p:nvPr/>
        </p:nvCxnSpPr>
        <p:spPr>
          <a:xfrm rot="5400000" flipH="1" flipV="1">
            <a:off x="8825188" y="1130666"/>
            <a:ext cx="20108" cy="2458537"/>
          </a:xfrm>
          <a:prstGeom prst="curvedConnector3">
            <a:avLst>
              <a:gd name="adj1" fmla="val 867969"/>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8" name="CuadroTexto 197">
                <a:extLst>
                  <a:ext uri="{FF2B5EF4-FFF2-40B4-BE49-F238E27FC236}">
                    <a16:creationId xmlns:a16="http://schemas.microsoft.com/office/drawing/2014/main" id="{29461ECE-59E8-4388-8F1D-AB48D2203C6E}"/>
                  </a:ext>
                </a:extLst>
              </p:cNvPr>
              <p:cNvSpPr txBox="1"/>
              <p:nvPr/>
            </p:nvSpPr>
            <p:spPr>
              <a:xfrm>
                <a:off x="5927750" y="2046741"/>
                <a:ext cx="777653" cy="369332"/>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s-CL" b="0" i="1" smtClean="0">
                          <a:solidFill>
                            <a:schemeClr val="tx1">
                              <a:lumMod val="95000"/>
                              <a:lumOff val="5000"/>
                            </a:schemeClr>
                          </a:solidFill>
                          <a:latin typeface="Cambria Math" panose="02040503050406030204" pitchFamily="18" charset="0"/>
                        </a:rPr>
                        <m:t>𝐴</m:t>
                      </m:r>
                    </m:oMath>
                  </m:oMathPara>
                </a14:m>
                <a:endParaRPr lang="es-CL" dirty="0">
                  <a:solidFill>
                    <a:schemeClr val="tx1">
                      <a:lumMod val="95000"/>
                      <a:lumOff val="5000"/>
                    </a:schemeClr>
                  </a:solidFill>
                </a:endParaRPr>
              </a:p>
            </p:txBody>
          </p:sp>
        </mc:Choice>
        <mc:Fallback xmlns="">
          <p:sp>
            <p:nvSpPr>
              <p:cNvPr id="198" name="CuadroTexto 197">
                <a:extLst>
                  <a:ext uri="{FF2B5EF4-FFF2-40B4-BE49-F238E27FC236}">
                    <a16:creationId xmlns:a16="http://schemas.microsoft.com/office/drawing/2014/main" id="{29461ECE-59E8-4388-8F1D-AB48D2203C6E}"/>
                  </a:ext>
                </a:extLst>
              </p:cNvPr>
              <p:cNvSpPr txBox="1">
                <a:spLocks noRot="1" noChangeAspect="1" noMove="1" noResize="1" noEditPoints="1" noAdjustHandles="1" noChangeArrowheads="1" noChangeShapeType="1" noTextEdit="1"/>
              </p:cNvSpPr>
              <p:nvPr/>
            </p:nvSpPr>
            <p:spPr>
              <a:xfrm>
                <a:off x="5927750" y="2046741"/>
                <a:ext cx="777653" cy="369332"/>
              </a:xfrm>
              <a:prstGeom prst="rect">
                <a:avLst/>
              </a:prstGeom>
              <a:blipFill>
                <a:blip r:embed="rId44"/>
                <a:stretch>
                  <a:fillRect/>
                </a:stretch>
              </a:blipFill>
              <a:ln>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99" name="CuadroTexto 198">
                <a:extLst>
                  <a:ext uri="{FF2B5EF4-FFF2-40B4-BE49-F238E27FC236}">
                    <a16:creationId xmlns:a16="http://schemas.microsoft.com/office/drawing/2014/main" id="{3FDA2C70-8A38-409C-A477-A947DA472EFE}"/>
                  </a:ext>
                </a:extLst>
              </p:cNvPr>
              <p:cNvSpPr txBox="1"/>
              <p:nvPr/>
            </p:nvSpPr>
            <p:spPr>
              <a:xfrm>
                <a:off x="5927750" y="4474974"/>
                <a:ext cx="777653" cy="369332"/>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s-CL" b="0" i="1" smtClean="0">
                          <a:solidFill>
                            <a:schemeClr val="tx1">
                              <a:lumMod val="95000"/>
                              <a:lumOff val="5000"/>
                            </a:schemeClr>
                          </a:solidFill>
                          <a:latin typeface="Cambria Math" panose="02040503050406030204" pitchFamily="18" charset="0"/>
                        </a:rPr>
                        <m:t>𝐵</m:t>
                      </m:r>
                    </m:oMath>
                  </m:oMathPara>
                </a14:m>
                <a:endParaRPr lang="es-CL" dirty="0">
                  <a:solidFill>
                    <a:schemeClr val="tx1">
                      <a:lumMod val="95000"/>
                      <a:lumOff val="5000"/>
                    </a:schemeClr>
                  </a:solidFill>
                </a:endParaRPr>
              </a:p>
            </p:txBody>
          </p:sp>
        </mc:Choice>
        <mc:Fallback xmlns="">
          <p:sp>
            <p:nvSpPr>
              <p:cNvPr id="199" name="CuadroTexto 198">
                <a:extLst>
                  <a:ext uri="{FF2B5EF4-FFF2-40B4-BE49-F238E27FC236}">
                    <a16:creationId xmlns:a16="http://schemas.microsoft.com/office/drawing/2014/main" id="{3FDA2C70-8A38-409C-A477-A947DA472EFE}"/>
                  </a:ext>
                </a:extLst>
              </p:cNvPr>
              <p:cNvSpPr txBox="1">
                <a:spLocks noRot="1" noChangeAspect="1" noMove="1" noResize="1" noEditPoints="1" noAdjustHandles="1" noChangeArrowheads="1" noChangeShapeType="1" noTextEdit="1"/>
              </p:cNvSpPr>
              <p:nvPr/>
            </p:nvSpPr>
            <p:spPr>
              <a:xfrm>
                <a:off x="5927750" y="4474974"/>
                <a:ext cx="777653" cy="369332"/>
              </a:xfrm>
              <a:prstGeom prst="rect">
                <a:avLst/>
              </a:prstGeom>
              <a:blipFill>
                <a:blip r:embed="rId45"/>
                <a:stretch>
                  <a:fillRect/>
                </a:stretch>
              </a:blipFill>
              <a:ln>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1" name="CuadroTexto 200">
                <a:extLst>
                  <a:ext uri="{FF2B5EF4-FFF2-40B4-BE49-F238E27FC236}">
                    <a16:creationId xmlns:a16="http://schemas.microsoft.com/office/drawing/2014/main" id="{313F20B0-9F56-4FD9-8672-4EC622A2D4D8}"/>
                  </a:ext>
                </a:extLst>
              </p:cNvPr>
              <p:cNvSpPr txBox="1"/>
              <p:nvPr/>
            </p:nvSpPr>
            <p:spPr>
              <a:xfrm>
                <a:off x="6367028" y="2190347"/>
                <a:ext cx="1176682" cy="36744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solidFill>
                                <a:schemeClr val="bg1">
                                  <a:lumMod val="50000"/>
                                </a:schemeClr>
                              </a:solidFill>
                              <a:latin typeface="Cambria Math" panose="02040503050406030204" pitchFamily="18" charset="0"/>
                            </a:rPr>
                          </m:ctrlPr>
                        </m:sSubPr>
                        <m:e>
                          <m:r>
                            <a:rPr lang="es-CL" sz="1400" b="0" i="1" smtClean="0">
                              <a:solidFill>
                                <a:schemeClr val="bg1">
                                  <a:lumMod val="50000"/>
                                </a:schemeClr>
                              </a:solidFill>
                              <a:latin typeface="Cambria Math" panose="02040503050406030204" pitchFamily="18" charset="0"/>
                            </a:rPr>
                            <m:t>𝜇</m:t>
                          </m:r>
                        </m:e>
                        <m:sub>
                          <m:sSub>
                            <m:sSubPr>
                              <m:ctrlPr>
                                <a:rPr lang="es-CL" sz="1400" i="1">
                                  <a:solidFill>
                                    <a:schemeClr val="bg1">
                                      <a:lumMod val="50000"/>
                                    </a:schemeClr>
                                  </a:solidFill>
                                  <a:latin typeface="Cambria Math" panose="02040503050406030204" pitchFamily="18" charset="0"/>
                                </a:rPr>
                              </m:ctrlPr>
                            </m:sSubPr>
                            <m:e>
                              <m:r>
                                <a:rPr lang="es-CL" sz="1400" i="1">
                                  <a:solidFill>
                                    <a:schemeClr val="bg1">
                                      <a:lumMod val="50000"/>
                                    </a:schemeClr>
                                  </a:solidFill>
                                  <a:latin typeface="Cambria Math" panose="02040503050406030204" pitchFamily="18" charset="0"/>
                                </a:rPr>
                                <m:t>𝐴</m:t>
                              </m:r>
                            </m:e>
                            <m:sub>
                              <m:r>
                                <a:rPr lang="es-CL" sz="1400" b="0" i="1" smtClean="0">
                                  <a:solidFill>
                                    <a:schemeClr val="bg1">
                                      <a:lumMod val="50000"/>
                                    </a:schemeClr>
                                  </a:solidFill>
                                  <a:latin typeface="Cambria Math" panose="02040503050406030204" pitchFamily="18" charset="0"/>
                                </a:rPr>
                                <m:t>1</m:t>
                              </m:r>
                            </m:sub>
                          </m:sSub>
                        </m:sub>
                      </m:sSub>
                      <m:r>
                        <a:rPr lang="es-CL" sz="1400" b="0" i="1" smtClean="0">
                          <a:solidFill>
                            <a:schemeClr val="bg1">
                              <a:lumMod val="50000"/>
                            </a:schemeClr>
                          </a:solidFill>
                          <a:latin typeface="Cambria Math" panose="02040503050406030204" pitchFamily="18" charset="0"/>
                        </a:rPr>
                        <m:t>(</m:t>
                      </m:r>
                      <m:sSub>
                        <m:sSubPr>
                          <m:ctrlPr>
                            <a:rPr lang="es-CL" sz="1400" b="0" i="1" smtClean="0">
                              <a:solidFill>
                                <a:schemeClr val="bg1">
                                  <a:lumMod val="50000"/>
                                </a:schemeClr>
                              </a:solidFill>
                              <a:latin typeface="Cambria Math" panose="02040503050406030204" pitchFamily="18" charset="0"/>
                            </a:rPr>
                          </m:ctrlPr>
                        </m:sSubPr>
                        <m:e>
                          <m:r>
                            <a:rPr lang="es-CL" sz="1400" b="0" i="1" smtClean="0">
                              <a:solidFill>
                                <a:schemeClr val="bg1">
                                  <a:lumMod val="50000"/>
                                </a:schemeClr>
                              </a:solidFill>
                              <a:latin typeface="Cambria Math" panose="02040503050406030204" pitchFamily="18" charset="0"/>
                            </a:rPr>
                            <m:t>𝑥</m:t>
                          </m:r>
                        </m:e>
                        <m:sub>
                          <m:r>
                            <a:rPr lang="es-CL" sz="1400" b="0" i="1" smtClean="0">
                              <a:solidFill>
                                <a:schemeClr val="bg1">
                                  <a:lumMod val="50000"/>
                                </a:schemeClr>
                              </a:solidFill>
                              <a:latin typeface="Cambria Math" panose="02040503050406030204" pitchFamily="18" charset="0"/>
                            </a:rPr>
                            <m:t>1</m:t>
                          </m:r>
                        </m:sub>
                      </m:sSub>
                      <m:r>
                        <a:rPr lang="es-CL" sz="1400" b="0" i="1" smtClean="0">
                          <a:solidFill>
                            <a:schemeClr val="bg1">
                              <a:lumMod val="50000"/>
                            </a:schemeClr>
                          </a:solidFill>
                          <a:latin typeface="Cambria Math" panose="02040503050406030204" pitchFamily="18" charset="0"/>
                        </a:rPr>
                        <m:t>)</m:t>
                      </m:r>
                    </m:oMath>
                  </m:oMathPara>
                </a14:m>
                <a:endParaRPr lang="es-CL" sz="1400" dirty="0">
                  <a:solidFill>
                    <a:schemeClr val="bg1">
                      <a:lumMod val="50000"/>
                    </a:schemeClr>
                  </a:solidFill>
                </a:endParaRPr>
              </a:p>
            </p:txBody>
          </p:sp>
        </mc:Choice>
        <mc:Fallback xmlns="">
          <p:sp>
            <p:nvSpPr>
              <p:cNvPr id="201" name="CuadroTexto 200">
                <a:extLst>
                  <a:ext uri="{FF2B5EF4-FFF2-40B4-BE49-F238E27FC236}">
                    <a16:creationId xmlns:a16="http://schemas.microsoft.com/office/drawing/2014/main" id="{313F20B0-9F56-4FD9-8672-4EC622A2D4D8}"/>
                  </a:ext>
                </a:extLst>
              </p:cNvPr>
              <p:cNvSpPr txBox="1">
                <a:spLocks noRot="1" noChangeAspect="1" noMove="1" noResize="1" noEditPoints="1" noAdjustHandles="1" noChangeArrowheads="1" noChangeShapeType="1" noTextEdit="1"/>
              </p:cNvSpPr>
              <p:nvPr/>
            </p:nvSpPr>
            <p:spPr>
              <a:xfrm>
                <a:off x="6367028" y="2190347"/>
                <a:ext cx="1176682" cy="367448"/>
              </a:xfrm>
              <a:prstGeom prst="rect">
                <a:avLst/>
              </a:prstGeom>
              <a:blipFill>
                <a:blip r:embed="rId46"/>
                <a:stretch>
                  <a:fillRect/>
                </a:stretch>
              </a:blipFill>
              <a:ln>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1" name="CuadroTexto 210">
                <a:extLst>
                  <a:ext uri="{FF2B5EF4-FFF2-40B4-BE49-F238E27FC236}">
                    <a16:creationId xmlns:a16="http://schemas.microsoft.com/office/drawing/2014/main" id="{6011E51E-7CA3-4EB8-8662-E9E8158B8E55}"/>
                  </a:ext>
                </a:extLst>
              </p:cNvPr>
              <p:cNvSpPr txBox="1"/>
              <p:nvPr/>
            </p:nvSpPr>
            <p:spPr>
              <a:xfrm>
                <a:off x="7952909" y="2190347"/>
                <a:ext cx="544357" cy="34665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solidFill>
                                <a:schemeClr val="bg1">
                                  <a:lumMod val="50000"/>
                                </a:schemeClr>
                              </a:solidFill>
                              <a:latin typeface="Cambria Math" panose="02040503050406030204" pitchFamily="18" charset="0"/>
                            </a:rPr>
                          </m:ctrlPr>
                        </m:sSubPr>
                        <m:e>
                          <m:r>
                            <a:rPr lang="es-CL" sz="1400" b="0" i="1" smtClean="0">
                              <a:solidFill>
                                <a:schemeClr val="bg1">
                                  <a:lumMod val="50000"/>
                                </a:schemeClr>
                              </a:solidFill>
                              <a:latin typeface="Cambria Math" panose="02040503050406030204" pitchFamily="18" charset="0"/>
                            </a:rPr>
                            <m:t>𝑤</m:t>
                          </m:r>
                        </m:e>
                        <m:sub>
                          <m:r>
                            <a:rPr lang="es-CL" sz="1400" b="0" i="1" smtClean="0">
                              <a:solidFill>
                                <a:schemeClr val="bg1">
                                  <a:lumMod val="50000"/>
                                </a:schemeClr>
                              </a:solidFill>
                              <a:latin typeface="Cambria Math" panose="02040503050406030204" pitchFamily="18" charset="0"/>
                            </a:rPr>
                            <m:t>1</m:t>
                          </m:r>
                        </m:sub>
                      </m:sSub>
                    </m:oMath>
                  </m:oMathPara>
                </a14:m>
                <a:endParaRPr lang="es-CL" sz="1400" dirty="0">
                  <a:solidFill>
                    <a:schemeClr val="bg1">
                      <a:lumMod val="50000"/>
                    </a:schemeClr>
                  </a:solidFill>
                </a:endParaRPr>
              </a:p>
            </p:txBody>
          </p:sp>
        </mc:Choice>
        <mc:Fallback xmlns="">
          <p:sp>
            <p:nvSpPr>
              <p:cNvPr id="211" name="CuadroTexto 210">
                <a:extLst>
                  <a:ext uri="{FF2B5EF4-FFF2-40B4-BE49-F238E27FC236}">
                    <a16:creationId xmlns:a16="http://schemas.microsoft.com/office/drawing/2014/main" id="{6011E51E-7CA3-4EB8-8662-E9E8158B8E55}"/>
                  </a:ext>
                </a:extLst>
              </p:cNvPr>
              <p:cNvSpPr txBox="1">
                <a:spLocks noRot="1" noChangeAspect="1" noMove="1" noResize="1" noEditPoints="1" noAdjustHandles="1" noChangeArrowheads="1" noChangeShapeType="1" noTextEdit="1"/>
              </p:cNvSpPr>
              <p:nvPr/>
            </p:nvSpPr>
            <p:spPr>
              <a:xfrm>
                <a:off x="7952909" y="2190347"/>
                <a:ext cx="544357" cy="346650"/>
              </a:xfrm>
              <a:prstGeom prst="rect">
                <a:avLst/>
              </a:prstGeom>
              <a:blipFill>
                <a:blip r:embed="rId47"/>
                <a:stretch>
                  <a:fillRect/>
                </a:stretch>
              </a:blipFill>
              <a:ln>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2" name="CuadroTexto 211">
                <a:extLst>
                  <a:ext uri="{FF2B5EF4-FFF2-40B4-BE49-F238E27FC236}">
                    <a16:creationId xmlns:a16="http://schemas.microsoft.com/office/drawing/2014/main" id="{C8266E2E-6648-43F3-A91F-7E1C2B5555CB}"/>
                  </a:ext>
                </a:extLst>
              </p:cNvPr>
              <p:cNvSpPr txBox="1"/>
              <p:nvPr/>
            </p:nvSpPr>
            <p:spPr>
              <a:xfrm>
                <a:off x="9111822" y="2190347"/>
                <a:ext cx="544357" cy="34665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solidFill>
                                <a:schemeClr val="bg1">
                                  <a:lumMod val="50000"/>
                                </a:schemeClr>
                              </a:solidFill>
                              <a:latin typeface="Cambria Math" panose="02040503050406030204" pitchFamily="18" charset="0"/>
                            </a:rPr>
                          </m:ctrlPr>
                        </m:sSubPr>
                        <m:e>
                          <m:acc>
                            <m:accPr>
                              <m:chr m:val="̅"/>
                              <m:ctrlPr>
                                <a:rPr lang="es-CL" sz="1400" b="0" i="1" smtClean="0">
                                  <a:solidFill>
                                    <a:schemeClr val="bg1">
                                      <a:lumMod val="50000"/>
                                    </a:schemeClr>
                                  </a:solidFill>
                                  <a:latin typeface="Cambria Math" panose="02040503050406030204" pitchFamily="18" charset="0"/>
                                </a:rPr>
                              </m:ctrlPr>
                            </m:accPr>
                            <m:e>
                              <m:r>
                                <a:rPr lang="es-CL" sz="1400" b="0" i="1" smtClean="0">
                                  <a:solidFill>
                                    <a:schemeClr val="bg1">
                                      <a:lumMod val="50000"/>
                                    </a:schemeClr>
                                  </a:solidFill>
                                  <a:latin typeface="Cambria Math" panose="02040503050406030204" pitchFamily="18" charset="0"/>
                                </a:rPr>
                                <m:t>𝑤</m:t>
                              </m:r>
                            </m:e>
                          </m:acc>
                        </m:e>
                        <m:sub>
                          <m:r>
                            <a:rPr lang="es-CL" sz="1400" b="0" i="1" smtClean="0">
                              <a:solidFill>
                                <a:schemeClr val="bg1">
                                  <a:lumMod val="50000"/>
                                </a:schemeClr>
                              </a:solidFill>
                              <a:latin typeface="Cambria Math" panose="02040503050406030204" pitchFamily="18" charset="0"/>
                            </a:rPr>
                            <m:t>1</m:t>
                          </m:r>
                        </m:sub>
                      </m:sSub>
                    </m:oMath>
                  </m:oMathPara>
                </a14:m>
                <a:endParaRPr lang="es-CL" sz="1400" dirty="0">
                  <a:solidFill>
                    <a:schemeClr val="bg1">
                      <a:lumMod val="50000"/>
                    </a:schemeClr>
                  </a:solidFill>
                </a:endParaRPr>
              </a:p>
            </p:txBody>
          </p:sp>
        </mc:Choice>
        <mc:Fallback xmlns="">
          <p:sp>
            <p:nvSpPr>
              <p:cNvPr id="212" name="CuadroTexto 211">
                <a:extLst>
                  <a:ext uri="{FF2B5EF4-FFF2-40B4-BE49-F238E27FC236}">
                    <a16:creationId xmlns:a16="http://schemas.microsoft.com/office/drawing/2014/main" id="{C8266E2E-6648-43F3-A91F-7E1C2B5555CB}"/>
                  </a:ext>
                </a:extLst>
              </p:cNvPr>
              <p:cNvSpPr txBox="1">
                <a:spLocks noRot="1" noChangeAspect="1" noMove="1" noResize="1" noEditPoints="1" noAdjustHandles="1" noChangeArrowheads="1" noChangeShapeType="1" noTextEdit="1"/>
              </p:cNvSpPr>
              <p:nvPr/>
            </p:nvSpPr>
            <p:spPr>
              <a:xfrm>
                <a:off x="9111822" y="2190347"/>
                <a:ext cx="544357" cy="346650"/>
              </a:xfrm>
              <a:prstGeom prst="rect">
                <a:avLst/>
              </a:prstGeom>
              <a:blipFill>
                <a:blip r:embed="rId48"/>
                <a:stretch>
                  <a:fillRect r="-3371"/>
                </a:stretch>
              </a:blipFill>
              <a:ln>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5" name="CuadroTexto 214">
                <a:extLst>
                  <a:ext uri="{FF2B5EF4-FFF2-40B4-BE49-F238E27FC236}">
                    <a16:creationId xmlns:a16="http://schemas.microsoft.com/office/drawing/2014/main" id="{52C9CFE4-4EDF-4853-A2A2-BF3423AAE5CD}"/>
                  </a:ext>
                </a:extLst>
              </p:cNvPr>
              <p:cNvSpPr txBox="1"/>
              <p:nvPr/>
            </p:nvSpPr>
            <p:spPr>
              <a:xfrm>
                <a:off x="10426032" y="3119820"/>
                <a:ext cx="544357" cy="34665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solidFill>
                                <a:schemeClr val="bg1">
                                  <a:lumMod val="50000"/>
                                </a:schemeClr>
                              </a:solidFill>
                              <a:latin typeface="Cambria Math" panose="02040503050406030204" pitchFamily="18" charset="0"/>
                            </a:rPr>
                          </m:ctrlPr>
                        </m:sSubPr>
                        <m:e>
                          <m:acc>
                            <m:accPr>
                              <m:chr m:val="̅"/>
                              <m:ctrlPr>
                                <a:rPr lang="es-CL" sz="1400" b="0" i="1" smtClean="0">
                                  <a:solidFill>
                                    <a:schemeClr val="bg1">
                                      <a:lumMod val="50000"/>
                                    </a:schemeClr>
                                  </a:solidFill>
                                  <a:latin typeface="Cambria Math" panose="02040503050406030204" pitchFamily="18" charset="0"/>
                                </a:rPr>
                              </m:ctrlPr>
                            </m:accPr>
                            <m:e>
                              <m:r>
                                <a:rPr lang="es-CL" sz="1400" b="0" i="1" smtClean="0">
                                  <a:solidFill>
                                    <a:schemeClr val="bg1">
                                      <a:lumMod val="50000"/>
                                    </a:schemeClr>
                                  </a:solidFill>
                                  <a:latin typeface="Cambria Math" panose="02040503050406030204" pitchFamily="18" charset="0"/>
                                </a:rPr>
                                <m:t>𝑤</m:t>
                              </m:r>
                            </m:e>
                          </m:acc>
                        </m:e>
                        <m:sub>
                          <m:r>
                            <a:rPr lang="es-CL" sz="1400" b="0" i="1" smtClean="0">
                              <a:solidFill>
                                <a:schemeClr val="bg1">
                                  <a:lumMod val="50000"/>
                                </a:schemeClr>
                              </a:solidFill>
                              <a:latin typeface="Cambria Math" panose="02040503050406030204" pitchFamily="18" charset="0"/>
                            </a:rPr>
                            <m:t>1</m:t>
                          </m:r>
                        </m:sub>
                      </m:sSub>
                      <m:sSub>
                        <m:sSubPr>
                          <m:ctrlPr>
                            <a:rPr lang="es-CL" sz="1400" b="0" i="1" smtClean="0">
                              <a:solidFill>
                                <a:schemeClr val="bg1">
                                  <a:lumMod val="50000"/>
                                </a:schemeClr>
                              </a:solidFill>
                              <a:latin typeface="Cambria Math" panose="02040503050406030204" pitchFamily="18" charset="0"/>
                            </a:rPr>
                          </m:ctrlPr>
                        </m:sSubPr>
                        <m:e>
                          <m:r>
                            <a:rPr lang="es-CL" sz="1400" b="0" i="1" smtClean="0">
                              <a:solidFill>
                                <a:schemeClr val="bg1">
                                  <a:lumMod val="50000"/>
                                </a:schemeClr>
                              </a:solidFill>
                              <a:latin typeface="Cambria Math" panose="02040503050406030204" pitchFamily="18" charset="0"/>
                            </a:rPr>
                            <m:t>𝑓</m:t>
                          </m:r>
                        </m:e>
                        <m:sub>
                          <m:r>
                            <a:rPr lang="es-CL" sz="1400" b="0" i="1" smtClean="0">
                              <a:solidFill>
                                <a:schemeClr val="bg1">
                                  <a:lumMod val="50000"/>
                                </a:schemeClr>
                              </a:solidFill>
                              <a:latin typeface="Cambria Math" panose="02040503050406030204" pitchFamily="18" charset="0"/>
                            </a:rPr>
                            <m:t>1</m:t>
                          </m:r>
                        </m:sub>
                      </m:sSub>
                    </m:oMath>
                  </m:oMathPara>
                </a14:m>
                <a:endParaRPr lang="es-CL" sz="1400" dirty="0">
                  <a:solidFill>
                    <a:schemeClr val="bg1">
                      <a:lumMod val="50000"/>
                    </a:schemeClr>
                  </a:solidFill>
                </a:endParaRPr>
              </a:p>
            </p:txBody>
          </p:sp>
        </mc:Choice>
        <mc:Fallback xmlns="">
          <p:sp>
            <p:nvSpPr>
              <p:cNvPr id="215" name="CuadroTexto 214">
                <a:extLst>
                  <a:ext uri="{FF2B5EF4-FFF2-40B4-BE49-F238E27FC236}">
                    <a16:creationId xmlns:a16="http://schemas.microsoft.com/office/drawing/2014/main" id="{52C9CFE4-4EDF-4853-A2A2-BF3423AAE5CD}"/>
                  </a:ext>
                </a:extLst>
              </p:cNvPr>
              <p:cNvSpPr txBox="1">
                <a:spLocks noRot="1" noChangeAspect="1" noMove="1" noResize="1" noEditPoints="1" noAdjustHandles="1" noChangeArrowheads="1" noChangeShapeType="1" noTextEdit="1"/>
              </p:cNvSpPr>
              <p:nvPr/>
            </p:nvSpPr>
            <p:spPr>
              <a:xfrm>
                <a:off x="10426032" y="3119820"/>
                <a:ext cx="544357" cy="346650"/>
              </a:xfrm>
              <a:prstGeom prst="rect">
                <a:avLst/>
              </a:prstGeom>
              <a:blipFill>
                <a:blip r:embed="rId49"/>
                <a:stretch>
                  <a:fillRect/>
                </a:stretch>
              </a:blipFill>
              <a:ln>
                <a:noFill/>
              </a:ln>
            </p:spPr>
            <p:txBody>
              <a:bodyPr/>
              <a:lstStyle/>
              <a:p>
                <a:r>
                  <a:rPr lang="es-CL">
                    <a:noFill/>
                  </a:rPr>
                  <a:t> </a:t>
                </a:r>
              </a:p>
            </p:txBody>
          </p:sp>
        </mc:Fallback>
      </mc:AlternateContent>
      <p:cxnSp>
        <p:nvCxnSpPr>
          <p:cNvPr id="8" name="Conector recto de flecha 7">
            <a:extLst>
              <a:ext uri="{FF2B5EF4-FFF2-40B4-BE49-F238E27FC236}">
                <a16:creationId xmlns:a16="http://schemas.microsoft.com/office/drawing/2014/main" id="{EA165BBD-0E1D-4696-9FB8-B4D4C0D9A761}"/>
              </a:ext>
            </a:extLst>
          </p:cNvPr>
          <p:cNvCxnSpPr>
            <a:stCxn id="419" idx="6"/>
          </p:cNvCxnSpPr>
          <p:nvPr/>
        </p:nvCxnSpPr>
        <p:spPr>
          <a:xfrm flipV="1">
            <a:off x="11471686" y="4194850"/>
            <a:ext cx="569979" cy="2"/>
          </a:xfrm>
          <a:prstGeom prst="straightConnector1">
            <a:avLst/>
          </a:prstGeom>
          <a:solidFill>
            <a:schemeClr val="bg1"/>
          </a:solidFill>
          <a:ln w="19050">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18" name="CuadroTexto 217">
                <a:extLst>
                  <a:ext uri="{FF2B5EF4-FFF2-40B4-BE49-F238E27FC236}">
                    <a16:creationId xmlns:a16="http://schemas.microsoft.com/office/drawing/2014/main" id="{3F2346BD-57DE-4E7B-AC08-E3725B83ACBD}"/>
                  </a:ext>
                </a:extLst>
              </p:cNvPr>
              <p:cNvSpPr txBox="1"/>
              <p:nvPr/>
            </p:nvSpPr>
            <p:spPr>
              <a:xfrm>
                <a:off x="11424800" y="3756284"/>
                <a:ext cx="544357" cy="34665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s-CL" sz="1400" b="0" i="1" smtClean="0">
                          <a:solidFill>
                            <a:schemeClr val="bg1">
                              <a:lumMod val="50000"/>
                            </a:schemeClr>
                          </a:solidFill>
                          <a:latin typeface="Cambria Math" panose="02040503050406030204" pitchFamily="18" charset="0"/>
                        </a:rPr>
                        <m:t>𝑓</m:t>
                      </m:r>
                    </m:oMath>
                  </m:oMathPara>
                </a14:m>
                <a:endParaRPr lang="es-CL" sz="1400" dirty="0">
                  <a:solidFill>
                    <a:schemeClr val="bg1">
                      <a:lumMod val="50000"/>
                    </a:schemeClr>
                  </a:solidFill>
                </a:endParaRPr>
              </a:p>
            </p:txBody>
          </p:sp>
        </mc:Choice>
        <mc:Fallback xmlns="">
          <p:sp>
            <p:nvSpPr>
              <p:cNvPr id="218" name="CuadroTexto 217">
                <a:extLst>
                  <a:ext uri="{FF2B5EF4-FFF2-40B4-BE49-F238E27FC236}">
                    <a16:creationId xmlns:a16="http://schemas.microsoft.com/office/drawing/2014/main" id="{3F2346BD-57DE-4E7B-AC08-E3725B83ACBD}"/>
                  </a:ext>
                </a:extLst>
              </p:cNvPr>
              <p:cNvSpPr txBox="1">
                <a:spLocks noRot="1" noChangeAspect="1" noMove="1" noResize="1" noEditPoints="1" noAdjustHandles="1" noChangeArrowheads="1" noChangeShapeType="1" noTextEdit="1"/>
              </p:cNvSpPr>
              <p:nvPr/>
            </p:nvSpPr>
            <p:spPr>
              <a:xfrm>
                <a:off x="11424800" y="3756284"/>
                <a:ext cx="544357" cy="346650"/>
              </a:xfrm>
              <a:prstGeom prst="rect">
                <a:avLst/>
              </a:prstGeom>
              <a:blipFill>
                <a:blip r:embed="rId50"/>
                <a:stretch>
                  <a:fillRect/>
                </a:stretch>
              </a:blipFill>
              <a:ln>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13" name="CuadroTexto 312">
                <a:extLst>
                  <a:ext uri="{FF2B5EF4-FFF2-40B4-BE49-F238E27FC236}">
                    <a16:creationId xmlns:a16="http://schemas.microsoft.com/office/drawing/2014/main" id="{38C9908E-6AE0-4A03-A518-D2F57F861E1F}"/>
                  </a:ext>
                </a:extLst>
              </p:cNvPr>
              <p:cNvSpPr txBox="1"/>
              <p:nvPr/>
            </p:nvSpPr>
            <p:spPr>
              <a:xfrm>
                <a:off x="9693798" y="1985038"/>
                <a:ext cx="777653" cy="369332"/>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s-CL" b="0" i="1" smtClean="0">
                          <a:solidFill>
                            <a:schemeClr val="tx1">
                              <a:lumMod val="95000"/>
                              <a:lumOff val="5000"/>
                            </a:schemeClr>
                          </a:solidFill>
                          <a:latin typeface="Cambria Math" panose="02040503050406030204" pitchFamily="18" charset="0"/>
                        </a:rPr>
                        <m:t>𝑍</m:t>
                      </m:r>
                    </m:oMath>
                  </m:oMathPara>
                </a14:m>
                <a:endParaRPr lang="es-CL" dirty="0">
                  <a:solidFill>
                    <a:schemeClr val="tx1">
                      <a:lumMod val="95000"/>
                      <a:lumOff val="5000"/>
                    </a:schemeClr>
                  </a:solidFill>
                </a:endParaRPr>
              </a:p>
            </p:txBody>
          </p:sp>
        </mc:Choice>
        <mc:Fallback xmlns="">
          <p:sp>
            <p:nvSpPr>
              <p:cNvPr id="313" name="CuadroTexto 312">
                <a:extLst>
                  <a:ext uri="{FF2B5EF4-FFF2-40B4-BE49-F238E27FC236}">
                    <a16:creationId xmlns:a16="http://schemas.microsoft.com/office/drawing/2014/main" id="{38C9908E-6AE0-4A03-A518-D2F57F861E1F}"/>
                  </a:ext>
                </a:extLst>
              </p:cNvPr>
              <p:cNvSpPr txBox="1">
                <a:spLocks noRot="1" noChangeAspect="1" noMove="1" noResize="1" noEditPoints="1" noAdjustHandles="1" noChangeArrowheads="1" noChangeShapeType="1" noTextEdit="1"/>
              </p:cNvSpPr>
              <p:nvPr/>
            </p:nvSpPr>
            <p:spPr>
              <a:xfrm>
                <a:off x="9693798" y="1985038"/>
                <a:ext cx="777653" cy="369332"/>
              </a:xfrm>
              <a:prstGeom prst="rect">
                <a:avLst/>
              </a:prstGeom>
              <a:blipFill>
                <a:blip r:embed="rId51"/>
                <a:stretch>
                  <a:fillRect/>
                </a:stretch>
              </a:blipFill>
              <a:ln>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4" name="CuadroTexto 213">
                <a:extLst>
                  <a:ext uri="{FF2B5EF4-FFF2-40B4-BE49-F238E27FC236}">
                    <a16:creationId xmlns:a16="http://schemas.microsoft.com/office/drawing/2014/main" id="{28E79EA6-0810-4BC5-9A10-C9BA5D43F3AD}"/>
                  </a:ext>
                </a:extLst>
              </p:cNvPr>
              <p:cNvSpPr txBox="1"/>
              <p:nvPr/>
            </p:nvSpPr>
            <p:spPr>
              <a:xfrm>
                <a:off x="10502200" y="6247570"/>
                <a:ext cx="1466957" cy="39258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s-CL" sz="1400" b="0" i="1" smtClean="0">
                          <a:latin typeface="Cambria Math" panose="02040503050406030204" pitchFamily="18" charset="0"/>
                        </a:rPr>
                        <m:t>𝑓</m:t>
                      </m:r>
                      <m:r>
                        <a:rPr lang="es-CL" sz="1400" b="0" i="1" smtClean="0">
                          <a:latin typeface="Cambria Math" panose="02040503050406030204" pitchFamily="18" charset="0"/>
                        </a:rPr>
                        <m:t>=</m:t>
                      </m:r>
                      <m:f>
                        <m:fPr>
                          <m:ctrlPr>
                            <a:rPr lang="es-CL" sz="1400" b="0" i="1" smtClean="0">
                              <a:latin typeface="Cambria Math" panose="02040503050406030204" pitchFamily="18" charset="0"/>
                            </a:rPr>
                          </m:ctrlPr>
                        </m:fPr>
                        <m:num>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𝑤</m:t>
                              </m:r>
                            </m:e>
                            <m:sub>
                              <m:r>
                                <a:rPr lang="es-CL" sz="1400" b="0" i="1" smtClean="0">
                                  <a:latin typeface="Cambria Math" panose="02040503050406030204" pitchFamily="18" charset="0"/>
                                </a:rPr>
                                <m:t>1</m:t>
                              </m:r>
                            </m:sub>
                          </m:sSub>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𝑓</m:t>
                              </m:r>
                            </m:e>
                            <m:sub>
                              <m:r>
                                <a:rPr lang="es-CL" sz="1400" b="0" i="1" smtClean="0">
                                  <a:latin typeface="Cambria Math" panose="02040503050406030204" pitchFamily="18" charset="0"/>
                                </a:rPr>
                                <m:t>9</m:t>
                              </m:r>
                            </m:sub>
                          </m:sSub>
                          <m:r>
                            <a:rPr lang="es-CL" sz="1400" b="0" i="1" smtClean="0">
                              <a:latin typeface="Cambria Math" panose="02040503050406030204" pitchFamily="18" charset="0"/>
                            </a:rPr>
                            <m:t>+…+</m:t>
                          </m:r>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𝑤</m:t>
                              </m:r>
                            </m:e>
                            <m:sub>
                              <m:r>
                                <a:rPr lang="es-CL" sz="1400" b="0" i="1" smtClean="0">
                                  <a:latin typeface="Cambria Math" panose="02040503050406030204" pitchFamily="18" charset="0"/>
                                </a:rPr>
                                <m:t>9</m:t>
                              </m:r>
                            </m:sub>
                          </m:sSub>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𝑓</m:t>
                              </m:r>
                            </m:e>
                            <m:sub>
                              <m:r>
                                <a:rPr lang="es-CL" sz="1400" b="0" i="1" smtClean="0">
                                  <a:latin typeface="Cambria Math" panose="02040503050406030204" pitchFamily="18" charset="0"/>
                                </a:rPr>
                                <m:t>9</m:t>
                              </m:r>
                            </m:sub>
                          </m:sSub>
                        </m:num>
                        <m:den>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𝑤</m:t>
                              </m:r>
                            </m:e>
                            <m:sub>
                              <m:r>
                                <a:rPr lang="es-CL" sz="1400" b="0" i="1" smtClean="0">
                                  <a:latin typeface="Cambria Math" panose="02040503050406030204" pitchFamily="18" charset="0"/>
                                </a:rPr>
                                <m:t>1</m:t>
                              </m:r>
                            </m:sub>
                          </m:sSub>
                          <m:r>
                            <a:rPr lang="es-CL" sz="1400" b="0" i="1" smtClean="0">
                              <a:latin typeface="Cambria Math" panose="02040503050406030204" pitchFamily="18" charset="0"/>
                            </a:rPr>
                            <m:t>+…+</m:t>
                          </m:r>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𝑤</m:t>
                              </m:r>
                            </m:e>
                            <m:sub>
                              <m:r>
                                <a:rPr lang="es-CL" sz="1400" b="0" i="1" smtClean="0">
                                  <a:latin typeface="Cambria Math" panose="02040503050406030204" pitchFamily="18" charset="0"/>
                                </a:rPr>
                                <m:t>9</m:t>
                              </m:r>
                            </m:sub>
                          </m:sSub>
                        </m:den>
                      </m:f>
                    </m:oMath>
                  </m:oMathPara>
                </a14:m>
                <a:endParaRPr lang="es-CL" sz="1400" dirty="0"/>
              </a:p>
            </p:txBody>
          </p:sp>
        </mc:Choice>
        <mc:Fallback xmlns="">
          <p:sp>
            <p:nvSpPr>
              <p:cNvPr id="214" name="CuadroTexto 213">
                <a:extLst>
                  <a:ext uri="{FF2B5EF4-FFF2-40B4-BE49-F238E27FC236}">
                    <a16:creationId xmlns:a16="http://schemas.microsoft.com/office/drawing/2014/main" id="{28E79EA6-0810-4BC5-9A10-C9BA5D43F3AD}"/>
                  </a:ext>
                </a:extLst>
              </p:cNvPr>
              <p:cNvSpPr txBox="1">
                <a:spLocks noRot="1" noChangeAspect="1" noMove="1" noResize="1" noEditPoints="1" noAdjustHandles="1" noChangeArrowheads="1" noChangeShapeType="1" noTextEdit="1"/>
              </p:cNvSpPr>
              <p:nvPr/>
            </p:nvSpPr>
            <p:spPr>
              <a:xfrm>
                <a:off x="10502200" y="6247570"/>
                <a:ext cx="1466957" cy="392581"/>
              </a:xfrm>
              <a:prstGeom prst="rect">
                <a:avLst/>
              </a:prstGeom>
              <a:blipFill>
                <a:blip r:embed="rId52"/>
                <a:stretch>
                  <a:fillRect l="-12083" t="-3125" r="-6250" b="-2343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6" name="CuadroTexto 215">
                <a:extLst>
                  <a:ext uri="{FF2B5EF4-FFF2-40B4-BE49-F238E27FC236}">
                    <a16:creationId xmlns:a16="http://schemas.microsoft.com/office/drawing/2014/main" id="{D89C8D7D-B260-4E85-8B01-1D8648F70994}"/>
                  </a:ext>
                </a:extLst>
              </p:cNvPr>
              <p:cNvSpPr txBox="1"/>
              <p:nvPr/>
            </p:nvSpPr>
            <p:spPr>
              <a:xfrm>
                <a:off x="10694033" y="5997173"/>
                <a:ext cx="1299531" cy="15847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s-CL" sz="1200" b="0" i="1" smtClean="0">
                          <a:solidFill>
                            <a:schemeClr val="bg1">
                              <a:lumMod val="50000"/>
                            </a:schemeClr>
                          </a:solidFill>
                          <a:latin typeface="Cambria Math" panose="02040503050406030204" pitchFamily="18" charset="0"/>
                        </a:rPr>
                        <m:t>𝑤𝑒𝑖𝑔h𝑡𝑒𝑑</m:t>
                      </m:r>
                      <m:r>
                        <a:rPr lang="es-CL" sz="1200" b="0" i="1" smtClean="0">
                          <a:solidFill>
                            <a:schemeClr val="bg1">
                              <a:lumMod val="50000"/>
                            </a:schemeClr>
                          </a:solidFill>
                          <a:latin typeface="Cambria Math" panose="02040503050406030204" pitchFamily="18" charset="0"/>
                        </a:rPr>
                        <m:t> </m:t>
                      </m:r>
                      <m:r>
                        <a:rPr lang="es-CL" sz="1200" b="0" i="1" smtClean="0">
                          <a:solidFill>
                            <a:schemeClr val="bg1">
                              <a:lumMod val="50000"/>
                            </a:schemeClr>
                          </a:solidFill>
                          <a:latin typeface="Cambria Math" panose="02040503050406030204" pitchFamily="18" charset="0"/>
                        </a:rPr>
                        <m:t>𝑎𝑣𝑒𝑟𝑎𝑔𝑒</m:t>
                      </m:r>
                    </m:oMath>
                  </m:oMathPara>
                </a14:m>
                <a:endParaRPr lang="es-CL" sz="1200" dirty="0">
                  <a:solidFill>
                    <a:schemeClr val="bg1">
                      <a:lumMod val="50000"/>
                    </a:schemeClr>
                  </a:solidFill>
                </a:endParaRPr>
              </a:p>
            </p:txBody>
          </p:sp>
        </mc:Choice>
        <mc:Fallback xmlns="">
          <p:sp>
            <p:nvSpPr>
              <p:cNvPr id="216" name="CuadroTexto 215">
                <a:extLst>
                  <a:ext uri="{FF2B5EF4-FFF2-40B4-BE49-F238E27FC236}">
                    <a16:creationId xmlns:a16="http://schemas.microsoft.com/office/drawing/2014/main" id="{D89C8D7D-B260-4E85-8B01-1D8648F70994}"/>
                  </a:ext>
                </a:extLst>
              </p:cNvPr>
              <p:cNvSpPr txBox="1">
                <a:spLocks noRot="1" noChangeAspect="1" noMove="1" noResize="1" noEditPoints="1" noAdjustHandles="1" noChangeArrowheads="1" noChangeShapeType="1" noTextEdit="1"/>
              </p:cNvSpPr>
              <p:nvPr/>
            </p:nvSpPr>
            <p:spPr>
              <a:xfrm>
                <a:off x="10694033" y="5997173"/>
                <a:ext cx="1299531" cy="158479"/>
              </a:xfrm>
              <a:prstGeom prst="rect">
                <a:avLst/>
              </a:prstGeom>
              <a:blipFill>
                <a:blip r:embed="rId53"/>
                <a:stretch>
                  <a:fillRect l="-4695" r="-939" b="-57692"/>
                </a:stretch>
              </a:blipFill>
            </p:spPr>
            <p:txBody>
              <a:bodyPr/>
              <a:lstStyle/>
              <a:p>
                <a:r>
                  <a:rPr lang="es-CL">
                    <a:noFill/>
                  </a:rPr>
                  <a:t> </a:t>
                </a:r>
              </a:p>
            </p:txBody>
          </p:sp>
        </mc:Fallback>
      </mc:AlternateContent>
      <p:sp>
        <p:nvSpPr>
          <p:cNvPr id="217" name="CuadroTexto 216">
            <a:extLst>
              <a:ext uri="{FF2B5EF4-FFF2-40B4-BE49-F238E27FC236}">
                <a16:creationId xmlns:a16="http://schemas.microsoft.com/office/drawing/2014/main" id="{952F9CA6-A9B9-4478-80E0-DA1A32D76943}"/>
              </a:ext>
            </a:extLst>
          </p:cNvPr>
          <p:cNvSpPr txBox="1"/>
          <p:nvPr/>
        </p:nvSpPr>
        <p:spPr>
          <a:xfrm>
            <a:off x="3071268" y="6543077"/>
            <a:ext cx="6497766" cy="523220"/>
          </a:xfrm>
          <a:prstGeom prst="rect">
            <a:avLst/>
          </a:prstGeom>
          <a:noFill/>
        </p:spPr>
        <p:txBody>
          <a:bodyPr wrap="square" rtlCol="0" anchor="ctr">
            <a:spAutoFit/>
          </a:bodyPr>
          <a:lstStyle/>
          <a:p>
            <a:pPr algn="ctr"/>
            <a:r>
              <a:rPr lang="en-US" sz="1400" i="0" dirty="0">
                <a:solidFill>
                  <a:schemeClr val="bg1">
                    <a:lumMod val="75000"/>
                  </a:schemeClr>
                </a:solidFill>
                <a:effectLst/>
              </a:rPr>
              <a:t>J.-S Roger Jang, </a:t>
            </a:r>
            <a:r>
              <a:rPr lang="en-US" sz="1400" b="0" i="0" dirty="0">
                <a:solidFill>
                  <a:schemeClr val="bg1">
                    <a:lumMod val="75000"/>
                  </a:schemeClr>
                </a:solidFill>
                <a:effectLst/>
              </a:rPr>
              <a:t>“</a:t>
            </a:r>
            <a:r>
              <a:rPr lang="en-US" sz="1400" b="0" i="1" dirty="0">
                <a:solidFill>
                  <a:schemeClr val="bg1">
                    <a:lumMod val="75000"/>
                  </a:schemeClr>
                </a:solidFill>
                <a:effectLst/>
              </a:rPr>
              <a:t>ANFIS: adaptive-network-based fuzzy inference system</a:t>
            </a:r>
            <a:r>
              <a:rPr lang="en-US" sz="1400" b="0" i="0" dirty="0">
                <a:solidFill>
                  <a:schemeClr val="bg1">
                    <a:lumMod val="75000"/>
                  </a:schemeClr>
                </a:solidFill>
                <a:effectLst/>
              </a:rPr>
              <a:t>,” 1993.</a:t>
            </a:r>
            <a:r>
              <a:rPr lang="en-US" sz="1400" dirty="0">
                <a:solidFill>
                  <a:schemeClr val="bg1">
                    <a:lumMod val="75000"/>
                  </a:schemeClr>
                </a:solidFill>
              </a:rPr>
              <a:t> </a:t>
            </a:r>
            <a:br>
              <a:rPr lang="en-US" sz="1400" dirty="0">
                <a:solidFill>
                  <a:schemeClr val="bg1">
                    <a:lumMod val="75000"/>
                  </a:schemeClr>
                </a:solidFill>
              </a:rPr>
            </a:br>
            <a:endParaRPr lang="es-CL" sz="1400" dirty="0">
              <a:solidFill>
                <a:schemeClr val="bg1">
                  <a:lumMod val="75000"/>
                </a:schemeClr>
              </a:solidFill>
            </a:endParaRPr>
          </a:p>
        </p:txBody>
      </p:sp>
    </p:spTree>
    <p:extLst>
      <p:ext uri="{BB962C8B-B14F-4D97-AF65-F5344CB8AC3E}">
        <p14:creationId xmlns:p14="http://schemas.microsoft.com/office/powerpoint/2010/main" val="406521219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3DD8F-AA21-4FB9-9B4A-6EF223D094AD}"/>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Entrenamiento de ANFIS y uso</a:t>
            </a:r>
          </a:p>
        </p:txBody>
      </p:sp>
      <p:sp>
        <p:nvSpPr>
          <p:cNvPr id="4" name="Marcador de contenido 3">
            <a:extLst>
              <a:ext uri="{FF2B5EF4-FFF2-40B4-BE49-F238E27FC236}">
                <a16:creationId xmlns:a16="http://schemas.microsoft.com/office/drawing/2014/main" id="{9A82B832-378E-47B2-875A-5D6EABFD7BCD}"/>
              </a:ext>
            </a:extLst>
          </p:cNvPr>
          <p:cNvSpPr>
            <a:spLocks noGrp="1"/>
          </p:cNvSpPr>
          <p:nvPr>
            <p:ph idx="1"/>
          </p:nvPr>
        </p:nvSpPr>
        <p:spPr/>
        <p:txBody>
          <a:bodyPr anchor="t"/>
          <a:lstStyle/>
          <a:p>
            <a:pPr>
              <a:buFont typeface="Wingdings" panose="05000000000000000000" pitchFamily="2" charset="2"/>
              <a:buChar char="q"/>
            </a:pPr>
            <a:r>
              <a:rPr lang="es-CL" dirty="0"/>
              <a:t>Entrenamiento por método del gradiente.</a:t>
            </a:r>
          </a:p>
          <a:p>
            <a:pPr lvl="1">
              <a:buFont typeface="Arial" panose="020B0604020202020204" pitchFamily="34" charset="0"/>
              <a:buChar char="•"/>
            </a:pPr>
            <a:r>
              <a:rPr lang="es-CL" dirty="0"/>
              <a:t>Ajusta funciones de pertenencia para crear al experto.</a:t>
            </a:r>
          </a:p>
          <a:p>
            <a:pPr lvl="1">
              <a:buFont typeface="Arial" panose="020B0604020202020204" pitchFamily="34" charset="0"/>
              <a:buChar char="•"/>
            </a:pPr>
            <a:endParaRPr lang="es-CL" dirty="0"/>
          </a:p>
          <a:p>
            <a:pPr lvl="1">
              <a:buFont typeface="Arial" panose="020B0604020202020204" pitchFamily="34" charset="0"/>
              <a:buChar char="•"/>
            </a:pPr>
            <a:endParaRPr lang="es-CL" dirty="0"/>
          </a:p>
          <a:p>
            <a:pPr lvl="1">
              <a:buFont typeface="Arial" panose="020B0604020202020204" pitchFamily="34" charset="0"/>
              <a:buChar char="•"/>
            </a:pPr>
            <a:endParaRPr lang="es-CL" dirty="0"/>
          </a:p>
          <a:p>
            <a:pPr lvl="1">
              <a:buFont typeface="Arial" panose="020B0604020202020204" pitchFamily="34" charset="0"/>
              <a:buChar char="•"/>
            </a:pPr>
            <a:endParaRPr lang="es-CL" dirty="0"/>
          </a:p>
          <a:p>
            <a:pPr marL="324000" lvl="1" indent="0">
              <a:buNone/>
            </a:pPr>
            <a:endParaRPr lang="es-CL" dirty="0"/>
          </a:p>
          <a:p>
            <a:pPr>
              <a:buFont typeface="Wingdings" panose="05000000000000000000" pitchFamily="2" charset="2"/>
              <a:buChar char="q"/>
            </a:pPr>
            <a:r>
              <a:rPr lang="es-CL" dirty="0"/>
              <a:t>Uso de ANFIS como modelo NARX de proceso.</a:t>
            </a:r>
          </a:p>
        </p:txBody>
      </p:sp>
      <p:pic>
        <p:nvPicPr>
          <p:cNvPr id="5" name="Imagen 4">
            <a:extLst>
              <a:ext uri="{FF2B5EF4-FFF2-40B4-BE49-F238E27FC236}">
                <a16:creationId xmlns:a16="http://schemas.microsoft.com/office/drawing/2014/main" id="{7C4973D0-5AB2-49C2-AAFD-42217FA443A7}"/>
              </a:ext>
            </a:extLst>
          </p:cNvPr>
          <p:cNvPicPr>
            <a:picLocks noChangeAspect="1"/>
          </p:cNvPicPr>
          <p:nvPr/>
        </p:nvPicPr>
        <p:blipFill>
          <a:blip r:embed="rId3"/>
          <a:stretch>
            <a:fillRect/>
          </a:stretch>
        </p:blipFill>
        <p:spPr>
          <a:xfrm>
            <a:off x="7068923" y="2091315"/>
            <a:ext cx="4663836" cy="2869187"/>
          </a:xfrm>
          <a:prstGeom prst="rect">
            <a:avLst/>
          </a:prstGeom>
        </p:spPr>
      </p:pic>
      <p:sp>
        <p:nvSpPr>
          <p:cNvPr id="28" name="CuadroTexto 27">
            <a:extLst>
              <a:ext uri="{FF2B5EF4-FFF2-40B4-BE49-F238E27FC236}">
                <a16:creationId xmlns:a16="http://schemas.microsoft.com/office/drawing/2014/main" id="{D7E5CE89-01E2-4227-AD7B-A15F1C5C0797}"/>
              </a:ext>
            </a:extLst>
          </p:cNvPr>
          <p:cNvSpPr txBox="1"/>
          <p:nvPr/>
        </p:nvSpPr>
        <p:spPr>
          <a:xfrm>
            <a:off x="7313026" y="4926288"/>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t>
            </a:r>
            <a:r>
              <a:rPr lang="en-US" sz="1400" dirty="0" err="1"/>
              <a:t>Gradiente</a:t>
            </a:r>
            <a:r>
              <a:rPr lang="en-US" sz="1400" dirty="0"/>
              <a:t> </a:t>
            </a:r>
            <a:r>
              <a:rPr lang="en-US" sz="1400" dirty="0" err="1"/>
              <a:t>sobre</a:t>
            </a:r>
            <a:r>
              <a:rPr lang="en-US" sz="1400" dirty="0"/>
              <a:t> </a:t>
            </a:r>
            <a:r>
              <a:rPr lang="en-US" sz="1400" dirty="0" err="1"/>
              <a:t>funciones</a:t>
            </a:r>
            <a:r>
              <a:rPr lang="en-US" sz="1400" dirty="0"/>
              <a:t> de </a:t>
            </a:r>
            <a:r>
              <a:rPr lang="en-US" sz="1400" dirty="0" err="1"/>
              <a:t>pertenencia</a:t>
            </a:r>
            <a:r>
              <a:rPr lang="en-US" sz="1400" dirty="0"/>
              <a:t>.</a:t>
            </a:r>
            <a:endParaRPr lang="es-CL" sz="1400" dirty="0"/>
          </a:p>
        </p:txBody>
      </p:sp>
      <p:grpSp>
        <p:nvGrpSpPr>
          <p:cNvPr id="3" name="Grupo 2">
            <a:extLst>
              <a:ext uri="{FF2B5EF4-FFF2-40B4-BE49-F238E27FC236}">
                <a16:creationId xmlns:a16="http://schemas.microsoft.com/office/drawing/2014/main" id="{ECD67DF4-F4B5-4CF3-85A2-D6CF7F6894E1}"/>
              </a:ext>
            </a:extLst>
          </p:cNvPr>
          <p:cNvGrpSpPr/>
          <p:nvPr/>
        </p:nvGrpSpPr>
        <p:grpSpPr>
          <a:xfrm>
            <a:off x="789092" y="5392881"/>
            <a:ext cx="4718586" cy="1045043"/>
            <a:chOff x="789092" y="5392881"/>
            <a:chExt cx="4718586" cy="1045043"/>
          </a:xfrm>
        </p:grpSpPr>
        <p:grpSp>
          <p:nvGrpSpPr>
            <p:cNvPr id="352" name="Grupo 351">
              <a:extLst>
                <a:ext uri="{FF2B5EF4-FFF2-40B4-BE49-F238E27FC236}">
                  <a16:creationId xmlns:a16="http://schemas.microsoft.com/office/drawing/2014/main" id="{59A44920-6752-441F-8036-872D09F18A6C}"/>
                </a:ext>
              </a:extLst>
            </p:cNvPr>
            <p:cNvGrpSpPr/>
            <p:nvPr/>
          </p:nvGrpSpPr>
          <p:grpSpPr>
            <a:xfrm>
              <a:off x="845654" y="5396222"/>
              <a:ext cx="1575986" cy="651855"/>
              <a:chOff x="5258459" y="4030215"/>
              <a:chExt cx="1575986" cy="651855"/>
            </a:xfrm>
          </p:grpSpPr>
          <mc:AlternateContent xmlns:mc="http://schemas.openxmlformats.org/markup-compatibility/2006" xmlns:a14="http://schemas.microsoft.com/office/drawing/2010/main">
            <mc:Choice Requires="a14">
              <p:sp>
                <p:nvSpPr>
                  <p:cNvPr id="353" name="Rectángulo 352">
                    <a:extLst>
                      <a:ext uri="{FF2B5EF4-FFF2-40B4-BE49-F238E27FC236}">
                        <a16:creationId xmlns:a16="http://schemas.microsoft.com/office/drawing/2014/main" id="{DF2C8356-31AA-4675-B8FE-9D0098F322E0}"/>
                      </a:ext>
                    </a:extLst>
                  </p:cNvPr>
                  <p:cNvSpPr/>
                  <p:nvPr/>
                </p:nvSpPr>
                <p:spPr>
                  <a:xfrm>
                    <a:off x="5826445" y="4070070"/>
                    <a:ext cx="612000" cy="61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200" b="0" i="1" smtClean="0">
                              <a:solidFill>
                                <a:schemeClr val="accent1">
                                  <a:lumMod val="75000"/>
                                </a:schemeClr>
                              </a:solidFill>
                              <a:latin typeface="Cambria Math" panose="02040503050406030204" pitchFamily="18" charset="0"/>
                            </a:rPr>
                            <m:t>𝑁𝐴𝑅𝑋</m:t>
                          </m:r>
                        </m:oMath>
                      </m:oMathPara>
                    </a14:m>
                    <a:endParaRPr lang="es-CL" sz="1200" dirty="0">
                      <a:solidFill>
                        <a:schemeClr val="accent1">
                          <a:lumMod val="75000"/>
                        </a:schemeClr>
                      </a:solidFill>
                    </a:endParaRPr>
                  </a:p>
                </p:txBody>
              </p:sp>
            </mc:Choice>
            <mc:Fallback xmlns="">
              <p:sp>
                <p:nvSpPr>
                  <p:cNvPr id="353" name="Rectángulo 352">
                    <a:extLst>
                      <a:ext uri="{FF2B5EF4-FFF2-40B4-BE49-F238E27FC236}">
                        <a16:creationId xmlns:a16="http://schemas.microsoft.com/office/drawing/2014/main" id="{DF2C8356-31AA-4675-B8FE-9D0098F322E0}"/>
                      </a:ext>
                    </a:extLst>
                  </p:cNvPr>
                  <p:cNvSpPr>
                    <a:spLocks noRot="1" noChangeAspect="1" noMove="1" noResize="1" noEditPoints="1" noAdjustHandles="1" noChangeArrowheads="1" noChangeShapeType="1" noTextEdit="1"/>
                  </p:cNvSpPr>
                  <p:nvPr/>
                </p:nvSpPr>
                <p:spPr>
                  <a:xfrm>
                    <a:off x="5826445" y="4070070"/>
                    <a:ext cx="612000" cy="612000"/>
                  </a:xfrm>
                  <a:prstGeom prst="rect">
                    <a:avLst/>
                  </a:prstGeom>
                  <a:blipFill>
                    <a:blip r:embed="rId7"/>
                    <a:stretch>
                      <a:fillRect/>
                    </a:stretch>
                  </a:blipFill>
                  <a:ln w="28575">
                    <a:solidFill>
                      <a:schemeClr val="accent1"/>
                    </a:solidFill>
                  </a:ln>
                </p:spPr>
                <p:txBody>
                  <a:bodyPr/>
                  <a:lstStyle/>
                  <a:p>
                    <a:r>
                      <a:rPr lang="es-CL">
                        <a:noFill/>
                      </a:rPr>
                      <a:t> </a:t>
                    </a:r>
                  </a:p>
                </p:txBody>
              </p:sp>
            </mc:Fallback>
          </mc:AlternateContent>
          <p:cxnSp>
            <p:nvCxnSpPr>
              <p:cNvPr id="354" name="Conector recto de flecha 353">
                <a:extLst>
                  <a:ext uri="{FF2B5EF4-FFF2-40B4-BE49-F238E27FC236}">
                    <a16:creationId xmlns:a16="http://schemas.microsoft.com/office/drawing/2014/main" id="{5E34F6D1-EDFA-419F-A15E-E15EF41DEB08}"/>
                  </a:ext>
                </a:extLst>
              </p:cNvPr>
              <p:cNvCxnSpPr>
                <a:cxnSpLocks/>
                <a:stCxn id="353" idx="3"/>
              </p:cNvCxnSpPr>
              <p:nvPr/>
            </p:nvCxnSpPr>
            <p:spPr>
              <a:xfrm>
                <a:off x="6438445" y="4376070"/>
                <a:ext cx="39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5" name="Conector recto de flecha 354">
                <a:extLst>
                  <a:ext uri="{FF2B5EF4-FFF2-40B4-BE49-F238E27FC236}">
                    <a16:creationId xmlns:a16="http://schemas.microsoft.com/office/drawing/2014/main" id="{0CCED2E2-117C-4AE8-A0A1-732A1197E968}"/>
                  </a:ext>
                </a:extLst>
              </p:cNvPr>
              <p:cNvCxnSpPr>
                <a:cxnSpLocks/>
              </p:cNvCxnSpPr>
              <p:nvPr/>
            </p:nvCxnSpPr>
            <p:spPr>
              <a:xfrm>
                <a:off x="5271794" y="4205165"/>
                <a:ext cx="54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6" name="Conector recto de flecha 355">
                <a:extLst>
                  <a:ext uri="{FF2B5EF4-FFF2-40B4-BE49-F238E27FC236}">
                    <a16:creationId xmlns:a16="http://schemas.microsoft.com/office/drawing/2014/main" id="{57513489-A94B-4CAE-9CD1-AC59D68FB115}"/>
                  </a:ext>
                </a:extLst>
              </p:cNvPr>
              <p:cNvCxnSpPr>
                <a:cxnSpLocks/>
              </p:cNvCxnSpPr>
              <p:nvPr/>
            </p:nvCxnSpPr>
            <p:spPr>
              <a:xfrm>
                <a:off x="5271794" y="4586927"/>
                <a:ext cx="54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7" name="CuadroTexto 356">
                    <a:extLst>
                      <a:ext uri="{FF2B5EF4-FFF2-40B4-BE49-F238E27FC236}">
                        <a16:creationId xmlns:a16="http://schemas.microsoft.com/office/drawing/2014/main" id="{2DB66D3A-B278-47FB-A502-64FF95F3451D}"/>
                      </a:ext>
                    </a:extLst>
                  </p:cNvPr>
                  <p:cNvSpPr txBox="1"/>
                  <p:nvPr/>
                </p:nvSpPr>
                <p:spPr>
                  <a:xfrm>
                    <a:off x="6453663" y="4197545"/>
                    <a:ext cx="26725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1000" b="0" i="1" smtClean="0">
                              <a:solidFill>
                                <a:schemeClr val="accent1">
                                  <a:lumMod val="75000"/>
                                </a:schemeClr>
                              </a:solidFill>
                              <a:latin typeface="Cambria Math" panose="02040503050406030204" pitchFamily="18" charset="0"/>
                            </a:rPr>
                            <m:t>𝑦</m:t>
                          </m:r>
                          <m:r>
                            <a:rPr lang="es-CL" sz="1000" b="0" i="1" smtClean="0">
                              <a:solidFill>
                                <a:schemeClr val="accent1">
                                  <a:lumMod val="75000"/>
                                </a:schemeClr>
                              </a:solidFill>
                              <a:latin typeface="Cambria Math" panose="02040503050406030204" pitchFamily="18" charset="0"/>
                            </a:rPr>
                            <m:t>[</m:t>
                          </m:r>
                          <m:r>
                            <a:rPr lang="es-CL" sz="1000" b="0" i="1" smtClean="0">
                              <a:solidFill>
                                <a:schemeClr val="accent1">
                                  <a:lumMod val="75000"/>
                                </a:schemeClr>
                              </a:solidFill>
                              <a:latin typeface="Cambria Math" panose="02040503050406030204" pitchFamily="18" charset="0"/>
                            </a:rPr>
                            <m:t>𝑘</m:t>
                          </m:r>
                          <m:r>
                            <a:rPr lang="es-CL" sz="1000" b="0" i="1" smtClean="0">
                              <a:solidFill>
                                <a:schemeClr val="accent1">
                                  <a:lumMod val="75000"/>
                                </a:schemeClr>
                              </a:solidFill>
                              <a:latin typeface="Cambria Math" panose="02040503050406030204" pitchFamily="18" charset="0"/>
                            </a:rPr>
                            <m:t>]</m:t>
                          </m:r>
                        </m:oMath>
                      </m:oMathPara>
                    </a14:m>
                    <a:endParaRPr lang="es-CL" sz="1000" dirty="0">
                      <a:solidFill>
                        <a:schemeClr val="accent1">
                          <a:lumMod val="75000"/>
                        </a:schemeClr>
                      </a:solidFill>
                    </a:endParaRPr>
                  </a:p>
                </p:txBody>
              </p:sp>
            </mc:Choice>
            <mc:Fallback xmlns="">
              <p:sp>
                <p:nvSpPr>
                  <p:cNvPr id="357" name="CuadroTexto 356">
                    <a:extLst>
                      <a:ext uri="{FF2B5EF4-FFF2-40B4-BE49-F238E27FC236}">
                        <a16:creationId xmlns:a16="http://schemas.microsoft.com/office/drawing/2014/main" id="{2DB66D3A-B278-47FB-A502-64FF95F3451D}"/>
                      </a:ext>
                    </a:extLst>
                  </p:cNvPr>
                  <p:cNvSpPr txBox="1">
                    <a:spLocks noRot="1" noChangeAspect="1" noMove="1" noResize="1" noEditPoints="1" noAdjustHandles="1" noChangeArrowheads="1" noChangeShapeType="1" noTextEdit="1"/>
                  </p:cNvSpPr>
                  <p:nvPr/>
                </p:nvSpPr>
                <p:spPr>
                  <a:xfrm>
                    <a:off x="6453663" y="4197545"/>
                    <a:ext cx="267253" cy="153888"/>
                  </a:xfrm>
                  <a:prstGeom prst="rect">
                    <a:avLst/>
                  </a:prstGeom>
                  <a:blipFill>
                    <a:blip r:embed="rId8"/>
                    <a:stretch>
                      <a:fillRect l="-11364" t="-4000" r="-15909" b="-40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58" name="CuadroTexto 357">
                    <a:extLst>
                      <a:ext uri="{FF2B5EF4-FFF2-40B4-BE49-F238E27FC236}">
                        <a16:creationId xmlns:a16="http://schemas.microsoft.com/office/drawing/2014/main" id="{6469FFE9-B2D0-4568-89B1-E8E830BBC67F}"/>
                      </a:ext>
                    </a:extLst>
                  </p:cNvPr>
                  <p:cNvSpPr txBox="1"/>
                  <p:nvPr/>
                </p:nvSpPr>
                <p:spPr>
                  <a:xfrm>
                    <a:off x="5258459" y="4030215"/>
                    <a:ext cx="490904"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1000" b="0" i="1" smtClean="0">
                              <a:solidFill>
                                <a:schemeClr val="accent1">
                                  <a:lumMod val="75000"/>
                                </a:schemeClr>
                              </a:solidFill>
                              <a:latin typeface="Cambria Math" panose="02040503050406030204" pitchFamily="18" charset="0"/>
                            </a:rPr>
                            <m:t>𝑦</m:t>
                          </m:r>
                          <m:r>
                            <a:rPr lang="es-CL" sz="1000" b="0" i="1" smtClean="0">
                              <a:solidFill>
                                <a:schemeClr val="accent1">
                                  <a:lumMod val="75000"/>
                                </a:schemeClr>
                              </a:solidFill>
                              <a:latin typeface="Cambria Math" panose="02040503050406030204" pitchFamily="18" charset="0"/>
                            </a:rPr>
                            <m:t>[</m:t>
                          </m:r>
                          <m:r>
                            <a:rPr lang="es-CL" sz="1000" b="0" i="1" smtClean="0">
                              <a:solidFill>
                                <a:schemeClr val="accent1">
                                  <a:lumMod val="75000"/>
                                </a:schemeClr>
                              </a:solidFill>
                              <a:latin typeface="Cambria Math" panose="02040503050406030204" pitchFamily="18" charset="0"/>
                            </a:rPr>
                            <m:t>𝑘</m:t>
                          </m:r>
                          <m:r>
                            <a:rPr lang="es-CL" sz="1000" b="0" i="1" smtClean="0">
                              <a:solidFill>
                                <a:schemeClr val="accent1">
                                  <a:lumMod val="75000"/>
                                </a:schemeClr>
                              </a:solidFill>
                              <a:latin typeface="Cambria Math" panose="02040503050406030204" pitchFamily="18" charset="0"/>
                            </a:rPr>
                            <m:t>−1]</m:t>
                          </m:r>
                        </m:oMath>
                      </m:oMathPara>
                    </a14:m>
                    <a:endParaRPr lang="es-CL" sz="1000" dirty="0">
                      <a:solidFill>
                        <a:schemeClr val="accent1">
                          <a:lumMod val="75000"/>
                        </a:schemeClr>
                      </a:solidFill>
                    </a:endParaRPr>
                  </a:p>
                </p:txBody>
              </p:sp>
            </mc:Choice>
            <mc:Fallback xmlns="">
              <p:sp>
                <p:nvSpPr>
                  <p:cNvPr id="358" name="CuadroTexto 357">
                    <a:extLst>
                      <a:ext uri="{FF2B5EF4-FFF2-40B4-BE49-F238E27FC236}">
                        <a16:creationId xmlns:a16="http://schemas.microsoft.com/office/drawing/2014/main" id="{6469FFE9-B2D0-4568-89B1-E8E830BBC67F}"/>
                      </a:ext>
                    </a:extLst>
                  </p:cNvPr>
                  <p:cNvSpPr txBox="1">
                    <a:spLocks noRot="1" noChangeAspect="1" noMove="1" noResize="1" noEditPoints="1" noAdjustHandles="1" noChangeArrowheads="1" noChangeShapeType="1" noTextEdit="1"/>
                  </p:cNvSpPr>
                  <p:nvPr/>
                </p:nvSpPr>
                <p:spPr>
                  <a:xfrm>
                    <a:off x="5258459" y="4030215"/>
                    <a:ext cx="490904" cy="153888"/>
                  </a:xfrm>
                  <a:prstGeom prst="rect">
                    <a:avLst/>
                  </a:prstGeom>
                  <a:blipFill>
                    <a:blip r:embed="rId9"/>
                    <a:stretch>
                      <a:fillRect l="-4938" r="-9877" b="-44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59" name="CuadroTexto 358">
                    <a:extLst>
                      <a:ext uri="{FF2B5EF4-FFF2-40B4-BE49-F238E27FC236}">
                        <a16:creationId xmlns:a16="http://schemas.microsoft.com/office/drawing/2014/main" id="{0EC60B4F-53BF-4800-AB1A-B0C9263B5781}"/>
                      </a:ext>
                    </a:extLst>
                  </p:cNvPr>
                  <p:cNvSpPr txBox="1"/>
                  <p:nvPr/>
                </p:nvSpPr>
                <p:spPr>
                  <a:xfrm>
                    <a:off x="5258459" y="4413882"/>
                    <a:ext cx="490904"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1000" b="0" i="1" smtClean="0">
                              <a:solidFill>
                                <a:schemeClr val="accent1">
                                  <a:lumMod val="75000"/>
                                </a:schemeClr>
                              </a:solidFill>
                              <a:latin typeface="Cambria Math" panose="02040503050406030204" pitchFamily="18" charset="0"/>
                            </a:rPr>
                            <m:t>𝑢</m:t>
                          </m:r>
                          <m:r>
                            <a:rPr lang="es-CL" sz="1000" b="0" i="1" smtClean="0">
                              <a:solidFill>
                                <a:schemeClr val="accent1">
                                  <a:lumMod val="75000"/>
                                </a:schemeClr>
                              </a:solidFill>
                              <a:latin typeface="Cambria Math" panose="02040503050406030204" pitchFamily="18" charset="0"/>
                            </a:rPr>
                            <m:t>[</m:t>
                          </m:r>
                          <m:r>
                            <a:rPr lang="es-CL" sz="1000" b="0" i="1" smtClean="0">
                              <a:solidFill>
                                <a:schemeClr val="accent1">
                                  <a:lumMod val="75000"/>
                                </a:schemeClr>
                              </a:solidFill>
                              <a:latin typeface="Cambria Math" panose="02040503050406030204" pitchFamily="18" charset="0"/>
                            </a:rPr>
                            <m:t>𝑘</m:t>
                          </m:r>
                          <m:r>
                            <a:rPr lang="es-CL" sz="1000" b="0" i="1" smtClean="0">
                              <a:solidFill>
                                <a:schemeClr val="accent1">
                                  <a:lumMod val="75000"/>
                                </a:schemeClr>
                              </a:solidFill>
                              <a:latin typeface="Cambria Math" panose="02040503050406030204" pitchFamily="18" charset="0"/>
                            </a:rPr>
                            <m:t>−1]</m:t>
                          </m:r>
                        </m:oMath>
                      </m:oMathPara>
                    </a14:m>
                    <a:endParaRPr lang="es-CL" sz="1000" dirty="0">
                      <a:solidFill>
                        <a:schemeClr val="accent1">
                          <a:lumMod val="75000"/>
                        </a:schemeClr>
                      </a:solidFill>
                    </a:endParaRPr>
                  </a:p>
                </p:txBody>
              </p:sp>
            </mc:Choice>
            <mc:Fallback xmlns="">
              <p:sp>
                <p:nvSpPr>
                  <p:cNvPr id="359" name="CuadroTexto 358">
                    <a:extLst>
                      <a:ext uri="{FF2B5EF4-FFF2-40B4-BE49-F238E27FC236}">
                        <a16:creationId xmlns:a16="http://schemas.microsoft.com/office/drawing/2014/main" id="{0EC60B4F-53BF-4800-AB1A-B0C9263B5781}"/>
                      </a:ext>
                    </a:extLst>
                  </p:cNvPr>
                  <p:cNvSpPr txBox="1">
                    <a:spLocks noRot="1" noChangeAspect="1" noMove="1" noResize="1" noEditPoints="1" noAdjustHandles="1" noChangeArrowheads="1" noChangeShapeType="1" noTextEdit="1"/>
                  </p:cNvSpPr>
                  <p:nvPr/>
                </p:nvSpPr>
                <p:spPr>
                  <a:xfrm>
                    <a:off x="5258459" y="4413882"/>
                    <a:ext cx="490904" cy="153888"/>
                  </a:xfrm>
                  <a:prstGeom prst="rect">
                    <a:avLst/>
                  </a:prstGeom>
                  <a:blipFill>
                    <a:blip r:embed="rId10"/>
                    <a:stretch>
                      <a:fillRect l="-5000" r="-10000" b="-44000"/>
                    </a:stretch>
                  </a:blipFill>
                </p:spPr>
                <p:txBody>
                  <a:bodyPr/>
                  <a:lstStyle/>
                  <a:p>
                    <a:r>
                      <a:rPr lang="es-CL">
                        <a:noFill/>
                      </a:rPr>
                      <a:t> </a:t>
                    </a:r>
                  </a:p>
                </p:txBody>
              </p:sp>
            </mc:Fallback>
          </mc:AlternateContent>
        </p:grpSp>
        <p:grpSp>
          <p:nvGrpSpPr>
            <p:cNvPr id="360" name="Grupo 359">
              <a:extLst>
                <a:ext uri="{FF2B5EF4-FFF2-40B4-BE49-F238E27FC236}">
                  <a16:creationId xmlns:a16="http://schemas.microsoft.com/office/drawing/2014/main" id="{782552B5-8F8D-4873-B017-56D641E473F4}"/>
                </a:ext>
              </a:extLst>
            </p:cNvPr>
            <p:cNvGrpSpPr/>
            <p:nvPr/>
          </p:nvGrpSpPr>
          <p:grpSpPr>
            <a:xfrm>
              <a:off x="3904287" y="5392881"/>
              <a:ext cx="1603391" cy="651855"/>
              <a:chOff x="5447054" y="4030215"/>
              <a:chExt cx="1603391" cy="651855"/>
            </a:xfrm>
          </p:grpSpPr>
          <mc:AlternateContent xmlns:mc="http://schemas.openxmlformats.org/markup-compatibility/2006" xmlns:a14="http://schemas.microsoft.com/office/drawing/2010/main">
            <mc:Choice Requires="a14">
              <p:sp>
                <p:nvSpPr>
                  <p:cNvPr id="361" name="Rectángulo 360">
                    <a:extLst>
                      <a:ext uri="{FF2B5EF4-FFF2-40B4-BE49-F238E27FC236}">
                        <a16:creationId xmlns:a16="http://schemas.microsoft.com/office/drawing/2014/main" id="{B298824F-2B97-4DE1-BEF5-EBE6BEA003AE}"/>
                      </a:ext>
                    </a:extLst>
                  </p:cNvPr>
                  <p:cNvSpPr/>
                  <p:nvPr/>
                </p:nvSpPr>
                <p:spPr>
                  <a:xfrm>
                    <a:off x="5826445" y="4070070"/>
                    <a:ext cx="612000" cy="61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200" b="0" i="1" smtClean="0">
                              <a:solidFill>
                                <a:schemeClr val="accent1">
                                  <a:lumMod val="75000"/>
                                </a:schemeClr>
                              </a:solidFill>
                              <a:latin typeface="Cambria Math" panose="02040503050406030204" pitchFamily="18" charset="0"/>
                            </a:rPr>
                            <m:t>𝑁𝐴𝑅𝑋</m:t>
                          </m:r>
                        </m:oMath>
                      </m:oMathPara>
                    </a14:m>
                    <a:endParaRPr lang="es-CL" sz="1200" dirty="0">
                      <a:solidFill>
                        <a:schemeClr val="accent1">
                          <a:lumMod val="75000"/>
                        </a:schemeClr>
                      </a:solidFill>
                    </a:endParaRPr>
                  </a:p>
                </p:txBody>
              </p:sp>
            </mc:Choice>
            <mc:Fallback xmlns="">
              <p:sp>
                <p:nvSpPr>
                  <p:cNvPr id="361" name="Rectángulo 360">
                    <a:extLst>
                      <a:ext uri="{FF2B5EF4-FFF2-40B4-BE49-F238E27FC236}">
                        <a16:creationId xmlns:a16="http://schemas.microsoft.com/office/drawing/2014/main" id="{B298824F-2B97-4DE1-BEF5-EBE6BEA003AE}"/>
                      </a:ext>
                    </a:extLst>
                  </p:cNvPr>
                  <p:cNvSpPr>
                    <a:spLocks noRot="1" noChangeAspect="1" noMove="1" noResize="1" noEditPoints="1" noAdjustHandles="1" noChangeArrowheads="1" noChangeShapeType="1" noTextEdit="1"/>
                  </p:cNvSpPr>
                  <p:nvPr/>
                </p:nvSpPr>
                <p:spPr>
                  <a:xfrm>
                    <a:off x="5826445" y="4070070"/>
                    <a:ext cx="612000" cy="612000"/>
                  </a:xfrm>
                  <a:prstGeom prst="rect">
                    <a:avLst/>
                  </a:prstGeom>
                  <a:blipFill>
                    <a:blip r:embed="rId11"/>
                    <a:stretch>
                      <a:fillRect/>
                    </a:stretch>
                  </a:blipFill>
                  <a:ln w="28575">
                    <a:solidFill>
                      <a:schemeClr val="accent1"/>
                    </a:solidFill>
                  </a:ln>
                </p:spPr>
                <p:txBody>
                  <a:bodyPr/>
                  <a:lstStyle/>
                  <a:p>
                    <a:r>
                      <a:rPr lang="es-CL">
                        <a:noFill/>
                      </a:rPr>
                      <a:t> </a:t>
                    </a:r>
                  </a:p>
                </p:txBody>
              </p:sp>
            </mc:Fallback>
          </mc:AlternateContent>
          <p:cxnSp>
            <p:nvCxnSpPr>
              <p:cNvPr id="362" name="Conector recto de flecha 361">
                <a:extLst>
                  <a:ext uri="{FF2B5EF4-FFF2-40B4-BE49-F238E27FC236}">
                    <a16:creationId xmlns:a16="http://schemas.microsoft.com/office/drawing/2014/main" id="{E450C5D2-4C89-45B6-88A0-A1F0EEBD6F74}"/>
                  </a:ext>
                </a:extLst>
              </p:cNvPr>
              <p:cNvCxnSpPr>
                <a:cxnSpLocks/>
                <a:stCxn id="361" idx="3"/>
              </p:cNvCxnSpPr>
              <p:nvPr/>
            </p:nvCxnSpPr>
            <p:spPr>
              <a:xfrm>
                <a:off x="6438445" y="4376070"/>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3" name="Conector recto de flecha 362">
                <a:extLst>
                  <a:ext uri="{FF2B5EF4-FFF2-40B4-BE49-F238E27FC236}">
                    <a16:creationId xmlns:a16="http://schemas.microsoft.com/office/drawing/2014/main" id="{F7251072-9417-41B9-8012-097E72CA1BA6}"/>
                  </a:ext>
                </a:extLst>
              </p:cNvPr>
              <p:cNvCxnSpPr>
                <a:cxnSpLocks/>
              </p:cNvCxnSpPr>
              <p:nvPr/>
            </p:nvCxnSpPr>
            <p:spPr>
              <a:xfrm>
                <a:off x="5447054" y="420516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4" name="Conector recto de flecha 363">
                <a:extLst>
                  <a:ext uri="{FF2B5EF4-FFF2-40B4-BE49-F238E27FC236}">
                    <a16:creationId xmlns:a16="http://schemas.microsoft.com/office/drawing/2014/main" id="{A27993DF-F0EE-4A06-AF8C-734DA83B2E12}"/>
                  </a:ext>
                </a:extLst>
              </p:cNvPr>
              <p:cNvCxnSpPr>
                <a:cxnSpLocks/>
              </p:cNvCxnSpPr>
              <p:nvPr/>
            </p:nvCxnSpPr>
            <p:spPr>
              <a:xfrm>
                <a:off x="5447054" y="4586927"/>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5" name="CuadroTexto 364">
                    <a:extLst>
                      <a:ext uri="{FF2B5EF4-FFF2-40B4-BE49-F238E27FC236}">
                        <a16:creationId xmlns:a16="http://schemas.microsoft.com/office/drawing/2014/main" id="{538D5F2E-73F2-4BA5-A2A2-57D395451D59}"/>
                      </a:ext>
                    </a:extLst>
                  </p:cNvPr>
                  <p:cNvSpPr txBox="1"/>
                  <p:nvPr/>
                </p:nvSpPr>
                <p:spPr>
                  <a:xfrm>
                    <a:off x="6472713" y="4197545"/>
                    <a:ext cx="490904"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1000" b="0" i="1" smtClean="0">
                              <a:solidFill>
                                <a:schemeClr val="accent1">
                                  <a:lumMod val="75000"/>
                                </a:schemeClr>
                              </a:solidFill>
                              <a:latin typeface="Cambria Math" panose="02040503050406030204" pitchFamily="18" charset="0"/>
                            </a:rPr>
                            <m:t>𝑦</m:t>
                          </m:r>
                          <m:r>
                            <a:rPr lang="es-CL" sz="1000" b="0" i="1" smtClean="0">
                              <a:solidFill>
                                <a:schemeClr val="accent1">
                                  <a:lumMod val="75000"/>
                                </a:schemeClr>
                              </a:solidFill>
                              <a:latin typeface="Cambria Math" panose="02040503050406030204" pitchFamily="18" charset="0"/>
                            </a:rPr>
                            <m:t>[</m:t>
                          </m:r>
                          <m:r>
                            <a:rPr lang="es-CL" sz="1000" b="0" i="1" smtClean="0">
                              <a:solidFill>
                                <a:schemeClr val="accent1">
                                  <a:lumMod val="75000"/>
                                </a:schemeClr>
                              </a:solidFill>
                              <a:latin typeface="Cambria Math" panose="02040503050406030204" pitchFamily="18" charset="0"/>
                            </a:rPr>
                            <m:t>𝑘</m:t>
                          </m:r>
                          <m:r>
                            <a:rPr lang="es-CL" sz="1000" b="0" i="1" smtClean="0">
                              <a:solidFill>
                                <a:schemeClr val="accent1">
                                  <a:lumMod val="75000"/>
                                </a:schemeClr>
                              </a:solidFill>
                              <a:latin typeface="Cambria Math" panose="02040503050406030204" pitchFamily="18" charset="0"/>
                            </a:rPr>
                            <m:t>+1]</m:t>
                          </m:r>
                        </m:oMath>
                      </m:oMathPara>
                    </a14:m>
                    <a:endParaRPr lang="es-CL" sz="1000" dirty="0">
                      <a:solidFill>
                        <a:schemeClr val="accent1">
                          <a:lumMod val="75000"/>
                        </a:schemeClr>
                      </a:solidFill>
                    </a:endParaRPr>
                  </a:p>
                </p:txBody>
              </p:sp>
            </mc:Choice>
            <mc:Fallback xmlns="">
              <p:sp>
                <p:nvSpPr>
                  <p:cNvPr id="365" name="CuadroTexto 364">
                    <a:extLst>
                      <a:ext uri="{FF2B5EF4-FFF2-40B4-BE49-F238E27FC236}">
                        <a16:creationId xmlns:a16="http://schemas.microsoft.com/office/drawing/2014/main" id="{538D5F2E-73F2-4BA5-A2A2-57D395451D59}"/>
                      </a:ext>
                    </a:extLst>
                  </p:cNvPr>
                  <p:cNvSpPr txBox="1">
                    <a:spLocks noRot="1" noChangeAspect="1" noMove="1" noResize="1" noEditPoints="1" noAdjustHandles="1" noChangeArrowheads="1" noChangeShapeType="1" noTextEdit="1"/>
                  </p:cNvSpPr>
                  <p:nvPr/>
                </p:nvSpPr>
                <p:spPr>
                  <a:xfrm>
                    <a:off x="6472713" y="4197545"/>
                    <a:ext cx="490904" cy="153888"/>
                  </a:xfrm>
                  <a:prstGeom prst="rect">
                    <a:avLst/>
                  </a:prstGeom>
                  <a:blipFill>
                    <a:blip r:embed="rId12"/>
                    <a:stretch>
                      <a:fillRect l="-6250" r="-10000" b="-44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66" name="CuadroTexto 365">
                    <a:extLst>
                      <a:ext uri="{FF2B5EF4-FFF2-40B4-BE49-F238E27FC236}">
                        <a16:creationId xmlns:a16="http://schemas.microsoft.com/office/drawing/2014/main" id="{DB175305-68AF-499F-8920-8E95BDB6A120}"/>
                      </a:ext>
                    </a:extLst>
                  </p:cNvPr>
                  <p:cNvSpPr txBox="1"/>
                  <p:nvPr/>
                </p:nvSpPr>
                <p:spPr>
                  <a:xfrm>
                    <a:off x="5448959" y="4030215"/>
                    <a:ext cx="26725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1000" b="0" i="1" smtClean="0">
                              <a:solidFill>
                                <a:schemeClr val="accent1">
                                  <a:lumMod val="75000"/>
                                </a:schemeClr>
                              </a:solidFill>
                              <a:latin typeface="Cambria Math" panose="02040503050406030204" pitchFamily="18" charset="0"/>
                            </a:rPr>
                            <m:t>𝑦</m:t>
                          </m:r>
                          <m:r>
                            <a:rPr lang="es-CL" sz="1000" b="0" i="1" smtClean="0">
                              <a:solidFill>
                                <a:schemeClr val="accent1">
                                  <a:lumMod val="75000"/>
                                </a:schemeClr>
                              </a:solidFill>
                              <a:latin typeface="Cambria Math" panose="02040503050406030204" pitchFamily="18" charset="0"/>
                            </a:rPr>
                            <m:t>[</m:t>
                          </m:r>
                          <m:r>
                            <a:rPr lang="es-CL" sz="1000" b="0" i="1" smtClean="0">
                              <a:solidFill>
                                <a:schemeClr val="accent1">
                                  <a:lumMod val="75000"/>
                                </a:schemeClr>
                              </a:solidFill>
                              <a:latin typeface="Cambria Math" panose="02040503050406030204" pitchFamily="18" charset="0"/>
                            </a:rPr>
                            <m:t>𝑘</m:t>
                          </m:r>
                          <m:r>
                            <a:rPr lang="es-CL" sz="1000" b="0" i="1" smtClean="0">
                              <a:solidFill>
                                <a:schemeClr val="accent1">
                                  <a:lumMod val="75000"/>
                                </a:schemeClr>
                              </a:solidFill>
                              <a:latin typeface="Cambria Math" panose="02040503050406030204" pitchFamily="18" charset="0"/>
                            </a:rPr>
                            <m:t>]</m:t>
                          </m:r>
                        </m:oMath>
                      </m:oMathPara>
                    </a14:m>
                    <a:endParaRPr lang="es-CL" sz="1000" dirty="0">
                      <a:solidFill>
                        <a:schemeClr val="accent1">
                          <a:lumMod val="75000"/>
                        </a:schemeClr>
                      </a:solidFill>
                    </a:endParaRPr>
                  </a:p>
                </p:txBody>
              </p:sp>
            </mc:Choice>
            <mc:Fallback xmlns="">
              <p:sp>
                <p:nvSpPr>
                  <p:cNvPr id="366" name="CuadroTexto 365">
                    <a:extLst>
                      <a:ext uri="{FF2B5EF4-FFF2-40B4-BE49-F238E27FC236}">
                        <a16:creationId xmlns:a16="http://schemas.microsoft.com/office/drawing/2014/main" id="{DB175305-68AF-499F-8920-8E95BDB6A120}"/>
                      </a:ext>
                    </a:extLst>
                  </p:cNvPr>
                  <p:cNvSpPr txBox="1">
                    <a:spLocks noRot="1" noChangeAspect="1" noMove="1" noResize="1" noEditPoints="1" noAdjustHandles="1" noChangeArrowheads="1" noChangeShapeType="1" noTextEdit="1"/>
                  </p:cNvSpPr>
                  <p:nvPr/>
                </p:nvSpPr>
                <p:spPr>
                  <a:xfrm>
                    <a:off x="5448959" y="4030215"/>
                    <a:ext cx="267253" cy="153888"/>
                  </a:xfrm>
                  <a:prstGeom prst="rect">
                    <a:avLst/>
                  </a:prstGeom>
                  <a:blipFill>
                    <a:blip r:embed="rId8"/>
                    <a:stretch>
                      <a:fillRect l="-11364" t="-4000" r="-15909" b="-40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67" name="CuadroTexto 366">
                    <a:extLst>
                      <a:ext uri="{FF2B5EF4-FFF2-40B4-BE49-F238E27FC236}">
                        <a16:creationId xmlns:a16="http://schemas.microsoft.com/office/drawing/2014/main" id="{D848A66E-D5B3-4402-928E-64F4714C653C}"/>
                      </a:ext>
                    </a:extLst>
                  </p:cNvPr>
                  <p:cNvSpPr txBox="1"/>
                  <p:nvPr/>
                </p:nvSpPr>
                <p:spPr>
                  <a:xfrm>
                    <a:off x="5448959" y="4413882"/>
                    <a:ext cx="269946"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sz="1000" b="0" i="1" smtClean="0">
                              <a:solidFill>
                                <a:schemeClr val="accent1">
                                  <a:lumMod val="75000"/>
                                </a:schemeClr>
                              </a:solidFill>
                              <a:latin typeface="Cambria Math" panose="02040503050406030204" pitchFamily="18" charset="0"/>
                            </a:rPr>
                            <m:t>𝑢</m:t>
                          </m:r>
                          <m:r>
                            <a:rPr lang="es-CL" sz="1000" b="0" i="1" smtClean="0">
                              <a:solidFill>
                                <a:schemeClr val="accent1">
                                  <a:lumMod val="75000"/>
                                </a:schemeClr>
                              </a:solidFill>
                              <a:latin typeface="Cambria Math" panose="02040503050406030204" pitchFamily="18" charset="0"/>
                            </a:rPr>
                            <m:t>[</m:t>
                          </m:r>
                          <m:r>
                            <a:rPr lang="es-CL" sz="1000" b="0" i="1" smtClean="0">
                              <a:solidFill>
                                <a:schemeClr val="accent1">
                                  <a:lumMod val="75000"/>
                                </a:schemeClr>
                              </a:solidFill>
                              <a:latin typeface="Cambria Math" panose="02040503050406030204" pitchFamily="18" charset="0"/>
                            </a:rPr>
                            <m:t>𝑘</m:t>
                          </m:r>
                          <m:r>
                            <a:rPr lang="es-CL" sz="1000" b="0" i="1" smtClean="0">
                              <a:solidFill>
                                <a:schemeClr val="accent1">
                                  <a:lumMod val="75000"/>
                                </a:schemeClr>
                              </a:solidFill>
                              <a:latin typeface="Cambria Math" panose="02040503050406030204" pitchFamily="18" charset="0"/>
                            </a:rPr>
                            <m:t>]</m:t>
                          </m:r>
                        </m:oMath>
                      </m:oMathPara>
                    </a14:m>
                    <a:endParaRPr lang="es-CL" sz="1000" dirty="0">
                      <a:solidFill>
                        <a:schemeClr val="accent1">
                          <a:lumMod val="75000"/>
                        </a:schemeClr>
                      </a:solidFill>
                    </a:endParaRPr>
                  </a:p>
                </p:txBody>
              </p:sp>
            </mc:Choice>
            <mc:Fallback xmlns="">
              <p:sp>
                <p:nvSpPr>
                  <p:cNvPr id="367" name="CuadroTexto 366">
                    <a:extLst>
                      <a:ext uri="{FF2B5EF4-FFF2-40B4-BE49-F238E27FC236}">
                        <a16:creationId xmlns:a16="http://schemas.microsoft.com/office/drawing/2014/main" id="{D848A66E-D5B3-4402-928E-64F4714C653C}"/>
                      </a:ext>
                    </a:extLst>
                  </p:cNvPr>
                  <p:cNvSpPr txBox="1">
                    <a:spLocks noRot="1" noChangeAspect="1" noMove="1" noResize="1" noEditPoints="1" noAdjustHandles="1" noChangeArrowheads="1" noChangeShapeType="1" noTextEdit="1"/>
                  </p:cNvSpPr>
                  <p:nvPr/>
                </p:nvSpPr>
                <p:spPr>
                  <a:xfrm>
                    <a:off x="5448959" y="4413882"/>
                    <a:ext cx="269946" cy="153888"/>
                  </a:xfrm>
                  <a:prstGeom prst="rect">
                    <a:avLst/>
                  </a:prstGeom>
                  <a:blipFill>
                    <a:blip r:embed="rId13"/>
                    <a:stretch>
                      <a:fillRect l="-6818" t="-4000" r="-15909" b="-40000"/>
                    </a:stretch>
                  </a:blipFill>
                </p:spPr>
                <p:txBody>
                  <a:bodyPr/>
                  <a:lstStyle/>
                  <a:p>
                    <a:r>
                      <a:rPr lang="es-CL">
                        <a:noFill/>
                      </a:rPr>
                      <a:t> </a:t>
                    </a:r>
                  </a:p>
                </p:txBody>
              </p:sp>
            </mc:Fallback>
          </mc:AlternateContent>
        </p:grpSp>
        <p:sp>
          <p:nvSpPr>
            <p:cNvPr id="368" name="Flecha: a la derecha 367">
              <a:extLst>
                <a:ext uri="{FF2B5EF4-FFF2-40B4-BE49-F238E27FC236}">
                  <a16:creationId xmlns:a16="http://schemas.microsoft.com/office/drawing/2014/main" id="{E6888172-9763-4E4A-BCC4-3B6EA215F10D}"/>
                </a:ext>
              </a:extLst>
            </p:cNvPr>
            <p:cNvSpPr/>
            <p:nvPr/>
          </p:nvSpPr>
          <p:spPr>
            <a:xfrm>
              <a:off x="2817370" y="5670077"/>
              <a:ext cx="648000" cy="144000"/>
            </a:xfrm>
            <a:prstGeom prst="rightArrow">
              <a:avLst>
                <a:gd name="adj1" fmla="val 50000"/>
                <a:gd name="adj2" fmla="val 8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CuadroTexto 30">
              <a:extLst>
                <a:ext uri="{FF2B5EF4-FFF2-40B4-BE49-F238E27FC236}">
                  <a16:creationId xmlns:a16="http://schemas.microsoft.com/office/drawing/2014/main" id="{5865EC6E-217B-4D52-94F1-108B54E62B19}"/>
                </a:ext>
              </a:extLst>
            </p:cNvPr>
            <p:cNvSpPr txBox="1"/>
            <p:nvPr/>
          </p:nvSpPr>
          <p:spPr>
            <a:xfrm>
              <a:off x="789092" y="6130147"/>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t>
              </a:r>
              <a:r>
                <a:rPr lang="en-US" sz="1400" dirty="0" err="1"/>
                <a:t>Uso</a:t>
              </a:r>
              <a:r>
                <a:rPr lang="en-US" sz="1400" dirty="0"/>
                <a:t> de ANFIS.</a:t>
              </a:r>
              <a:endParaRPr lang="es-CL" sz="1400" dirty="0"/>
            </a:p>
          </p:txBody>
        </p:sp>
      </p:grpSp>
    </p:spTree>
    <p:extLst>
      <p:ext uri="{BB962C8B-B14F-4D97-AF65-F5344CB8AC3E}">
        <p14:creationId xmlns:p14="http://schemas.microsoft.com/office/powerpoint/2010/main" val="146355631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500"/>
                                        <p:tgtEl>
                                          <p:spTgt spid="4">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86FA50-6AA8-449D-AE30-12BA79FB7A48}"/>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Dirigible: El conejillo de indias</a:t>
            </a:r>
          </a:p>
        </p:txBody>
      </p:sp>
      <p:sp>
        <p:nvSpPr>
          <p:cNvPr id="9" name="Marcador de contenido 8">
            <a:extLst>
              <a:ext uri="{FF2B5EF4-FFF2-40B4-BE49-F238E27FC236}">
                <a16:creationId xmlns:a16="http://schemas.microsoft.com/office/drawing/2014/main" id="{D9A0ED2B-49EF-41FE-AC08-39324141F80C}"/>
              </a:ext>
            </a:extLst>
          </p:cNvPr>
          <p:cNvSpPr>
            <a:spLocks noGrp="1"/>
          </p:cNvSpPr>
          <p:nvPr>
            <p:ph idx="1"/>
          </p:nvPr>
        </p:nvSpPr>
        <p:spPr>
          <a:xfrm>
            <a:off x="571765" y="2297939"/>
            <a:ext cx="11029615" cy="3678303"/>
          </a:xfrm>
        </p:spPr>
        <p:txBody>
          <a:bodyPr anchor="ctr"/>
          <a:lstStyle/>
          <a:p>
            <a:pPr>
              <a:buFont typeface="Wingdings" panose="05000000000000000000" pitchFamily="2" charset="2"/>
              <a:buChar char="q"/>
            </a:pPr>
            <a:r>
              <a:rPr lang="es-CL" dirty="0"/>
              <a:t>Modelo de 6 grados de libertad</a:t>
            </a:r>
          </a:p>
          <a:p>
            <a:pPr lvl="1">
              <a:buFont typeface="Arial" panose="020B0604020202020204" pitchFamily="34" charset="0"/>
              <a:buChar char="•"/>
            </a:pPr>
            <a:r>
              <a:rPr lang="es-CL" dirty="0"/>
              <a:t>Velocidad lineal eje X: </a:t>
            </a:r>
            <a:r>
              <a:rPr lang="es-CL" b="1" i="1" dirty="0"/>
              <a:t>u</a:t>
            </a:r>
          </a:p>
          <a:p>
            <a:pPr lvl="1">
              <a:buFont typeface="Arial" panose="020B0604020202020204" pitchFamily="34" charset="0"/>
              <a:buChar char="•"/>
            </a:pPr>
            <a:r>
              <a:rPr lang="es-CL" dirty="0"/>
              <a:t>Velocidad lineal eje Y: </a:t>
            </a:r>
            <a:r>
              <a:rPr lang="es-CL" b="1" i="1" dirty="0"/>
              <a:t>v</a:t>
            </a:r>
          </a:p>
          <a:p>
            <a:pPr lvl="1">
              <a:buFont typeface="Arial" panose="020B0604020202020204" pitchFamily="34" charset="0"/>
              <a:buChar char="•"/>
            </a:pPr>
            <a:r>
              <a:rPr lang="es-CL" dirty="0"/>
              <a:t>Velocidad lineal eje Z: </a:t>
            </a:r>
            <a:r>
              <a:rPr lang="es-CL" b="1" i="1" dirty="0"/>
              <a:t>w</a:t>
            </a:r>
          </a:p>
          <a:p>
            <a:pPr lvl="1">
              <a:buFont typeface="Arial" panose="020B0604020202020204" pitchFamily="34" charset="0"/>
              <a:buChar char="•"/>
            </a:pPr>
            <a:r>
              <a:rPr lang="es-CL" dirty="0"/>
              <a:t>Velocidad angular eje X: </a:t>
            </a:r>
            <a:r>
              <a:rPr lang="es-CL" b="1" i="1" dirty="0"/>
              <a:t>p</a:t>
            </a:r>
          </a:p>
          <a:p>
            <a:pPr lvl="1">
              <a:buFont typeface="Arial" panose="020B0604020202020204" pitchFamily="34" charset="0"/>
              <a:buChar char="•"/>
            </a:pPr>
            <a:r>
              <a:rPr lang="es-CL" dirty="0"/>
              <a:t>Velocidad angular eje Y: </a:t>
            </a:r>
            <a:r>
              <a:rPr lang="es-CL" b="1" i="1" dirty="0"/>
              <a:t>q</a:t>
            </a:r>
          </a:p>
          <a:p>
            <a:pPr lvl="1">
              <a:buFont typeface="Arial" panose="020B0604020202020204" pitchFamily="34" charset="0"/>
              <a:buChar char="•"/>
            </a:pPr>
            <a:r>
              <a:rPr lang="es-CL" dirty="0"/>
              <a:t>Velocidad angular eje Z: </a:t>
            </a:r>
            <a:r>
              <a:rPr lang="es-CL" b="1" i="1" dirty="0"/>
              <a:t>r</a:t>
            </a:r>
          </a:p>
        </p:txBody>
      </p:sp>
      <p:pic>
        <p:nvPicPr>
          <p:cNvPr id="4" name="Picture 8" descr="Airship, Blimp, Dirigible, Stuff, Transport">
            <a:extLst>
              <a:ext uri="{FF2B5EF4-FFF2-40B4-BE49-F238E27FC236}">
                <a16:creationId xmlns:a16="http://schemas.microsoft.com/office/drawing/2014/main" id="{8CCAA57B-118E-465A-9781-ADE4CD9CFAC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190249" y="848881"/>
            <a:ext cx="1329231"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o 4">
            <a:extLst>
              <a:ext uri="{FF2B5EF4-FFF2-40B4-BE49-F238E27FC236}">
                <a16:creationId xmlns:a16="http://schemas.microsoft.com/office/drawing/2014/main" id="{5A920895-8D3E-4BFF-9359-5F1E04D67F79}"/>
              </a:ext>
            </a:extLst>
          </p:cNvPr>
          <p:cNvGrpSpPr/>
          <p:nvPr/>
        </p:nvGrpSpPr>
        <p:grpSpPr>
          <a:xfrm>
            <a:off x="6200000" y="2292133"/>
            <a:ext cx="4424009" cy="3689915"/>
            <a:chOff x="4182664" y="1924066"/>
            <a:chExt cx="4424009" cy="3689915"/>
          </a:xfrm>
        </p:grpSpPr>
        <p:pic>
          <p:nvPicPr>
            <p:cNvPr id="11" name="Imagen 10">
              <a:extLst>
                <a:ext uri="{FF2B5EF4-FFF2-40B4-BE49-F238E27FC236}">
                  <a16:creationId xmlns:a16="http://schemas.microsoft.com/office/drawing/2014/main" id="{4461778F-0C12-4C84-B730-EE5FE1CFCFB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82664" y="1924066"/>
              <a:ext cx="4424009" cy="3689915"/>
            </a:xfrm>
            <a:prstGeom prst="rect">
              <a:avLst/>
            </a:prstGeom>
            <a:effectLst>
              <a:outerShdw blurRad="50800" dist="38100" dir="8100000" algn="tr" rotWithShape="0">
                <a:prstClr val="black">
                  <a:alpha val="40000"/>
                </a:prstClr>
              </a:outerShdw>
            </a:effectLst>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3286B09D-6957-4F3B-BCA7-4B9619D2C8BA}"/>
                    </a:ext>
                  </a:extLst>
                </p:cNvPr>
                <p:cNvSpPr txBox="1"/>
                <p:nvPr/>
              </p:nvSpPr>
              <p:spPr>
                <a:xfrm>
                  <a:off x="4697935" y="2427402"/>
                  <a:ext cx="645433" cy="276999"/>
                </a:xfrm>
                <a:prstGeom prst="rect">
                  <a:avLst/>
                </a:prstGeom>
                <a:noFill/>
                <a:effectLst>
                  <a:outerShdw blurRad="50800" dist="38100" dir="8100000" algn="tr" rotWithShape="0">
                    <a:prstClr val="black">
                      <a:alpha val="4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6</m:t>
                        </m:r>
                        <m:r>
                          <a:rPr lang="es-CL" b="0" i="1" smtClean="0">
                            <a:latin typeface="Cambria Math" panose="02040503050406030204" pitchFamily="18" charset="0"/>
                          </a:rPr>
                          <m:t>𝐷𝑂𝐹</m:t>
                        </m:r>
                      </m:oMath>
                    </m:oMathPara>
                  </a14:m>
                  <a:endParaRPr lang="es-CL" dirty="0"/>
                </a:p>
              </p:txBody>
            </p:sp>
          </mc:Choice>
          <mc:Fallback xmlns="">
            <p:sp>
              <p:nvSpPr>
                <p:cNvPr id="3" name="CuadroTexto 2">
                  <a:extLst>
                    <a:ext uri="{FF2B5EF4-FFF2-40B4-BE49-F238E27FC236}">
                      <a16:creationId xmlns:a16="http://schemas.microsoft.com/office/drawing/2014/main" id="{3286B09D-6957-4F3B-BCA7-4B9619D2C8BA}"/>
                    </a:ext>
                  </a:extLst>
                </p:cNvPr>
                <p:cNvSpPr txBox="1">
                  <a:spLocks noRot="1" noChangeAspect="1" noMove="1" noResize="1" noEditPoints="1" noAdjustHandles="1" noChangeArrowheads="1" noChangeShapeType="1" noTextEdit="1"/>
                </p:cNvSpPr>
                <p:nvPr/>
              </p:nvSpPr>
              <p:spPr>
                <a:xfrm>
                  <a:off x="4697935" y="2427402"/>
                  <a:ext cx="645433" cy="276999"/>
                </a:xfrm>
                <a:prstGeom prst="rect">
                  <a:avLst/>
                </a:prstGeom>
                <a:blipFill>
                  <a:blip r:embed="rId5"/>
                  <a:stretch>
                    <a:fillRect/>
                  </a:stretch>
                </a:blipFill>
                <a:effectLst>
                  <a:outerShdw blurRad="50800" dist="38100" dir="8100000" algn="tr" rotWithShape="0">
                    <a:prstClr val="black">
                      <a:alpha val="40000"/>
                    </a:prstClr>
                  </a:outerShdw>
                </a:effectLst>
              </p:spPr>
              <p:txBody>
                <a:bodyPr/>
                <a:lstStyle/>
                <a:p>
                  <a:r>
                    <a:rPr lang="es-CL">
                      <a:noFill/>
                    </a:rPr>
                    <a:t> </a:t>
                  </a:r>
                </a:p>
              </p:txBody>
            </p:sp>
          </mc:Fallback>
        </mc:AlternateContent>
      </p:grpSp>
      <p:sp>
        <p:nvSpPr>
          <p:cNvPr id="10" name="CuadroTexto 9">
            <a:extLst>
              <a:ext uri="{FF2B5EF4-FFF2-40B4-BE49-F238E27FC236}">
                <a16:creationId xmlns:a16="http://schemas.microsoft.com/office/drawing/2014/main" id="{7C6DA1C9-B979-4D37-939E-572A1D7C7D3E}"/>
              </a:ext>
            </a:extLst>
          </p:cNvPr>
          <p:cNvSpPr txBox="1"/>
          <p:nvPr/>
        </p:nvSpPr>
        <p:spPr>
          <a:xfrm>
            <a:off x="6324188" y="6165995"/>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t>
            </a:r>
            <a:r>
              <a:rPr lang="en-US" sz="1400" dirty="0" err="1"/>
              <a:t>Movimiento</a:t>
            </a:r>
            <a:r>
              <a:rPr lang="en-US" sz="1400" dirty="0"/>
              <a:t> </a:t>
            </a:r>
            <a:r>
              <a:rPr lang="en-US" sz="1400" dirty="0" err="1"/>
              <a:t>en</a:t>
            </a:r>
            <a:r>
              <a:rPr lang="en-US" sz="1400" dirty="0"/>
              <a:t> 6 </a:t>
            </a:r>
            <a:r>
              <a:rPr lang="en-US" sz="1400" dirty="0" err="1"/>
              <a:t>grados</a:t>
            </a:r>
            <a:r>
              <a:rPr lang="en-US" sz="1400" dirty="0"/>
              <a:t> de </a:t>
            </a:r>
            <a:r>
              <a:rPr lang="en-US" sz="1400" dirty="0" err="1"/>
              <a:t>libertad</a:t>
            </a:r>
            <a:r>
              <a:rPr lang="en-US" sz="1400" dirty="0"/>
              <a:t>.</a:t>
            </a:r>
            <a:endParaRPr lang="es-CL" sz="1400" dirty="0"/>
          </a:p>
        </p:txBody>
      </p:sp>
      <p:sp>
        <p:nvSpPr>
          <p:cNvPr id="12" name="CuadroTexto 11">
            <a:extLst>
              <a:ext uri="{FF2B5EF4-FFF2-40B4-BE49-F238E27FC236}">
                <a16:creationId xmlns:a16="http://schemas.microsoft.com/office/drawing/2014/main" id="{79A461E2-AF79-4B98-892C-6FBF145462F8}"/>
              </a:ext>
            </a:extLst>
          </p:cNvPr>
          <p:cNvSpPr txBox="1"/>
          <p:nvPr/>
        </p:nvSpPr>
        <p:spPr>
          <a:xfrm>
            <a:off x="2658581" y="6473772"/>
            <a:ext cx="6874838" cy="523220"/>
          </a:xfrm>
          <a:prstGeom prst="rect">
            <a:avLst/>
          </a:prstGeom>
          <a:noFill/>
        </p:spPr>
        <p:txBody>
          <a:bodyPr wrap="square" rtlCol="0" anchor="ctr">
            <a:spAutoFit/>
          </a:bodyPr>
          <a:lstStyle/>
          <a:p>
            <a:pPr algn="ctr"/>
            <a:r>
              <a:rPr lang="en-US" sz="1400" i="0" dirty="0">
                <a:solidFill>
                  <a:schemeClr val="bg1">
                    <a:lumMod val="75000"/>
                  </a:schemeClr>
                </a:solidFill>
                <a:effectLst/>
              </a:rPr>
              <a:t>S.B.V. Gomes, J.G. Ramos, </a:t>
            </a:r>
            <a:r>
              <a:rPr lang="en-US" sz="1400" b="0" i="0" dirty="0">
                <a:solidFill>
                  <a:schemeClr val="bg1">
                    <a:lumMod val="75000"/>
                  </a:schemeClr>
                </a:solidFill>
                <a:effectLst/>
              </a:rPr>
              <a:t>“</a:t>
            </a:r>
            <a:r>
              <a:rPr lang="en-US" sz="1400" b="0" i="1" dirty="0">
                <a:solidFill>
                  <a:schemeClr val="bg1">
                    <a:lumMod val="75000"/>
                  </a:schemeClr>
                </a:solidFill>
                <a:effectLst/>
              </a:rPr>
              <a:t>Airship dynamic modeling for autonomous operation</a:t>
            </a:r>
            <a:r>
              <a:rPr lang="en-US" sz="1400" b="0" i="0" dirty="0">
                <a:solidFill>
                  <a:schemeClr val="bg1">
                    <a:lumMod val="75000"/>
                  </a:schemeClr>
                </a:solidFill>
                <a:effectLst/>
              </a:rPr>
              <a:t>,” 1998.</a:t>
            </a:r>
            <a:r>
              <a:rPr lang="en-US" sz="1400" dirty="0">
                <a:solidFill>
                  <a:schemeClr val="bg1">
                    <a:lumMod val="75000"/>
                  </a:schemeClr>
                </a:solidFill>
              </a:rPr>
              <a:t> </a:t>
            </a:r>
            <a:br>
              <a:rPr lang="en-US" sz="1400" dirty="0">
                <a:solidFill>
                  <a:schemeClr val="bg1">
                    <a:lumMod val="75000"/>
                  </a:schemeClr>
                </a:solidFill>
              </a:rPr>
            </a:br>
            <a:endParaRPr lang="es-CL" sz="1400" dirty="0">
              <a:solidFill>
                <a:schemeClr val="bg1">
                  <a:lumMod val="75000"/>
                </a:schemeClr>
              </a:solidFill>
            </a:endParaRPr>
          </a:p>
        </p:txBody>
      </p:sp>
    </p:spTree>
    <p:extLst>
      <p:ext uri="{BB962C8B-B14F-4D97-AF65-F5344CB8AC3E}">
        <p14:creationId xmlns:p14="http://schemas.microsoft.com/office/powerpoint/2010/main" val="79110195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86FA50-6AA8-449D-AE30-12BA79FB7A48}"/>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Dirigible: El conejillo de indias</a:t>
            </a:r>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D9A0ED2B-49EF-41FE-AC08-39324141F80C}"/>
                  </a:ext>
                </a:extLst>
              </p:cNvPr>
              <p:cNvSpPr>
                <a:spLocks noGrp="1"/>
              </p:cNvSpPr>
              <p:nvPr>
                <p:ph idx="1"/>
              </p:nvPr>
            </p:nvSpPr>
            <p:spPr>
              <a:xfrm>
                <a:off x="581192" y="1982529"/>
                <a:ext cx="11029615" cy="3678303"/>
              </a:xfrm>
            </p:spPr>
            <p:txBody>
              <a:bodyPr anchor="t">
                <a:normAutofit/>
              </a:bodyPr>
              <a:lstStyle/>
              <a:p>
                <a:pPr>
                  <a:buFont typeface="Wingdings" panose="05000000000000000000" pitchFamily="2" charset="2"/>
                  <a:buChar char="q"/>
                </a:pPr>
                <a14:m>
                  <m:oMath xmlns:m="http://schemas.openxmlformats.org/officeDocument/2006/math">
                    <m:r>
                      <a:rPr lang="es-CL" sz="2000" b="0" i="1" smtClean="0">
                        <a:latin typeface="Cambria Math" panose="02040503050406030204" pitchFamily="18" charset="0"/>
                      </a:rPr>
                      <m:t>𝑀</m:t>
                    </m:r>
                    <m:acc>
                      <m:accPr>
                        <m:chr m:val="̇"/>
                        <m:ctrlPr>
                          <a:rPr lang="es-CL" sz="2000" b="0" i="1" smtClean="0">
                            <a:latin typeface="Cambria Math" panose="02040503050406030204" pitchFamily="18" charset="0"/>
                          </a:rPr>
                        </m:ctrlPr>
                      </m:accPr>
                      <m:e>
                        <m:r>
                          <a:rPr lang="es-CL" sz="2000" b="0" i="1" smtClean="0">
                            <a:latin typeface="Cambria Math" panose="02040503050406030204" pitchFamily="18" charset="0"/>
                          </a:rPr>
                          <m:t>𝑥</m:t>
                        </m:r>
                      </m:e>
                    </m:acc>
                    <m:r>
                      <a:rPr lang="es-CL" sz="2000" b="0" i="1" smtClean="0">
                        <a:latin typeface="Cambria Math" panose="02040503050406030204" pitchFamily="18" charset="0"/>
                      </a:rPr>
                      <m:t>=</m:t>
                    </m:r>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𝐹</m:t>
                        </m:r>
                      </m:e>
                      <m:sub>
                        <m:r>
                          <a:rPr lang="es-CL" sz="2000" b="0" i="1" smtClean="0">
                            <a:latin typeface="Cambria Math" panose="02040503050406030204" pitchFamily="18" charset="0"/>
                          </a:rPr>
                          <m:t>𝑑</m:t>
                        </m:r>
                      </m:sub>
                    </m:sSub>
                    <m:d>
                      <m:dPr>
                        <m:ctrlPr>
                          <a:rPr lang="es-CL" sz="2000" b="0" i="1" smtClean="0">
                            <a:latin typeface="Cambria Math" panose="02040503050406030204" pitchFamily="18" charset="0"/>
                          </a:rPr>
                        </m:ctrlPr>
                      </m:dPr>
                      <m:e>
                        <m:r>
                          <a:rPr lang="es-CL" sz="2000" b="0" i="1" smtClean="0">
                            <a:latin typeface="Cambria Math" panose="02040503050406030204" pitchFamily="18" charset="0"/>
                          </a:rPr>
                          <m:t>𝑥</m:t>
                        </m:r>
                      </m:e>
                    </m:d>
                    <m:r>
                      <a:rPr lang="es-CL" sz="2000" b="0" i="1" smtClean="0">
                        <a:latin typeface="Cambria Math" panose="02040503050406030204" pitchFamily="18" charset="0"/>
                      </a:rPr>
                      <m:t>+</m:t>
                    </m:r>
                    <m:r>
                      <a:rPr lang="es-CL" sz="2000" b="0" i="1" smtClean="0">
                        <a:latin typeface="Cambria Math" panose="02040503050406030204" pitchFamily="18" charset="0"/>
                      </a:rPr>
                      <m:t>𝐴</m:t>
                    </m:r>
                    <m:d>
                      <m:dPr>
                        <m:ctrlPr>
                          <a:rPr lang="es-CL" sz="2000" b="0" i="1" smtClean="0">
                            <a:latin typeface="Cambria Math" panose="02040503050406030204" pitchFamily="18" charset="0"/>
                          </a:rPr>
                        </m:ctrlPr>
                      </m:dPr>
                      <m:e>
                        <m:r>
                          <a:rPr lang="es-CL" sz="2000" b="0" i="1" smtClean="0">
                            <a:latin typeface="Cambria Math" panose="02040503050406030204" pitchFamily="18" charset="0"/>
                          </a:rPr>
                          <m:t>𝑥</m:t>
                        </m:r>
                      </m:e>
                    </m:d>
                    <m:r>
                      <a:rPr lang="es-CL" sz="2000" b="0" i="1" smtClean="0">
                        <a:latin typeface="Cambria Math" panose="02040503050406030204" pitchFamily="18" charset="0"/>
                      </a:rPr>
                      <m:t>+</m:t>
                    </m:r>
                    <m:r>
                      <a:rPr lang="es-CL" sz="2000" b="0" i="1" smtClean="0">
                        <a:latin typeface="Cambria Math" panose="02040503050406030204" pitchFamily="18" charset="0"/>
                      </a:rPr>
                      <m:t>𝐺</m:t>
                    </m:r>
                    <m:d>
                      <m:dPr>
                        <m:ctrlPr>
                          <a:rPr lang="es-CL" sz="2000" b="0" i="1" smtClean="0">
                            <a:latin typeface="Cambria Math" panose="02040503050406030204" pitchFamily="18" charset="0"/>
                          </a:rPr>
                        </m:ctrlPr>
                      </m:dPr>
                      <m:e>
                        <m:r>
                          <a:rPr lang="es-CL" sz="2000" b="0" i="1" smtClean="0">
                            <a:latin typeface="Cambria Math" panose="02040503050406030204" pitchFamily="18" charset="0"/>
                          </a:rPr>
                          <m:t>𝑥</m:t>
                        </m:r>
                      </m:e>
                    </m:d>
                    <m:r>
                      <a:rPr lang="es-CL" sz="2000" b="0" i="1" smtClean="0">
                        <a:latin typeface="Cambria Math" panose="02040503050406030204" pitchFamily="18" charset="0"/>
                      </a:rPr>
                      <m:t>+</m:t>
                    </m:r>
                    <m:r>
                      <a:rPr lang="es-CL" sz="2000" b="0" i="1" smtClean="0">
                        <a:latin typeface="Cambria Math" panose="02040503050406030204" pitchFamily="18" charset="0"/>
                      </a:rPr>
                      <m:t>𝑃</m:t>
                    </m:r>
                    <m:d>
                      <m:dPr>
                        <m:ctrlPr>
                          <a:rPr lang="es-CL" sz="2000" b="0" i="1" smtClean="0">
                            <a:latin typeface="Cambria Math" panose="02040503050406030204" pitchFamily="18" charset="0"/>
                          </a:rPr>
                        </m:ctrlPr>
                      </m:dPr>
                      <m:e>
                        <m:r>
                          <a:rPr lang="es-CL" sz="2000" b="0" i="1" smtClean="0">
                            <a:latin typeface="Cambria Math" panose="02040503050406030204" pitchFamily="18" charset="0"/>
                          </a:rPr>
                          <m:t>𝑡</m:t>
                        </m:r>
                      </m:e>
                    </m:d>
                  </m:oMath>
                </a14:m>
                <a:endParaRPr lang="es-CL" sz="2000" dirty="0"/>
              </a:p>
              <a:p>
                <a:pPr lvl="2">
                  <a:buFont typeface="Arial" panose="020B0604020202020204" pitchFamily="34" charset="0"/>
                  <a:buChar char="•"/>
                </a:pPr>
                <a:r>
                  <a:rPr lang="es-CL" sz="1600" b="0" dirty="0"/>
                  <a:t>Estados: </a:t>
                </a:r>
                <a14:m>
                  <m:oMath xmlns:m="http://schemas.openxmlformats.org/officeDocument/2006/math">
                    <m:r>
                      <a:rPr lang="es-CL" sz="1600" b="0" i="1" smtClean="0">
                        <a:latin typeface="Cambria Math" panose="02040503050406030204" pitchFamily="18" charset="0"/>
                      </a:rPr>
                      <m:t>𝑥</m:t>
                    </m:r>
                    <m:r>
                      <a:rPr lang="es-CL" sz="1600" b="0" i="1" smtClean="0">
                        <a:latin typeface="Cambria Math" panose="02040503050406030204" pitchFamily="18" charset="0"/>
                      </a:rPr>
                      <m:t>=</m:t>
                    </m:r>
                    <m:r>
                      <a:rPr lang="es-CL" sz="1600" b="0" i="1" smtClean="0">
                        <a:latin typeface="Cambria Math" panose="02040503050406030204" pitchFamily="18" charset="0"/>
                      </a:rPr>
                      <m:t>𝑥</m:t>
                    </m:r>
                    <m:d>
                      <m:dPr>
                        <m:ctrlPr>
                          <a:rPr lang="es-CL" sz="1600" b="0" i="1" smtClean="0">
                            <a:latin typeface="Cambria Math" panose="02040503050406030204" pitchFamily="18" charset="0"/>
                          </a:rPr>
                        </m:ctrlPr>
                      </m:dPr>
                      <m:e>
                        <m:r>
                          <a:rPr lang="es-CL" sz="1600" b="0" i="1" smtClean="0">
                            <a:latin typeface="Cambria Math" panose="02040503050406030204" pitchFamily="18" charset="0"/>
                          </a:rPr>
                          <m:t>𝑡</m:t>
                        </m:r>
                      </m:e>
                    </m:d>
                    <m:r>
                      <a:rPr lang="es-CL" sz="1600" b="0" i="1" smtClean="0">
                        <a:latin typeface="Cambria Math" panose="02040503050406030204" pitchFamily="18" charset="0"/>
                      </a:rPr>
                      <m:t>=</m:t>
                    </m:r>
                    <m:sSup>
                      <m:sSupPr>
                        <m:ctrlPr>
                          <a:rPr lang="es-CL" sz="1600" b="0" i="1" smtClean="0">
                            <a:latin typeface="Cambria Math" panose="02040503050406030204" pitchFamily="18" charset="0"/>
                          </a:rPr>
                        </m:ctrlPr>
                      </m:sSupPr>
                      <m:e>
                        <m:d>
                          <m:dPr>
                            <m:begChr m:val="["/>
                            <m:endChr m:val="]"/>
                            <m:ctrlPr>
                              <a:rPr lang="es-CL" sz="1600" b="0" i="1" smtClean="0">
                                <a:latin typeface="Cambria Math" panose="02040503050406030204" pitchFamily="18" charset="0"/>
                              </a:rPr>
                            </m:ctrlPr>
                          </m:dPr>
                          <m:e>
                            <m:r>
                              <a:rPr lang="es-CL" sz="1600" b="0" i="1" smtClean="0">
                                <a:latin typeface="Cambria Math" panose="02040503050406030204" pitchFamily="18" charset="0"/>
                              </a:rPr>
                              <m:t>𝑢</m:t>
                            </m:r>
                            <m:r>
                              <a:rPr lang="es-CL" sz="1600" b="0" i="1" smtClean="0">
                                <a:latin typeface="Cambria Math" panose="02040503050406030204" pitchFamily="18" charset="0"/>
                              </a:rPr>
                              <m:t> </m:t>
                            </m:r>
                            <m:r>
                              <a:rPr lang="es-CL" sz="1600" b="0" i="1" smtClean="0">
                                <a:latin typeface="Cambria Math" panose="02040503050406030204" pitchFamily="18" charset="0"/>
                              </a:rPr>
                              <m:t>𝑣</m:t>
                            </m:r>
                            <m:r>
                              <a:rPr lang="es-CL" sz="1600" b="0" i="1" smtClean="0">
                                <a:latin typeface="Cambria Math" panose="02040503050406030204" pitchFamily="18" charset="0"/>
                              </a:rPr>
                              <m:t> </m:t>
                            </m:r>
                            <m:r>
                              <a:rPr lang="es-CL" sz="1600" b="0" i="1" smtClean="0">
                                <a:latin typeface="Cambria Math" panose="02040503050406030204" pitchFamily="18" charset="0"/>
                              </a:rPr>
                              <m:t>𝑤</m:t>
                            </m:r>
                            <m:r>
                              <a:rPr lang="es-CL" sz="1600" b="0" i="1" smtClean="0">
                                <a:latin typeface="Cambria Math" panose="02040503050406030204" pitchFamily="18" charset="0"/>
                              </a:rPr>
                              <m:t> </m:t>
                            </m:r>
                            <m:r>
                              <a:rPr lang="es-CL" sz="1600" b="0" i="1" smtClean="0">
                                <a:latin typeface="Cambria Math" panose="02040503050406030204" pitchFamily="18" charset="0"/>
                              </a:rPr>
                              <m:t>𝑝</m:t>
                            </m:r>
                            <m:r>
                              <a:rPr lang="es-CL" sz="1600" b="0" i="1" smtClean="0">
                                <a:latin typeface="Cambria Math" panose="02040503050406030204" pitchFamily="18" charset="0"/>
                              </a:rPr>
                              <m:t> </m:t>
                            </m:r>
                            <m:r>
                              <a:rPr lang="es-CL" sz="1600" b="0" i="1" smtClean="0">
                                <a:latin typeface="Cambria Math" panose="02040503050406030204" pitchFamily="18" charset="0"/>
                              </a:rPr>
                              <m:t>𝑞</m:t>
                            </m:r>
                            <m:r>
                              <a:rPr lang="es-CL" sz="1600" b="0" i="1" smtClean="0">
                                <a:latin typeface="Cambria Math" panose="02040503050406030204" pitchFamily="18" charset="0"/>
                              </a:rPr>
                              <m:t> </m:t>
                            </m:r>
                            <m:r>
                              <a:rPr lang="es-CL" sz="1600" b="0" i="1" smtClean="0">
                                <a:latin typeface="Cambria Math" panose="02040503050406030204" pitchFamily="18" charset="0"/>
                              </a:rPr>
                              <m:t>𝑟</m:t>
                            </m:r>
                          </m:e>
                        </m:d>
                      </m:e>
                      <m:sup>
                        <m:r>
                          <a:rPr lang="es-CL" sz="1600" b="0" i="1" smtClean="0">
                            <a:latin typeface="Cambria Math" panose="02040503050406030204" pitchFamily="18" charset="0"/>
                          </a:rPr>
                          <m:t>𝑇</m:t>
                        </m:r>
                      </m:sup>
                    </m:sSup>
                  </m:oMath>
                </a14:m>
                <a:endParaRPr lang="es-CL" sz="1600" b="0" dirty="0"/>
              </a:p>
              <a:p>
                <a:pPr lvl="2">
                  <a:buFont typeface="Arial" panose="020B0604020202020204" pitchFamily="34" charset="0"/>
                  <a:buChar char="•"/>
                </a:pPr>
                <a14:m>
                  <m:oMath xmlns:m="http://schemas.openxmlformats.org/officeDocument/2006/math">
                    <m:r>
                      <a:rPr lang="es-CL" sz="1600" b="0" i="1" smtClean="0">
                        <a:latin typeface="Cambria Math" panose="02040503050406030204" pitchFamily="18" charset="0"/>
                      </a:rPr>
                      <m:t>𝑀</m:t>
                    </m:r>
                  </m:oMath>
                </a14:m>
                <a:r>
                  <a:rPr lang="es-CL" sz="1600" dirty="0"/>
                  <a:t>  := Matriz de masas e inercias.</a:t>
                </a:r>
                <a:endParaRPr lang="es-CL" sz="1600" b="0" dirty="0"/>
              </a:p>
              <a:p>
                <a:pPr lvl="2">
                  <a:buFont typeface="Arial" panose="020B0604020202020204" pitchFamily="34" charset="0"/>
                  <a:buChar char="•"/>
                </a:pPr>
                <a14:m>
                  <m:oMath xmlns:m="http://schemas.openxmlformats.org/officeDocument/2006/math">
                    <m:sSub>
                      <m:sSubPr>
                        <m:ctrlPr>
                          <a:rPr lang="es-CL" sz="1600" b="0" i="1" smtClean="0">
                            <a:latin typeface="Cambria Math" panose="02040503050406030204" pitchFamily="18" charset="0"/>
                          </a:rPr>
                        </m:ctrlPr>
                      </m:sSubPr>
                      <m:e>
                        <m:r>
                          <a:rPr lang="es-CL" sz="1600" b="0" i="1" smtClean="0">
                            <a:latin typeface="Cambria Math" panose="02040503050406030204" pitchFamily="18" charset="0"/>
                          </a:rPr>
                          <m:t>𝐹</m:t>
                        </m:r>
                      </m:e>
                      <m:sub>
                        <m:r>
                          <a:rPr lang="es-CL" sz="1600" b="0" i="1" smtClean="0">
                            <a:latin typeface="Cambria Math" panose="02040503050406030204" pitchFamily="18" charset="0"/>
                          </a:rPr>
                          <m:t>𝑑</m:t>
                        </m:r>
                      </m:sub>
                    </m:sSub>
                  </m:oMath>
                </a14:m>
                <a:r>
                  <a:rPr lang="es-CL" sz="1600" dirty="0"/>
                  <a:t> := Vector de fuerzas de Coriolis y centrífugas (ficticias).</a:t>
                </a:r>
              </a:p>
              <a:p>
                <a:pPr lvl="2">
                  <a:buFont typeface="Arial" panose="020B0604020202020204" pitchFamily="34" charset="0"/>
                  <a:buChar char="•"/>
                </a:pPr>
                <a14:m>
                  <m:oMath xmlns:m="http://schemas.openxmlformats.org/officeDocument/2006/math">
                    <m:r>
                      <a:rPr lang="es-CL" sz="1600" b="0" i="1" smtClean="0">
                        <a:latin typeface="Cambria Math" panose="02040503050406030204" pitchFamily="18" charset="0"/>
                      </a:rPr>
                      <m:t>𝐴</m:t>
                    </m:r>
                  </m:oMath>
                </a14:m>
                <a:r>
                  <a:rPr lang="es-CL" sz="1600" dirty="0"/>
                  <a:t>   := Vector de fuerzas aerodinámicas (roce).</a:t>
                </a:r>
              </a:p>
              <a:p>
                <a:pPr lvl="2">
                  <a:buFont typeface="Arial" panose="020B0604020202020204" pitchFamily="34" charset="0"/>
                  <a:buChar char="•"/>
                </a:pPr>
                <a14:m>
                  <m:oMath xmlns:m="http://schemas.openxmlformats.org/officeDocument/2006/math">
                    <m:r>
                      <a:rPr lang="es-CL" sz="1600" b="0" i="1" smtClean="0">
                        <a:latin typeface="Cambria Math" panose="02040503050406030204" pitchFamily="18" charset="0"/>
                      </a:rPr>
                      <m:t>𝐺</m:t>
                    </m:r>
                  </m:oMath>
                </a14:m>
                <a:r>
                  <a:rPr lang="es-CL" sz="1600" dirty="0"/>
                  <a:t>   := Vector de fuerzas de gravedad.</a:t>
                </a:r>
              </a:p>
              <a:p>
                <a:pPr lvl="2">
                  <a:buFont typeface="Arial" panose="020B0604020202020204" pitchFamily="34" charset="0"/>
                  <a:buChar char="•"/>
                </a:pPr>
                <a14:m>
                  <m:oMath xmlns:m="http://schemas.openxmlformats.org/officeDocument/2006/math">
                    <m:r>
                      <a:rPr lang="es-CL" sz="1600" b="0" i="1" smtClean="0">
                        <a:latin typeface="Cambria Math" panose="02040503050406030204" pitchFamily="18" charset="0"/>
                      </a:rPr>
                      <m:t>𝑃</m:t>
                    </m:r>
                  </m:oMath>
                </a14:m>
                <a:r>
                  <a:rPr lang="es-CL" sz="1600" dirty="0"/>
                  <a:t>   := Vector de fuerzas de propulsión (entradas).</a:t>
                </a:r>
              </a:p>
              <a:p>
                <a:pPr lvl="2"/>
                <a:endParaRPr lang="es-CL" sz="1600" dirty="0"/>
              </a:p>
            </p:txBody>
          </p:sp>
        </mc:Choice>
        <mc:Fallback xmlns="">
          <p:sp>
            <p:nvSpPr>
              <p:cNvPr id="9" name="Marcador de contenido 8">
                <a:extLst>
                  <a:ext uri="{FF2B5EF4-FFF2-40B4-BE49-F238E27FC236}">
                    <a16:creationId xmlns:a16="http://schemas.microsoft.com/office/drawing/2014/main" id="{D9A0ED2B-49EF-41FE-AC08-39324141F80C}"/>
                  </a:ext>
                </a:extLst>
              </p:cNvPr>
              <p:cNvSpPr>
                <a:spLocks noGrp="1" noRot="1" noChangeAspect="1" noMove="1" noResize="1" noEditPoints="1" noAdjustHandles="1" noChangeArrowheads="1" noChangeShapeType="1" noTextEdit="1"/>
              </p:cNvSpPr>
              <p:nvPr>
                <p:ph idx="1"/>
              </p:nvPr>
            </p:nvSpPr>
            <p:spPr>
              <a:xfrm>
                <a:off x="581192" y="1982529"/>
                <a:ext cx="11029615" cy="3678303"/>
              </a:xfrm>
              <a:blipFill>
                <a:blip r:embed="rId3"/>
                <a:stretch>
                  <a:fillRect l="-331"/>
                </a:stretch>
              </a:blipFill>
            </p:spPr>
            <p:txBody>
              <a:bodyPr/>
              <a:lstStyle/>
              <a:p>
                <a:r>
                  <a:rPr lang="es-CL">
                    <a:noFill/>
                  </a:rPr>
                  <a:t> </a:t>
                </a:r>
              </a:p>
            </p:txBody>
          </p:sp>
        </mc:Fallback>
      </mc:AlternateContent>
      <p:pic>
        <p:nvPicPr>
          <p:cNvPr id="4" name="Picture 8" descr="Airship, Blimp, Dirigible, Stuff, Transport">
            <a:extLst>
              <a:ext uri="{FF2B5EF4-FFF2-40B4-BE49-F238E27FC236}">
                <a16:creationId xmlns:a16="http://schemas.microsoft.com/office/drawing/2014/main" id="{8CCAA57B-118E-465A-9781-ADE4CD9CFAC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190249" y="848881"/>
            <a:ext cx="132923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DA612428-0667-489B-984D-0B0CBAB7960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56422" y="2021350"/>
            <a:ext cx="4515798" cy="4134494"/>
          </a:xfrm>
          <a:prstGeom prst="rect">
            <a:avLst/>
          </a:prstGeom>
        </p:spPr>
      </p:pic>
      <p:sp>
        <p:nvSpPr>
          <p:cNvPr id="12" name="CuadroTexto 11">
            <a:extLst>
              <a:ext uri="{FF2B5EF4-FFF2-40B4-BE49-F238E27FC236}">
                <a16:creationId xmlns:a16="http://schemas.microsoft.com/office/drawing/2014/main" id="{F6E42D12-7CFF-4E39-9A40-D74EEA586828}"/>
              </a:ext>
            </a:extLst>
          </p:cNvPr>
          <p:cNvSpPr txBox="1"/>
          <p:nvPr/>
        </p:nvSpPr>
        <p:spPr>
          <a:xfrm>
            <a:off x="7365882" y="6040776"/>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Forma y </a:t>
            </a:r>
            <a:r>
              <a:rPr lang="en-US" sz="1400" dirty="0" err="1"/>
              <a:t>tamaño</a:t>
            </a:r>
            <a:r>
              <a:rPr lang="en-US" sz="1400" dirty="0"/>
              <a:t> de dirigible </a:t>
            </a:r>
            <a:r>
              <a:rPr lang="en-US" sz="1400" dirty="0" err="1"/>
              <a:t>simulado</a:t>
            </a:r>
            <a:r>
              <a:rPr lang="en-US" sz="1400" dirty="0"/>
              <a:t>.</a:t>
            </a:r>
            <a:endParaRPr lang="es-CL" sz="1400" dirty="0"/>
          </a:p>
        </p:txBody>
      </p:sp>
      <p:sp>
        <p:nvSpPr>
          <p:cNvPr id="14" name="CuadroTexto 13">
            <a:extLst>
              <a:ext uri="{FF2B5EF4-FFF2-40B4-BE49-F238E27FC236}">
                <a16:creationId xmlns:a16="http://schemas.microsoft.com/office/drawing/2014/main" id="{539AD7DF-C20B-47C4-875F-BE26B055C4E7}"/>
              </a:ext>
            </a:extLst>
          </p:cNvPr>
          <p:cNvSpPr txBox="1"/>
          <p:nvPr/>
        </p:nvSpPr>
        <p:spPr>
          <a:xfrm>
            <a:off x="2658581" y="6473772"/>
            <a:ext cx="6874838" cy="523220"/>
          </a:xfrm>
          <a:prstGeom prst="rect">
            <a:avLst/>
          </a:prstGeom>
          <a:noFill/>
        </p:spPr>
        <p:txBody>
          <a:bodyPr wrap="square" rtlCol="0" anchor="ctr">
            <a:spAutoFit/>
          </a:bodyPr>
          <a:lstStyle/>
          <a:p>
            <a:pPr algn="ctr"/>
            <a:r>
              <a:rPr lang="en-US" sz="1400" i="0" dirty="0">
                <a:solidFill>
                  <a:schemeClr val="bg1">
                    <a:lumMod val="75000"/>
                  </a:schemeClr>
                </a:solidFill>
                <a:effectLst/>
              </a:rPr>
              <a:t>S.B.V. Gomes, J.G. Ramos, </a:t>
            </a:r>
            <a:r>
              <a:rPr lang="en-US" sz="1400" b="0" i="0" dirty="0">
                <a:solidFill>
                  <a:schemeClr val="bg1">
                    <a:lumMod val="75000"/>
                  </a:schemeClr>
                </a:solidFill>
                <a:effectLst/>
              </a:rPr>
              <a:t>“</a:t>
            </a:r>
            <a:r>
              <a:rPr lang="en-US" sz="1400" b="0" i="1" dirty="0">
                <a:solidFill>
                  <a:schemeClr val="bg1">
                    <a:lumMod val="75000"/>
                  </a:schemeClr>
                </a:solidFill>
                <a:effectLst/>
              </a:rPr>
              <a:t>Airship dynamic modeling for autonomous operation</a:t>
            </a:r>
            <a:r>
              <a:rPr lang="en-US" sz="1400" b="0" i="0" dirty="0">
                <a:solidFill>
                  <a:schemeClr val="bg1">
                    <a:lumMod val="75000"/>
                  </a:schemeClr>
                </a:solidFill>
                <a:effectLst/>
              </a:rPr>
              <a:t>,” 1998.</a:t>
            </a:r>
            <a:r>
              <a:rPr lang="en-US" sz="1400" dirty="0">
                <a:solidFill>
                  <a:schemeClr val="bg1">
                    <a:lumMod val="75000"/>
                  </a:schemeClr>
                </a:solidFill>
              </a:rPr>
              <a:t> </a:t>
            </a:r>
            <a:br>
              <a:rPr lang="en-US" sz="1400" dirty="0">
                <a:solidFill>
                  <a:schemeClr val="bg1">
                    <a:lumMod val="75000"/>
                  </a:schemeClr>
                </a:solidFill>
              </a:rPr>
            </a:br>
            <a:endParaRPr lang="es-CL" sz="1400" dirty="0">
              <a:solidFill>
                <a:schemeClr val="bg1">
                  <a:lumMod val="75000"/>
                </a:schemeClr>
              </a:solidFill>
            </a:endParaRPr>
          </a:p>
        </p:txBody>
      </p:sp>
    </p:spTree>
    <p:extLst>
      <p:ext uri="{BB962C8B-B14F-4D97-AF65-F5344CB8AC3E}">
        <p14:creationId xmlns:p14="http://schemas.microsoft.com/office/powerpoint/2010/main" val="230511498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86FA50-6AA8-449D-AE30-12BA79FB7A48}"/>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Dirigible: El conejillo de indias</a:t>
            </a:r>
          </a:p>
        </p:txBody>
      </p:sp>
      <p:pic>
        <p:nvPicPr>
          <p:cNvPr id="4" name="Picture 8" descr="Airship, Blimp, Dirigible, Stuff, Transport">
            <a:extLst>
              <a:ext uri="{FF2B5EF4-FFF2-40B4-BE49-F238E27FC236}">
                <a16:creationId xmlns:a16="http://schemas.microsoft.com/office/drawing/2014/main" id="{8CCAA57B-118E-465A-9781-ADE4CD9CFAC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190249" y="848881"/>
            <a:ext cx="1329231"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7">
            <a:extLst>
              <a:ext uri="{FF2B5EF4-FFF2-40B4-BE49-F238E27FC236}">
                <a16:creationId xmlns:a16="http://schemas.microsoft.com/office/drawing/2014/main" id="{AFC5E68B-5AD9-4E9A-872A-E417B9E893E8}"/>
              </a:ext>
            </a:extLst>
          </p:cNvPr>
          <p:cNvSpPr>
            <a:spLocks noGrp="1"/>
          </p:cNvSpPr>
          <p:nvPr>
            <p:ph idx="1"/>
          </p:nvPr>
        </p:nvSpPr>
        <p:spPr/>
        <p:txBody>
          <a:bodyPr anchor="t"/>
          <a:lstStyle/>
          <a:p>
            <a:pPr>
              <a:buFont typeface="Wingdings" panose="05000000000000000000" pitchFamily="2" charset="2"/>
              <a:buChar char="q"/>
            </a:pPr>
            <a:r>
              <a:rPr lang="es-CL" dirty="0"/>
              <a:t>Modelo de sistema.</a:t>
            </a:r>
          </a:p>
        </p:txBody>
      </p:sp>
      <p:grpSp>
        <p:nvGrpSpPr>
          <p:cNvPr id="11" name="Grupo 10">
            <a:extLst>
              <a:ext uri="{FF2B5EF4-FFF2-40B4-BE49-F238E27FC236}">
                <a16:creationId xmlns:a16="http://schemas.microsoft.com/office/drawing/2014/main" id="{A499A5B5-E282-42C1-85AB-C8EFC147D9F9}"/>
              </a:ext>
            </a:extLst>
          </p:cNvPr>
          <p:cNvGrpSpPr/>
          <p:nvPr/>
        </p:nvGrpSpPr>
        <p:grpSpPr>
          <a:xfrm>
            <a:off x="4429431" y="3159289"/>
            <a:ext cx="3333136" cy="1635402"/>
            <a:chOff x="4311444" y="3640059"/>
            <a:chExt cx="3333136" cy="1635402"/>
          </a:xfrm>
        </p:grpSpPr>
        <p:sp>
          <p:nvSpPr>
            <p:cNvPr id="12" name="Rectángulo: esquinas superiores redondeadas 11">
              <a:extLst>
                <a:ext uri="{FF2B5EF4-FFF2-40B4-BE49-F238E27FC236}">
                  <a16:creationId xmlns:a16="http://schemas.microsoft.com/office/drawing/2014/main" id="{62CEF9EC-5471-48FF-AC2B-3EEA9E953BEE}"/>
                </a:ext>
              </a:extLst>
            </p:cNvPr>
            <p:cNvSpPr/>
            <p:nvPr/>
          </p:nvSpPr>
          <p:spPr>
            <a:xfrm rot="10800000">
              <a:off x="5642485" y="5028077"/>
              <a:ext cx="671054" cy="247384"/>
            </a:xfrm>
            <a:prstGeom prst="round2SameRect">
              <a:avLst>
                <a:gd name="adj1" fmla="val 50000"/>
                <a:gd name="adj2" fmla="val 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4" name="Elipse 13">
                  <a:extLst>
                    <a:ext uri="{FF2B5EF4-FFF2-40B4-BE49-F238E27FC236}">
                      <a16:creationId xmlns:a16="http://schemas.microsoft.com/office/drawing/2014/main" id="{39CF8702-5646-4844-B87C-632CB8DFA163}"/>
                    </a:ext>
                  </a:extLst>
                </p:cNvPr>
                <p:cNvSpPr/>
                <p:nvPr/>
              </p:nvSpPr>
              <p:spPr>
                <a:xfrm>
                  <a:off x="4311444" y="3640059"/>
                  <a:ext cx="3333136" cy="15117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2800" b="0" i="1" smtClean="0">
                            <a:solidFill>
                              <a:schemeClr val="tx1"/>
                            </a:solidFill>
                            <a:latin typeface="Cambria Math" panose="02040503050406030204" pitchFamily="18" charset="0"/>
                          </a:rPr>
                          <m:t>𝐵𝑙𝑖𝑚𝑝</m:t>
                        </m:r>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𝑡</m:t>
                        </m:r>
                        <m:r>
                          <a:rPr lang="es-ES" sz="2800" b="0" i="1" smtClean="0">
                            <a:solidFill>
                              <a:schemeClr val="tx1"/>
                            </a:solidFill>
                            <a:latin typeface="Cambria Math" panose="02040503050406030204" pitchFamily="18" charset="0"/>
                          </a:rPr>
                          <m:t>)</m:t>
                        </m:r>
                      </m:oMath>
                    </m:oMathPara>
                  </a14:m>
                  <a:endParaRPr lang="es-ES" sz="2800" dirty="0">
                    <a:solidFill>
                      <a:schemeClr val="tx1"/>
                    </a:solidFill>
                  </a:endParaRPr>
                </a:p>
              </p:txBody>
            </p:sp>
          </mc:Choice>
          <mc:Fallback xmlns="">
            <p:sp>
              <p:nvSpPr>
                <p:cNvPr id="14" name="Elipse 13">
                  <a:extLst>
                    <a:ext uri="{FF2B5EF4-FFF2-40B4-BE49-F238E27FC236}">
                      <a16:creationId xmlns:a16="http://schemas.microsoft.com/office/drawing/2014/main" id="{39CF8702-5646-4844-B87C-632CB8DFA163}"/>
                    </a:ext>
                  </a:extLst>
                </p:cNvPr>
                <p:cNvSpPr>
                  <a:spLocks noRot="1" noChangeAspect="1" noMove="1" noResize="1" noEditPoints="1" noAdjustHandles="1" noChangeArrowheads="1" noChangeShapeType="1" noTextEdit="1"/>
                </p:cNvSpPr>
                <p:nvPr/>
              </p:nvSpPr>
              <p:spPr>
                <a:xfrm>
                  <a:off x="4311444" y="3640059"/>
                  <a:ext cx="3333136" cy="1511710"/>
                </a:xfrm>
                <a:prstGeom prst="ellipse">
                  <a:avLst/>
                </a:prstGeom>
                <a:blipFill>
                  <a:blip r:embed="rId4"/>
                  <a:stretch>
                    <a:fillRect/>
                  </a:stretch>
                </a:blipFill>
                <a:ln>
                  <a:solidFill>
                    <a:schemeClr val="tx1"/>
                  </a:solidFill>
                </a:ln>
              </p:spPr>
              <p:txBody>
                <a:bodyPr/>
                <a:lstStyle/>
                <a:p>
                  <a:r>
                    <a:rPr lang="es-CL">
                      <a:noFill/>
                    </a:rPr>
                    <a:t> </a:t>
                  </a:r>
                </a:p>
              </p:txBody>
            </p:sp>
          </mc:Fallback>
        </mc:AlternateContent>
      </p:grpSp>
      <p:grpSp>
        <p:nvGrpSpPr>
          <p:cNvPr id="81" name="Grupo 80">
            <a:extLst>
              <a:ext uri="{FF2B5EF4-FFF2-40B4-BE49-F238E27FC236}">
                <a16:creationId xmlns:a16="http://schemas.microsoft.com/office/drawing/2014/main" id="{F2929CF4-4B23-4452-BD9E-CBA1E824D64F}"/>
              </a:ext>
            </a:extLst>
          </p:cNvPr>
          <p:cNvGrpSpPr/>
          <p:nvPr/>
        </p:nvGrpSpPr>
        <p:grpSpPr>
          <a:xfrm>
            <a:off x="862558" y="3360015"/>
            <a:ext cx="2542685" cy="1005129"/>
            <a:chOff x="862558" y="3360015"/>
            <a:chExt cx="2542685" cy="1005129"/>
          </a:xfrm>
        </p:grpSpPr>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1C3E9784-5FD3-4122-9AF1-B744F20D92AB}"/>
                    </a:ext>
                  </a:extLst>
                </p:cNvPr>
                <p:cNvSpPr/>
                <p:nvPr/>
              </p:nvSpPr>
              <p:spPr>
                <a:xfrm>
                  <a:off x="2505243" y="3465144"/>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4000" b="0" dirty="0">
                      <a:solidFill>
                        <a:schemeClr val="tx1"/>
                      </a:solidFill>
                    </a:rPr>
                    <a:t> </a:t>
                  </a:r>
                  <a14:m>
                    <m:oMath xmlns:m="http://schemas.openxmlformats.org/officeDocument/2006/math">
                      <m:r>
                        <a:rPr lang="es-CL" sz="4000" b="0" i="0" smtClean="0">
                          <a:solidFill>
                            <a:schemeClr val="tx1"/>
                          </a:solidFill>
                          <a:latin typeface="Cambria Math" panose="02040503050406030204" pitchFamily="18" charset="0"/>
                        </a:rPr>
                        <m:t> </m:t>
                      </m:r>
                      <m:r>
                        <a:rPr lang="es-CL" sz="4000" b="0" i="1" smtClean="0">
                          <a:solidFill>
                            <a:schemeClr val="tx1"/>
                          </a:solidFill>
                          <a:latin typeface="Cambria Math" panose="02040503050406030204" pitchFamily="18" charset="0"/>
                        </a:rPr>
                        <m:t>𝑇</m:t>
                      </m:r>
                    </m:oMath>
                  </a14:m>
                  <a:endParaRPr lang="es-CL" sz="4000" dirty="0">
                    <a:solidFill>
                      <a:schemeClr val="tx1"/>
                    </a:solidFill>
                  </a:endParaRPr>
                </a:p>
              </p:txBody>
            </p:sp>
          </mc:Choice>
          <mc:Fallback xmlns="">
            <p:sp>
              <p:nvSpPr>
                <p:cNvPr id="10" name="Rectángulo 9">
                  <a:extLst>
                    <a:ext uri="{FF2B5EF4-FFF2-40B4-BE49-F238E27FC236}">
                      <a16:creationId xmlns:a16="http://schemas.microsoft.com/office/drawing/2014/main" id="{1C3E9784-5FD3-4122-9AF1-B744F20D92AB}"/>
                    </a:ext>
                  </a:extLst>
                </p:cNvPr>
                <p:cNvSpPr>
                  <a:spLocks noRot="1" noChangeAspect="1" noMove="1" noResize="1" noEditPoints="1" noAdjustHandles="1" noChangeArrowheads="1" noChangeShapeType="1" noTextEdit="1"/>
                </p:cNvSpPr>
                <p:nvPr/>
              </p:nvSpPr>
              <p:spPr>
                <a:xfrm>
                  <a:off x="2505243" y="3465144"/>
                  <a:ext cx="900000" cy="900000"/>
                </a:xfrm>
                <a:prstGeom prst="rect">
                  <a:avLst/>
                </a:prstGeom>
                <a:blipFill>
                  <a:blip r:embed="rId5"/>
                  <a:stretch>
                    <a:fillRect/>
                  </a:stretch>
                </a:blipFill>
                <a:ln w="19050"/>
              </p:spPr>
              <p:txBody>
                <a:bodyPr/>
                <a:lstStyle/>
                <a:p>
                  <a:r>
                    <a:rPr lang="es-CL">
                      <a:noFill/>
                    </a:rPr>
                    <a:t> </a:t>
                  </a:r>
                </a:p>
              </p:txBody>
            </p:sp>
          </mc:Fallback>
        </mc:AlternateContent>
        <p:cxnSp>
          <p:nvCxnSpPr>
            <p:cNvPr id="16" name="Conector recto de flecha 15">
              <a:extLst>
                <a:ext uri="{FF2B5EF4-FFF2-40B4-BE49-F238E27FC236}">
                  <a16:creationId xmlns:a16="http://schemas.microsoft.com/office/drawing/2014/main" id="{5E349CAB-A401-4659-A4C9-1A44829FD2E7}"/>
                </a:ext>
              </a:extLst>
            </p:cNvPr>
            <p:cNvCxnSpPr>
              <a:cxnSpLocks/>
            </p:cNvCxnSpPr>
            <p:nvPr/>
          </p:nvCxnSpPr>
          <p:spPr>
            <a:xfrm>
              <a:off x="1600200" y="3917049"/>
              <a:ext cx="90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E6B6E2FB-0F9C-4717-801C-8FBBCD9101A0}"/>
                </a:ext>
              </a:extLst>
            </p:cNvPr>
            <p:cNvCxnSpPr>
              <a:cxnSpLocks/>
            </p:cNvCxnSpPr>
            <p:nvPr/>
          </p:nvCxnSpPr>
          <p:spPr>
            <a:xfrm>
              <a:off x="1600200" y="3637014"/>
              <a:ext cx="90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D72C9CE7-5905-4E45-B7A2-298B0B68DD0C}"/>
                </a:ext>
              </a:extLst>
            </p:cNvPr>
            <p:cNvCxnSpPr>
              <a:cxnSpLocks/>
            </p:cNvCxnSpPr>
            <p:nvPr/>
          </p:nvCxnSpPr>
          <p:spPr>
            <a:xfrm>
              <a:off x="1600200" y="4197084"/>
              <a:ext cx="90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A3379D8E-A74A-4644-9426-1F9C108C0E92}"/>
                    </a:ext>
                  </a:extLst>
                </p:cNvPr>
                <p:cNvSpPr txBox="1"/>
                <p:nvPr/>
              </p:nvSpPr>
              <p:spPr>
                <a:xfrm>
                  <a:off x="1148983" y="3360015"/>
                  <a:ext cx="1282723" cy="27699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𝑇h𝑟𝑢𝑠𝑡</m:t>
                        </m:r>
                        <m:r>
                          <a:rPr lang="es-CL" b="0" i="1" smtClean="0">
                            <a:latin typeface="Cambria Math" panose="02040503050406030204" pitchFamily="18" charset="0"/>
                          </a:rPr>
                          <m:t>, </m:t>
                        </m:r>
                        <m:r>
                          <a:rPr lang="es-CL" b="0" i="1" smtClean="0">
                            <a:latin typeface="Cambria Math" panose="02040503050406030204" pitchFamily="18" charset="0"/>
                          </a:rPr>
                          <m:t>𝑇</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Para>
                  </a14:m>
                  <a:endParaRPr lang="es-CL" dirty="0"/>
                </a:p>
              </p:txBody>
            </p:sp>
          </mc:Choice>
          <mc:Fallback xmlns="">
            <p:sp>
              <p:nvSpPr>
                <p:cNvPr id="24" name="CuadroTexto 23">
                  <a:extLst>
                    <a:ext uri="{FF2B5EF4-FFF2-40B4-BE49-F238E27FC236}">
                      <a16:creationId xmlns:a16="http://schemas.microsoft.com/office/drawing/2014/main" id="{A3379D8E-A74A-4644-9426-1F9C108C0E92}"/>
                    </a:ext>
                  </a:extLst>
                </p:cNvPr>
                <p:cNvSpPr txBox="1">
                  <a:spLocks noRot="1" noChangeAspect="1" noMove="1" noResize="1" noEditPoints="1" noAdjustHandles="1" noChangeArrowheads="1" noChangeShapeType="1" noTextEdit="1"/>
                </p:cNvSpPr>
                <p:nvPr/>
              </p:nvSpPr>
              <p:spPr>
                <a:xfrm>
                  <a:off x="1148983" y="3360015"/>
                  <a:ext cx="1282723" cy="276999"/>
                </a:xfrm>
                <a:prstGeom prst="rect">
                  <a:avLst/>
                </a:prstGeom>
                <a:blipFill>
                  <a:blip r:embed="rId6"/>
                  <a:stretch>
                    <a:fillRect l="-4265" r="-6161"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AEDA42F1-9D61-4D3C-9302-B76F13BDE28F}"/>
                    </a:ext>
                  </a:extLst>
                </p:cNvPr>
                <p:cNvSpPr txBox="1"/>
                <p:nvPr/>
              </p:nvSpPr>
              <p:spPr>
                <a:xfrm>
                  <a:off x="1321530" y="3640050"/>
                  <a:ext cx="1110176" cy="27699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𝑆𝑡𝑒𝑒𝑟</m:t>
                        </m:r>
                        <m:r>
                          <a:rPr lang="es-CL" b="0" i="1" smtClean="0">
                            <a:latin typeface="Cambria Math" panose="02040503050406030204" pitchFamily="18" charset="0"/>
                          </a:rPr>
                          <m:t>, </m:t>
                        </m:r>
                        <m:r>
                          <a:rPr lang="es-CL" b="0" i="1" smtClean="0">
                            <a:latin typeface="Cambria Math" panose="02040503050406030204" pitchFamily="18" charset="0"/>
                          </a:rPr>
                          <m:t>𝛾</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Para>
                  </a14:m>
                  <a:endParaRPr lang="es-CL" dirty="0"/>
                </a:p>
              </p:txBody>
            </p:sp>
          </mc:Choice>
          <mc:Fallback xmlns="">
            <p:sp>
              <p:nvSpPr>
                <p:cNvPr id="26" name="CuadroTexto 25">
                  <a:extLst>
                    <a:ext uri="{FF2B5EF4-FFF2-40B4-BE49-F238E27FC236}">
                      <a16:creationId xmlns:a16="http://schemas.microsoft.com/office/drawing/2014/main" id="{AEDA42F1-9D61-4D3C-9302-B76F13BDE28F}"/>
                    </a:ext>
                  </a:extLst>
                </p:cNvPr>
                <p:cNvSpPr txBox="1">
                  <a:spLocks noRot="1" noChangeAspect="1" noMove="1" noResize="1" noEditPoints="1" noAdjustHandles="1" noChangeArrowheads="1" noChangeShapeType="1" noTextEdit="1"/>
                </p:cNvSpPr>
                <p:nvPr/>
              </p:nvSpPr>
              <p:spPr>
                <a:xfrm>
                  <a:off x="1321530" y="3640050"/>
                  <a:ext cx="1110176" cy="276999"/>
                </a:xfrm>
                <a:prstGeom prst="rect">
                  <a:avLst/>
                </a:prstGeom>
                <a:blipFill>
                  <a:blip r:embed="rId7"/>
                  <a:stretch>
                    <a:fillRect l="-4945" r="-7143"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96AB1164-7882-4AEC-8EF6-7BCF159DD891}"/>
                    </a:ext>
                  </a:extLst>
                </p:cNvPr>
                <p:cNvSpPr txBox="1"/>
                <p:nvPr/>
              </p:nvSpPr>
              <p:spPr>
                <a:xfrm>
                  <a:off x="862558" y="3920085"/>
                  <a:ext cx="1569148" cy="27699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𝐸𝑙𝑒𝑣𝑎𝑡𝑖𝑜𝑛</m:t>
                        </m:r>
                        <m:r>
                          <a:rPr lang="es-CL" b="0" i="1" smtClean="0">
                            <a:latin typeface="Cambria Math" panose="02040503050406030204" pitchFamily="18" charset="0"/>
                          </a:rPr>
                          <m:t>, </m:t>
                        </m:r>
                        <m:r>
                          <a:rPr lang="es-CL" b="0" i="1" smtClean="0">
                            <a:latin typeface="Cambria Math" panose="02040503050406030204" pitchFamily="18" charset="0"/>
                          </a:rPr>
                          <m:t>𝜇</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Para>
                  </a14:m>
                  <a:endParaRPr lang="es-CL" dirty="0"/>
                </a:p>
              </p:txBody>
            </p:sp>
          </mc:Choice>
          <mc:Fallback xmlns="">
            <p:sp>
              <p:nvSpPr>
                <p:cNvPr id="27" name="CuadroTexto 26">
                  <a:extLst>
                    <a:ext uri="{FF2B5EF4-FFF2-40B4-BE49-F238E27FC236}">
                      <a16:creationId xmlns:a16="http://schemas.microsoft.com/office/drawing/2014/main" id="{96AB1164-7882-4AEC-8EF6-7BCF159DD891}"/>
                    </a:ext>
                  </a:extLst>
                </p:cNvPr>
                <p:cNvSpPr txBox="1">
                  <a:spLocks noRot="1" noChangeAspect="1" noMove="1" noResize="1" noEditPoints="1" noAdjustHandles="1" noChangeArrowheads="1" noChangeShapeType="1" noTextEdit="1"/>
                </p:cNvSpPr>
                <p:nvPr/>
              </p:nvSpPr>
              <p:spPr>
                <a:xfrm>
                  <a:off x="862558" y="3920085"/>
                  <a:ext cx="1569148" cy="276999"/>
                </a:xfrm>
                <a:prstGeom prst="rect">
                  <a:avLst/>
                </a:prstGeom>
                <a:blipFill>
                  <a:blip r:embed="rId8"/>
                  <a:stretch>
                    <a:fillRect l="-3488" r="-4651" b="-37778"/>
                  </a:stretch>
                </a:blipFill>
              </p:spPr>
              <p:txBody>
                <a:bodyPr/>
                <a:lstStyle/>
                <a:p>
                  <a:r>
                    <a:rPr lang="es-CL">
                      <a:noFill/>
                    </a:rPr>
                    <a:t> </a:t>
                  </a:r>
                </a:p>
              </p:txBody>
            </p:sp>
          </mc:Fallback>
        </mc:AlternateContent>
      </p:grpSp>
      <p:grpSp>
        <p:nvGrpSpPr>
          <p:cNvPr id="78" name="Grupo 77">
            <a:extLst>
              <a:ext uri="{FF2B5EF4-FFF2-40B4-BE49-F238E27FC236}">
                <a16:creationId xmlns:a16="http://schemas.microsoft.com/office/drawing/2014/main" id="{630BE8F3-4A38-4CD8-AD9A-4265C0162CEC}"/>
              </a:ext>
            </a:extLst>
          </p:cNvPr>
          <p:cNvGrpSpPr/>
          <p:nvPr/>
        </p:nvGrpSpPr>
        <p:grpSpPr>
          <a:xfrm>
            <a:off x="3398520" y="3352395"/>
            <a:ext cx="1141200" cy="844689"/>
            <a:chOff x="3398520" y="3352395"/>
            <a:chExt cx="1141200" cy="844689"/>
          </a:xfrm>
        </p:grpSpPr>
        <p:cxnSp>
          <p:nvCxnSpPr>
            <p:cNvPr id="21" name="Conector recto de flecha 20">
              <a:extLst>
                <a:ext uri="{FF2B5EF4-FFF2-40B4-BE49-F238E27FC236}">
                  <a16:creationId xmlns:a16="http://schemas.microsoft.com/office/drawing/2014/main" id="{EBD52B57-5E25-4593-9B5F-A9234ABE3610}"/>
                </a:ext>
              </a:extLst>
            </p:cNvPr>
            <p:cNvCxnSpPr>
              <a:cxnSpLocks/>
            </p:cNvCxnSpPr>
            <p:nvPr/>
          </p:nvCxnSpPr>
          <p:spPr>
            <a:xfrm>
              <a:off x="3398520" y="3917049"/>
              <a:ext cx="10296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19D74CAC-F1F7-4770-A70B-6312375A168F}"/>
                </a:ext>
              </a:extLst>
            </p:cNvPr>
            <p:cNvCxnSpPr>
              <a:cxnSpLocks/>
            </p:cNvCxnSpPr>
            <p:nvPr/>
          </p:nvCxnSpPr>
          <p:spPr>
            <a:xfrm>
              <a:off x="3398520" y="3637014"/>
              <a:ext cx="1141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E052DBAA-4698-40A4-B88A-E9F0A5AAE754}"/>
                </a:ext>
              </a:extLst>
            </p:cNvPr>
            <p:cNvCxnSpPr>
              <a:cxnSpLocks/>
            </p:cNvCxnSpPr>
            <p:nvPr/>
          </p:nvCxnSpPr>
          <p:spPr>
            <a:xfrm>
              <a:off x="3398520" y="4197084"/>
              <a:ext cx="1141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FC8B66EB-5427-494F-BC68-5ABD78B410AB}"/>
                    </a:ext>
                  </a:extLst>
                </p:cNvPr>
                <p:cNvSpPr txBox="1"/>
                <p:nvPr/>
              </p:nvSpPr>
              <p:spPr>
                <a:xfrm>
                  <a:off x="3459912" y="3352395"/>
                  <a:ext cx="678519" cy="298415"/>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s-CL" b="0" i="1" smtClean="0">
                                <a:latin typeface="Cambria Math" panose="02040503050406030204" pitchFamily="18" charset="0"/>
                              </a:rPr>
                            </m:ctrlPr>
                          </m:sSubPr>
                          <m:e>
                            <m:r>
                              <a:rPr lang="es-CL" b="0" i="1" smtClean="0">
                                <a:latin typeface="Cambria Math" panose="02040503050406030204" pitchFamily="18" charset="0"/>
                              </a:rPr>
                              <m:t>𝑇</m:t>
                            </m:r>
                          </m:e>
                          <m:sub>
                            <m:r>
                              <a:rPr lang="es-CL" b="0" i="1" smtClean="0">
                                <a:latin typeface="Cambria Math" panose="02040503050406030204" pitchFamily="18" charset="0"/>
                              </a:rPr>
                              <m:t>𝑑𝑝</m:t>
                            </m:r>
                          </m:sub>
                        </m:sSub>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Para>
                  </a14:m>
                  <a:endParaRPr lang="es-CL" dirty="0"/>
                </a:p>
              </p:txBody>
            </p:sp>
          </mc:Choice>
          <mc:Fallback xmlns="">
            <p:sp>
              <p:nvSpPr>
                <p:cNvPr id="43" name="CuadroTexto 42">
                  <a:extLst>
                    <a:ext uri="{FF2B5EF4-FFF2-40B4-BE49-F238E27FC236}">
                      <a16:creationId xmlns:a16="http://schemas.microsoft.com/office/drawing/2014/main" id="{FC8B66EB-5427-494F-BC68-5ABD78B410AB}"/>
                    </a:ext>
                  </a:extLst>
                </p:cNvPr>
                <p:cNvSpPr txBox="1">
                  <a:spLocks noRot="1" noChangeAspect="1" noMove="1" noResize="1" noEditPoints="1" noAdjustHandles="1" noChangeArrowheads="1" noChangeShapeType="1" noTextEdit="1"/>
                </p:cNvSpPr>
                <p:nvPr/>
              </p:nvSpPr>
              <p:spPr>
                <a:xfrm>
                  <a:off x="3459912" y="3352395"/>
                  <a:ext cx="678519" cy="298415"/>
                </a:xfrm>
                <a:prstGeom prst="rect">
                  <a:avLst/>
                </a:prstGeom>
                <a:blipFill>
                  <a:blip r:embed="rId9"/>
                  <a:stretch>
                    <a:fillRect l="-8108" r="-12613" b="-2653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8B1394C6-F947-4950-BC3E-1775A80046EF}"/>
                    </a:ext>
                  </a:extLst>
                </p:cNvPr>
                <p:cNvSpPr txBox="1"/>
                <p:nvPr/>
              </p:nvSpPr>
              <p:spPr>
                <a:xfrm>
                  <a:off x="3482546" y="3632430"/>
                  <a:ext cx="655885" cy="27699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b>
                          <m:sSubPr>
                            <m:ctrlPr>
                              <a:rPr lang="es-CL" b="0" i="1" smtClean="0">
                                <a:latin typeface="Cambria Math" panose="02040503050406030204" pitchFamily="18" charset="0"/>
                              </a:rPr>
                            </m:ctrlPr>
                          </m:sSubPr>
                          <m:e>
                            <m:r>
                              <a:rPr lang="es-CL" b="0" i="1" smtClean="0">
                                <a:latin typeface="Cambria Math" panose="02040503050406030204" pitchFamily="18" charset="0"/>
                              </a:rPr>
                              <m:t>𝑇</m:t>
                            </m:r>
                          </m:e>
                          <m:sub>
                            <m:r>
                              <a:rPr lang="es-CL" b="0" i="1" smtClean="0">
                                <a:latin typeface="Cambria Math" panose="02040503050406030204" pitchFamily="18" charset="0"/>
                              </a:rPr>
                              <m:t>𝑑𝑠</m:t>
                            </m:r>
                          </m:sub>
                        </m:sSub>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Para>
                  </a14:m>
                  <a:endParaRPr lang="es-CL" dirty="0"/>
                </a:p>
              </p:txBody>
            </p:sp>
          </mc:Choice>
          <mc:Fallback xmlns="">
            <p:sp>
              <p:nvSpPr>
                <p:cNvPr id="44" name="CuadroTexto 43">
                  <a:extLst>
                    <a:ext uri="{FF2B5EF4-FFF2-40B4-BE49-F238E27FC236}">
                      <a16:creationId xmlns:a16="http://schemas.microsoft.com/office/drawing/2014/main" id="{8B1394C6-F947-4950-BC3E-1775A80046EF}"/>
                    </a:ext>
                  </a:extLst>
                </p:cNvPr>
                <p:cNvSpPr txBox="1">
                  <a:spLocks noRot="1" noChangeAspect="1" noMove="1" noResize="1" noEditPoints="1" noAdjustHandles="1" noChangeArrowheads="1" noChangeShapeType="1" noTextEdit="1"/>
                </p:cNvSpPr>
                <p:nvPr/>
              </p:nvSpPr>
              <p:spPr>
                <a:xfrm>
                  <a:off x="3482546" y="3632430"/>
                  <a:ext cx="655885" cy="276999"/>
                </a:xfrm>
                <a:prstGeom prst="rect">
                  <a:avLst/>
                </a:prstGeom>
                <a:blipFill>
                  <a:blip r:embed="rId10"/>
                  <a:stretch>
                    <a:fillRect l="-7407" r="-12037" b="-3777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3D7911D1-F4C7-445F-8A0C-7838385CBE49}"/>
                    </a:ext>
                  </a:extLst>
                </p:cNvPr>
                <p:cNvSpPr txBox="1"/>
                <p:nvPr/>
              </p:nvSpPr>
              <p:spPr>
                <a:xfrm>
                  <a:off x="3664903" y="3912465"/>
                  <a:ext cx="473528" cy="27699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𝜇</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Para>
                  </a14:m>
                  <a:endParaRPr lang="es-CL" dirty="0"/>
                </a:p>
              </p:txBody>
            </p:sp>
          </mc:Choice>
          <mc:Fallback xmlns="">
            <p:sp>
              <p:nvSpPr>
                <p:cNvPr id="45" name="CuadroTexto 44">
                  <a:extLst>
                    <a:ext uri="{FF2B5EF4-FFF2-40B4-BE49-F238E27FC236}">
                      <a16:creationId xmlns:a16="http://schemas.microsoft.com/office/drawing/2014/main" id="{3D7911D1-F4C7-445F-8A0C-7838385CBE49}"/>
                    </a:ext>
                  </a:extLst>
                </p:cNvPr>
                <p:cNvSpPr txBox="1">
                  <a:spLocks noRot="1" noChangeAspect="1" noMove="1" noResize="1" noEditPoints="1" noAdjustHandles="1" noChangeArrowheads="1" noChangeShapeType="1" noTextEdit="1"/>
                </p:cNvSpPr>
                <p:nvPr/>
              </p:nvSpPr>
              <p:spPr>
                <a:xfrm>
                  <a:off x="3664903" y="3912465"/>
                  <a:ext cx="473528" cy="276999"/>
                </a:xfrm>
                <a:prstGeom prst="rect">
                  <a:avLst/>
                </a:prstGeom>
                <a:blipFill>
                  <a:blip r:embed="rId11"/>
                  <a:stretch>
                    <a:fillRect l="-10256" r="-16667" b="-37778"/>
                  </a:stretch>
                </a:blipFill>
              </p:spPr>
              <p:txBody>
                <a:bodyPr/>
                <a:lstStyle/>
                <a:p>
                  <a:r>
                    <a:rPr lang="es-CL">
                      <a:noFill/>
                    </a:rPr>
                    <a:t> </a:t>
                  </a:r>
                </a:p>
              </p:txBody>
            </p:sp>
          </mc:Fallback>
        </mc:AlternateContent>
      </p:grpSp>
      <p:grpSp>
        <p:nvGrpSpPr>
          <p:cNvPr id="80" name="Grupo 79">
            <a:extLst>
              <a:ext uri="{FF2B5EF4-FFF2-40B4-BE49-F238E27FC236}">
                <a16:creationId xmlns:a16="http://schemas.microsoft.com/office/drawing/2014/main" id="{42E08BCD-11F5-43ED-B8AA-512D7DAB692A}"/>
              </a:ext>
            </a:extLst>
          </p:cNvPr>
          <p:cNvGrpSpPr/>
          <p:nvPr/>
        </p:nvGrpSpPr>
        <p:grpSpPr>
          <a:xfrm>
            <a:off x="5289565" y="4549212"/>
            <a:ext cx="2369291" cy="1174840"/>
            <a:chOff x="5289565" y="4549212"/>
            <a:chExt cx="2369291" cy="1174840"/>
          </a:xfrm>
        </p:grpSpPr>
        <p:sp>
          <p:nvSpPr>
            <p:cNvPr id="53" name="Arco 52">
              <a:extLst>
                <a:ext uri="{FF2B5EF4-FFF2-40B4-BE49-F238E27FC236}">
                  <a16:creationId xmlns:a16="http://schemas.microsoft.com/office/drawing/2014/main" id="{A7532356-289B-4E71-A500-4F05E9BD7173}"/>
                </a:ext>
              </a:extLst>
            </p:cNvPr>
            <p:cNvSpPr/>
            <p:nvPr/>
          </p:nvSpPr>
          <p:spPr>
            <a:xfrm rot="18909241">
              <a:off x="6464019" y="4585995"/>
              <a:ext cx="720000" cy="720000"/>
            </a:xfrm>
            <a:prstGeom prst="arc">
              <a:avLst>
                <a:gd name="adj1" fmla="val 92191"/>
                <a:gd name="adj2" fmla="val 4507430"/>
              </a:avLst>
            </a:prstGeom>
            <a:ln>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cxnSp>
          <p:nvCxnSpPr>
            <p:cNvPr id="32" name="Conector recto de flecha 31">
              <a:extLst>
                <a:ext uri="{FF2B5EF4-FFF2-40B4-BE49-F238E27FC236}">
                  <a16:creationId xmlns:a16="http://schemas.microsoft.com/office/drawing/2014/main" id="{AFD1E04C-1B60-4D90-850E-F146486FEC52}"/>
                </a:ext>
              </a:extLst>
            </p:cNvPr>
            <p:cNvCxnSpPr/>
            <p:nvPr/>
          </p:nvCxnSpPr>
          <p:spPr>
            <a:xfrm flipV="1">
              <a:off x="6095998" y="4549212"/>
              <a:ext cx="1313470" cy="588100"/>
            </a:xfrm>
            <a:prstGeom prst="straightConnector1">
              <a:avLst/>
            </a:prstGeom>
            <a:ln w="19050">
              <a:solidFill>
                <a:schemeClr val="accent1">
                  <a:lumMod val="20000"/>
                  <a:lumOff val="8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5" name="Grupo 34">
              <a:extLst>
                <a:ext uri="{FF2B5EF4-FFF2-40B4-BE49-F238E27FC236}">
                  <a16:creationId xmlns:a16="http://schemas.microsoft.com/office/drawing/2014/main" id="{60858CD8-0867-4425-B43B-231EDB56ABE6}"/>
                </a:ext>
              </a:extLst>
            </p:cNvPr>
            <p:cNvGrpSpPr/>
            <p:nvPr/>
          </p:nvGrpSpPr>
          <p:grpSpPr>
            <a:xfrm>
              <a:off x="5467134" y="4995390"/>
              <a:ext cx="360000" cy="369332"/>
              <a:chOff x="2419133" y="5084179"/>
              <a:chExt cx="6096000" cy="369332"/>
            </a:xfrm>
          </p:grpSpPr>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B0DDDA07-E087-478E-AADE-D4576456E313}"/>
                      </a:ext>
                    </a:extLst>
                  </p:cNvPr>
                  <p:cNvSpPr txBox="1"/>
                  <p:nvPr/>
                </p:nvSpPr>
                <p:spPr>
                  <a:xfrm>
                    <a:off x="2419133" y="5084179"/>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L" b="0" i="1" smtClean="0">
                              <a:solidFill>
                                <a:schemeClr val="accent1">
                                  <a:lumMod val="60000"/>
                                  <a:lumOff val="40000"/>
                                </a:schemeClr>
                              </a:solidFill>
                              <a:latin typeface="Cambria Math" panose="02040503050406030204" pitchFamily="18" charset="0"/>
                            </a:rPr>
                            <m:t>×</m:t>
                          </m:r>
                        </m:oMath>
                      </m:oMathPara>
                    </a14:m>
                    <a:endParaRPr lang="es-CL" dirty="0">
                      <a:solidFill>
                        <a:schemeClr val="accent1">
                          <a:lumMod val="60000"/>
                          <a:lumOff val="40000"/>
                        </a:schemeClr>
                      </a:solidFill>
                    </a:endParaRPr>
                  </a:p>
                </p:txBody>
              </p:sp>
            </mc:Choice>
            <mc:Fallback xmlns="">
              <p:sp>
                <p:nvSpPr>
                  <p:cNvPr id="34" name="CuadroTexto 33">
                    <a:extLst>
                      <a:ext uri="{FF2B5EF4-FFF2-40B4-BE49-F238E27FC236}">
                        <a16:creationId xmlns:a16="http://schemas.microsoft.com/office/drawing/2014/main" id="{B0DDDA07-E087-478E-AADE-D4576456E313}"/>
                      </a:ext>
                    </a:extLst>
                  </p:cNvPr>
                  <p:cNvSpPr txBox="1">
                    <a:spLocks noRot="1" noChangeAspect="1" noMove="1" noResize="1" noEditPoints="1" noAdjustHandles="1" noChangeArrowheads="1" noChangeShapeType="1" noTextEdit="1"/>
                  </p:cNvSpPr>
                  <p:nvPr/>
                </p:nvSpPr>
                <p:spPr>
                  <a:xfrm>
                    <a:off x="2419133" y="5084179"/>
                    <a:ext cx="6096000" cy="369332"/>
                  </a:xfrm>
                  <a:prstGeom prst="rect">
                    <a:avLst/>
                  </a:prstGeom>
                  <a:blipFill>
                    <a:blip r:embed="rId12"/>
                    <a:stretch>
                      <a:fillRect/>
                    </a:stretch>
                  </a:blipFill>
                </p:spPr>
                <p:txBody>
                  <a:bodyPr/>
                  <a:lstStyle/>
                  <a:p>
                    <a:r>
                      <a:rPr lang="es-CL">
                        <a:noFill/>
                      </a:rPr>
                      <a:t> </a:t>
                    </a:r>
                  </a:p>
                </p:txBody>
              </p:sp>
            </mc:Fallback>
          </mc:AlternateContent>
          <p:sp>
            <p:nvSpPr>
              <p:cNvPr id="30" name="Elipse 29">
                <a:extLst>
                  <a:ext uri="{FF2B5EF4-FFF2-40B4-BE49-F238E27FC236}">
                    <a16:creationId xmlns:a16="http://schemas.microsoft.com/office/drawing/2014/main" id="{53E4AE81-2C02-4556-9218-9CF203DB9D28}"/>
                  </a:ext>
                </a:extLst>
              </p:cNvPr>
              <p:cNvSpPr/>
              <p:nvPr/>
            </p:nvSpPr>
            <p:spPr>
              <a:xfrm>
                <a:off x="3923627" y="5197893"/>
                <a:ext cx="3048000" cy="180000"/>
              </a:xfrm>
              <a:prstGeom prst="ellipse">
                <a:avLst/>
              </a:prstGeom>
              <a:no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599705E3-B2C3-4CC7-9B79-4037FD317C75}"/>
                    </a:ext>
                  </a:extLst>
                </p:cNvPr>
                <p:cNvSpPr txBox="1"/>
                <p:nvPr/>
              </p:nvSpPr>
              <p:spPr>
                <a:xfrm>
                  <a:off x="6689468" y="4738376"/>
                  <a:ext cx="360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L" b="0" i="1" smtClean="0">
                            <a:solidFill>
                              <a:schemeClr val="accent1">
                                <a:lumMod val="60000"/>
                                <a:lumOff val="40000"/>
                              </a:schemeClr>
                            </a:solidFill>
                            <a:latin typeface="Cambria Math" panose="02040503050406030204" pitchFamily="18" charset="0"/>
                          </a:rPr>
                          <m:t>𝜇</m:t>
                        </m:r>
                      </m:oMath>
                    </m:oMathPara>
                  </a14:m>
                  <a:endParaRPr lang="es-CL" dirty="0">
                    <a:solidFill>
                      <a:schemeClr val="accent1">
                        <a:lumMod val="60000"/>
                        <a:lumOff val="40000"/>
                      </a:schemeClr>
                    </a:solidFill>
                  </a:endParaRPr>
                </a:p>
              </p:txBody>
            </p:sp>
          </mc:Choice>
          <mc:Fallback xmlns="">
            <p:sp>
              <p:nvSpPr>
                <p:cNvPr id="37" name="CuadroTexto 36">
                  <a:extLst>
                    <a:ext uri="{FF2B5EF4-FFF2-40B4-BE49-F238E27FC236}">
                      <a16:creationId xmlns:a16="http://schemas.microsoft.com/office/drawing/2014/main" id="{599705E3-B2C3-4CC7-9B79-4037FD317C75}"/>
                    </a:ext>
                  </a:extLst>
                </p:cNvPr>
                <p:cNvSpPr txBox="1">
                  <a:spLocks noRot="1" noChangeAspect="1" noMove="1" noResize="1" noEditPoints="1" noAdjustHandles="1" noChangeArrowheads="1" noChangeShapeType="1" noTextEdit="1"/>
                </p:cNvSpPr>
                <p:nvPr/>
              </p:nvSpPr>
              <p:spPr>
                <a:xfrm>
                  <a:off x="6689468" y="4738376"/>
                  <a:ext cx="360000" cy="369332"/>
                </a:xfrm>
                <a:prstGeom prst="rect">
                  <a:avLst/>
                </a:prstGeom>
                <a:blipFill>
                  <a:blip r:embed="rId13"/>
                  <a:stretch>
                    <a:fillRect b="-491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DA4B6E57-C01F-46C5-83BE-8103BEC8787C}"/>
                    </a:ext>
                  </a:extLst>
                </p:cNvPr>
                <p:cNvSpPr txBox="1"/>
                <p:nvPr/>
              </p:nvSpPr>
              <p:spPr>
                <a:xfrm>
                  <a:off x="7298856" y="5081968"/>
                  <a:ext cx="360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L" b="0" i="1" smtClean="0">
                            <a:solidFill>
                              <a:schemeClr val="accent1">
                                <a:lumMod val="60000"/>
                                <a:lumOff val="40000"/>
                              </a:schemeClr>
                            </a:solidFill>
                            <a:latin typeface="Cambria Math" panose="02040503050406030204" pitchFamily="18" charset="0"/>
                          </a:rPr>
                          <m:t>𝑇</m:t>
                        </m:r>
                      </m:oMath>
                    </m:oMathPara>
                  </a14:m>
                  <a:endParaRPr lang="es-CL" dirty="0">
                    <a:solidFill>
                      <a:schemeClr val="accent1">
                        <a:lumMod val="60000"/>
                        <a:lumOff val="40000"/>
                      </a:schemeClr>
                    </a:solidFill>
                  </a:endParaRPr>
                </a:p>
              </p:txBody>
            </p:sp>
          </mc:Choice>
          <mc:Fallback xmlns="">
            <p:sp>
              <p:nvSpPr>
                <p:cNvPr id="38" name="CuadroTexto 37">
                  <a:extLst>
                    <a:ext uri="{FF2B5EF4-FFF2-40B4-BE49-F238E27FC236}">
                      <a16:creationId xmlns:a16="http://schemas.microsoft.com/office/drawing/2014/main" id="{DA4B6E57-C01F-46C5-83BE-8103BEC8787C}"/>
                    </a:ext>
                  </a:extLst>
                </p:cNvPr>
                <p:cNvSpPr txBox="1">
                  <a:spLocks noRot="1" noChangeAspect="1" noMove="1" noResize="1" noEditPoints="1" noAdjustHandles="1" noChangeArrowheads="1" noChangeShapeType="1" noTextEdit="1"/>
                </p:cNvSpPr>
                <p:nvPr/>
              </p:nvSpPr>
              <p:spPr>
                <a:xfrm>
                  <a:off x="7298856" y="5081968"/>
                  <a:ext cx="360000" cy="369332"/>
                </a:xfrm>
                <a:prstGeom prst="rect">
                  <a:avLst/>
                </a:prstGeom>
                <a:blipFill>
                  <a:blip r:embed="rId14"/>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A69A64BE-3F4E-491F-85CF-5FFB83FBD538}"/>
                    </a:ext>
                  </a:extLst>
                </p:cNvPr>
                <p:cNvSpPr txBox="1"/>
                <p:nvPr/>
              </p:nvSpPr>
              <p:spPr>
                <a:xfrm>
                  <a:off x="5289565" y="4897302"/>
                  <a:ext cx="360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L" b="0" i="1" smtClean="0">
                            <a:solidFill>
                              <a:schemeClr val="accent1">
                                <a:lumMod val="60000"/>
                                <a:lumOff val="40000"/>
                              </a:schemeClr>
                            </a:solidFill>
                            <a:latin typeface="Cambria Math" panose="02040503050406030204" pitchFamily="18" charset="0"/>
                          </a:rPr>
                          <m:t>𝛾</m:t>
                        </m:r>
                      </m:oMath>
                    </m:oMathPara>
                  </a14:m>
                  <a:endParaRPr lang="es-CL" dirty="0">
                    <a:solidFill>
                      <a:schemeClr val="accent1">
                        <a:lumMod val="60000"/>
                        <a:lumOff val="40000"/>
                      </a:schemeClr>
                    </a:solidFill>
                  </a:endParaRPr>
                </a:p>
              </p:txBody>
            </p:sp>
          </mc:Choice>
          <mc:Fallback xmlns="">
            <p:sp>
              <p:nvSpPr>
                <p:cNvPr id="39" name="CuadroTexto 38">
                  <a:extLst>
                    <a:ext uri="{FF2B5EF4-FFF2-40B4-BE49-F238E27FC236}">
                      <a16:creationId xmlns:a16="http://schemas.microsoft.com/office/drawing/2014/main" id="{A69A64BE-3F4E-491F-85CF-5FFB83FBD538}"/>
                    </a:ext>
                  </a:extLst>
                </p:cNvPr>
                <p:cNvSpPr txBox="1">
                  <a:spLocks noRot="1" noChangeAspect="1" noMove="1" noResize="1" noEditPoints="1" noAdjustHandles="1" noChangeArrowheads="1" noChangeShapeType="1" noTextEdit="1"/>
                </p:cNvSpPr>
                <p:nvPr/>
              </p:nvSpPr>
              <p:spPr>
                <a:xfrm>
                  <a:off x="5289565" y="4897302"/>
                  <a:ext cx="360000" cy="369332"/>
                </a:xfrm>
                <a:prstGeom prst="rect">
                  <a:avLst/>
                </a:prstGeom>
                <a:blipFill>
                  <a:blip r:embed="rId15"/>
                  <a:stretch>
                    <a:fillRect b="-4918"/>
                  </a:stretch>
                </a:blipFill>
              </p:spPr>
              <p:txBody>
                <a:bodyPr/>
                <a:lstStyle/>
                <a:p>
                  <a:r>
                    <a:rPr lang="es-CL">
                      <a:noFill/>
                    </a:rPr>
                    <a:t> </a:t>
                  </a:r>
                </a:p>
              </p:txBody>
            </p:sp>
          </mc:Fallback>
        </mc:AlternateContent>
        <p:cxnSp>
          <p:nvCxnSpPr>
            <p:cNvPr id="40" name="Conector recto de flecha 39">
              <a:extLst>
                <a:ext uri="{FF2B5EF4-FFF2-40B4-BE49-F238E27FC236}">
                  <a16:creationId xmlns:a16="http://schemas.microsoft.com/office/drawing/2014/main" id="{9649448C-5FAA-462B-A1E5-1EF6A5862121}"/>
                </a:ext>
              </a:extLst>
            </p:cNvPr>
            <p:cNvCxnSpPr>
              <a:cxnSpLocks/>
            </p:cNvCxnSpPr>
            <p:nvPr/>
          </p:nvCxnSpPr>
          <p:spPr>
            <a:xfrm>
              <a:off x="6095998" y="5135952"/>
              <a:ext cx="1313470" cy="588100"/>
            </a:xfrm>
            <a:prstGeom prst="straightConnector1">
              <a:avLst/>
            </a:prstGeom>
            <a:ln w="19050">
              <a:solidFill>
                <a:schemeClr val="accent1">
                  <a:lumMod val="20000"/>
                  <a:lumOff val="8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EFED488D-911B-422B-A944-30FF98A2223A}"/>
                </a:ext>
              </a:extLst>
            </p:cNvPr>
            <p:cNvCxnSpPr>
              <a:cxnSpLocks/>
            </p:cNvCxnSpPr>
            <p:nvPr/>
          </p:nvCxnSpPr>
          <p:spPr>
            <a:xfrm>
              <a:off x="6095998" y="5133448"/>
              <a:ext cx="1407737" cy="1"/>
            </a:xfrm>
            <a:prstGeom prst="straightConnector1">
              <a:avLst/>
            </a:prstGeom>
            <a:ln w="19050">
              <a:solidFill>
                <a:schemeClr val="accent1">
                  <a:lumMod val="40000"/>
                  <a:lumOff val="6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Elipse 53">
              <a:extLst>
                <a:ext uri="{FF2B5EF4-FFF2-40B4-BE49-F238E27FC236}">
                  <a16:creationId xmlns:a16="http://schemas.microsoft.com/office/drawing/2014/main" id="{36EAE2CF-C68F-4783-885C-9007BE846973}"/>
                </a:ext>
              </a:extLst>
            </p:cNvPr>
            <p:cNvSpPr/>
            <p:nvPr/>
          </p:nvSpPr>
          <p:spPr>
            <a:xfrm>
              <a:off x="5550530" y="5346918"/>
              <a:ext cx="180000" cy="180000"/>
            </a:xfrm>
            <a:prstGeom prst="ellipse">
              <a:avLst/>
            </a:prstGeom>
            <a:no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79" name="Grupo 78">
            <a:extLst>
              <a:ext uri="{FF2B5EF4-FFF2-40B4-BE49-F238E27FC236}">
                <a16:creationId xmlns:a16="http://schemas.microsoft.com/office/drawing/2014/main" id="{4970CC4D-A6D6-4D50-BCD0-F2E5C95DD945}"/>
              </a:ext>
            </a:extLst>
          </p:cNvPr>
          <p:cNvGrpSpPr/>
          <p:nvPr/>
        </p:nvGrpSpPr>
        <p:grpSpPr>
          <a:xfrm>
            <a:off x="7762567" y="3063534"/>
            <a:ext cx="1732198" cy="1661993"/>
            <a:chOff x="7762567" y="3063534"/>
            <a:chExt cx="1732198" cy="1661993"/>
          </a:xfrm>
        </p:grpSpPr>
        <p:grpSp>
          <p:nvGrpSpPr>
            <p:cNvPr id="72" name="Grupo 71">
              <a:extLst>
                <a:ext uri="{FF2B5EF4-FFF2-40B4-BE49-F238E27FC236}">
                  <a16:creationId xmlns:a16="http://schemas.microsoft.com/office/drawing/2014/main" id="{48D89F2B-7277-42AF-A368-DDE5872C4B52}"/>
                </a:ext>
              </a:extLst>
            </p:cNvPr>
            <p:cNvGrpSpPr/>
            <p:nvPr/>
          </p:nvGrpSpPr>
          <p:grpSpPr>
            <a:xfrm>
              <a:off x="8006184" y="3063534"/>
              <a:ext cx="1488581" cy="1661993"/>
              <a:chOff x="7990944" y="3184959"/>
              <a:chExt cx="1488581" cy="1661993"/>
            </a:xfrm>
          </p:grpSpPr>
          <p:cxnSp>
            <p:nvCxnSpPr>
              <p:cNvPr id="46" name="Conector recto de flecha 45">
                <a:extLst>
                  <a:ext uri="{FF2B5EF4-FFF2-40B4-BE49-F238E27FC236}">
                    <a16:creationId xmlns:a16="http://schemas.microsoft.com/office/drawing/2014/main" id="{B42D31F3-06C8-4D07-98DB-131C2281D281}"/>
                  </a:ext>
                </a:extLst>
              </p:cNvPr>
              <p:cNvCxnSpPr>
                <a:cxnSpLocks/>
              </p:cNvCxnSpPr>
              <p:nvPr/>
            </p:nvCxnSpPr>
            <p:spPr>
              <a:xfrm>
                <a:off x="7990944" y="3902035"/>
                <a:ext cx="936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7A43DF8D-BE9B-4688-8B07-E543953AE74B}"/>
                  </a:ext>
                </a:extLst>
              </p:cNvPr>
              <p:cNvCxnSpPr>
                <a:cxnSpLocks/>
              </p:cNvCxnSpPr>
              <p:nvPr/>
            </p:nvCxnSpPr>
            <p:spPr>
              <a:xfrm>
                <a:off x="7990944" y="3358731"/>
                <a:ext cx="936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4CE13FB7-FF43-4DDB-AE2A-C37CB68590EB}"/>
                  </a:ext>
                </a:extLst>
              </p:cNvPr>
              <p:cNvCxnSpPr>
                <a:cxnSpLocks/>
              </p:cNvCxnSpPr>
              <p:nvPr/>
            </p:nvCxnSpPr>
            <p:spPr>
              <a:xfrm>
                <a:off x="7990944" y="4445339"/>
                <a:ext cx="936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4E5312B5-E29C-4D61-A268-5AB351150F07}"/>
                  </a:ext>
                </a:extLst>
              </p:cNvPr>
              <p:cNvCxnSpPr>
                <a:cxnSpLocks/>
              </p:cNvCxnSpPr>
              <p:nvPr/>
            </p:nvCxnSpPr>
            <p:spPr>
              <a:xfrm>
                <a:off x="7990944" y="4173687"/>
                <a:ext cx="936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C8C72CC0-9152-4521-AAAC-47993163B5CE}"/>
                  </a:ext>
                </a:extLst>
              </p:cNvPr>
              <p:cNvCxnSpPr>
                <a:cxnSpLocks/>
              </p:cNvCxnSpPr>
              <p:nvPr/>
            </p:nvCxnSpPr>
            <p:spPr>
              <a:xfrm>
                <a:off x="7990944" y="3630383"/>
                <a:ext cx="936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8741C81D-9D51-4C74-ADDB-0461BEB35ED4}"/>
                  </a:ext>
                </a:extLst>
              </p:cNvPr>
              <p:cNvCxnSpPr>
                <a:cxnSpLocks/>
              </p:cNvCxnSpPr>
              <p:nvPr/>
            </p:nvCxnSpPr>
            <p:spPr>
              <a:xfrm>
                <a:off x="7990944" y="4716992"/>
                <a:ext cx="936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77CC895B-D754-40D0-B79B-236DEF373166}"/>
                      </a:ext>
                    </a:extLst>
                  </p:cNvPr>
                  <p:cNvSpPr txBox="1"/>
                  <p:nvPr/>
                </p:nvSpPr>
                <p:spPr>
                  <a:xfrm>
                    <a:off x="8962204" y="3184959"/>
                    <a:ext cx="517321" cy="1661993"/>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𝑢</m:t>
                          </m:r>
                          <m:d>
                            <m:dPr>
                              <m:ctrlPr>
                                <a:rPr lang="es-CL" b="0" i="1" smtClean="0">
                                  <a:latin typeface="Cambria Math" panose="02040503050406030204" pitchFamily="18" charset="0"/>
                                </a:rPr>
                              </m:ctrlPr>
                            </m:dPr>
                            <m:e>
                              <m:r>
                                <a:rPr lang="es-CL" b="0" i="1" smtClean="0">
                                  <a:latin typeface="Cambria Math" panose="02040503050406030204" pitchFamily="18" charset="0"/>
                                </a:rPr>
                                <m:t>𝑡</m:t>
                              </m:r>
                            </m:e>
                          </m:d>
                        </m:oMath>
                        <m:oMath xmlns:m="http://schemas.openxmlformats.org/officeDocument/2006/math">
                          <m:r>
                            <a:rPr lang="es-CL" b="0" i="1" smtClean="0">
                              <a:latin typeface="Cambria Math" panose="02040503050406030204" pitchFamily="18" charset="0"/>
                            </a:rPr>
                            <m:t>𝑣</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 xmlns:m="http://schemas.openxmlformats.org/officeDocument/2006/math">
                          <m:r>
                            <a:rPr lang="es-CL" b="0" i="1" smtClean="0">
                              <a:latin typeface="Cambria Math" panose="02040503050406030204" pitchFamily="18" charset="0"/>
                            </a:rPr>
                            <m:t>𝑤</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 xmlns:m="http://schemas.openxmlformats.org/officeDocument/2006/math">
                          <m:r>
                            <a:rPr lang="es-CL" b="0" i="1" smtClean="0">
                              <a:latin typeface="Cambria Math" panose="02040503050406030204" pitchFamily="18" charset="0"/>
                            </a:rPr>
                            <m:t>𝑝</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 xmlns:m="http://schemas.openxmlformats.org/officeDocument/2006/math">
                          <m:r>
                            <a:rPr lang="es-CL" b="0" i="1" smtClean="0">
                              <a:latin typeface="Cambria Math" panose="02040503050406030204" pitchFamily="18" charset="0"/>
                            </a:rPr>
                            <m:t>𝑞</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 xmlns:m="http://schemas.openxmlformats.org/officeDocument/2006/math">
                          <m:r>
                            <a:rPr lang="es-CL" b="0" i="1" smtClean="0">
                              <a:latin typeface="Cambria Math" panose="02040503050406030204" pitchFamily="18" charset="0"/>
                            </a:rPr>
                            <m:t>𝑟</m:t>
                          </m:r>
                          <m:r>
                            <a:rPr lang="es-CL" b="0" i="1" smtClean="0">
                              <a:latin typeface="Cambria Math" panose="02040503050406030204" pitchFamily="18" charset="0"/>
                            </a:rPr>
                            <m:t>(</m:t>
                          </m:r>
                          <m:r>
                            <a:rPr lang="es-CL" b="0" i="1" smtClean="0">
                              <a:latin typeface="Cambria Math" panose="02040503050406030204" pitchFamily="18" charset="0"/>
                            </a:rPr>
                            <m:t>𝑡</m:t>
                          </m:r>
                          <m:r>
                            <a:rPr lang="es-CL" b="0" i="1" smtClean="0">
                              <a:latin typeface="Cambria Math" panose="02040503050406030204" pitchFamily="18" charset="0"/>
                            </a:rPr>
                            <m:t>)</m:t>
                          </m:r>
                        </m:oMath>
                      </m:oMathPara>
                    </a14:m>
                    <a:endParaRPr lang="es-CL" dirty="0"/>
                  </a:p>
                </p:txBody>
              </p:sp>
            </mc:Choice>
            <mc:Fallback xmlns="">
              <p:sp>
                <p:nvSpPr>
                  <p:cNvPr id="52" name="CuadroTexto 51">
                    <a:extLst>
                      <a:ext uri="{FF2B5EF4-FFF2-40B4-BE49-F238E27FC236}">
                        <a16:creationId xmlns:a16="http://schemas.microsoft.com/office/drawing/2014/main" id="{77CC895B-D754-40D0-B79B-236DEF373166}"/>
                      </a:ext>
                    </a:extLst>
                  </p:cNvPr>
                  <p:cNvSpPr txBox="1">
                    <a:spLocks noRot="1" noChangeAspect="1" noMove="1" noResize="1" noEditPoints="1" noAdjustHandles="1" noChangeArrowheads="1" noChangeShapeType="1" noTextEdit="1"/>
                  </p:cNvSpPr>
                  <p:nvPr/>
                </p:nvSpPr>
                <p:spPr>
                  <a:xfrm>
                    <a:off x="8962204" y="3184959"/>
                    <a:ext cx="517321" cy="1661993"/>
                  </a:xfrm>
                  <a:prstGeom prst="rect">
                    <a:avLst/>
                  </a:prstGeom>
                  <a:blipFill>
                    <a:blip r:embed="rId16"/>
                    <a:stretch>
                      <a:fillRect l="-11765" r="-16471" b="-5515"/>
                    </a:stretch>
                  </a:blipFill>
                </p:spPr>
                <p:txBody>
                  <a:bodyPr/>
                  <a:lstStyle/>
                  <a:p>
                    <a:r>
                      <a:rPr lang="es-CL">
                        <a:noFill/>
                      </a:rPr>
                      <a:t> </a:t>
                    </a:r>
                  </a:p>
                </p:txBody>
              </p:sp>
            </mc:Fallback>
          </mc:AlternateContent>
          <p:cxnSp>
            <p:nvCxnSpPr>
              <p:cNvPr id="71" name="Conector recto 70">
                <a:extLst>
                  <a:ext uri="{FF2B5EF4-FFF2-40B4-BE49-F238E27FC236}">
                    <a16:creationId xmlns:a16="http://schemas.microsoft.com/office/drawing/2014/main" id="{C1519389-C236-4162-A50B-18FCF831B139}"/>
                  </a:ext>
                </a:extLst>
              </p:cNvPr>
              <p:cNvCxnSpPr/>
              <p:nvPr/>
            </p:nvCxnSpPr>
            <p:spPr>
              <a:xfrm>
                <a:off x="7990944" y="3348570"/>
                <a:ext cx="0" cy="1378800"/>
              </a:xfrm>
              <a:prstGeom prst="line">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74" name="Conector recto 73">
              <a:extLst>
                <a:ext uri="{FF2B5EF4-FFF2-40B4-BE49-F238E27FC236}">
                  <a16:creationId xmlns:a16="http://schemas.microsoft.com/office/drawing/2014/main" id="{029F5DD1-FD77-43F7-8142-E30F17EA6C9D}"/>
                </a:ext>
              </a:extLst>
            </p:cNvPr>
            <p:cNvCxnSpPr>
              <a:stCxn id="14" idx="6"/>
            </p:cNvCxnSpPr>
            <p:nvPr/>
          </p:nvCxnSpPr>
          <p:spPr>
            <a:xfrm>
              <a:off x="7762567" y="3915144"/>
              <a:ext cx="252000" cy="0"/>
            </a:xfrm>
            <a:prstGeom prst="line">
              <a:avLst/>
            </a:prstGeom>
            <a:ln w="19050">
              <a:tailEnd type="none"/>
            </a:ln>
          </p:spPr>
          <p:style>
            <a:lnRef idx="1">
              <a:schemeClr val="accent1"/>
            </a:lnRef>
            <a:fillRef idx="0">
              <a:schemeClr val="accent1"/>
            </a:fillRef>
            <a:effectRef idx="0">
              <a:schemeClr val="accent1"/>
            </a:effectRef>
            <a:fontRef idx="minor">
              <a:schemeClr val="tx1"/>
            </a:fontRef>
          </p:style>
        </p:cxnSp>
      </p:grpSp>
      <p:grpSp>
        <p:nvGrpSpPr>
          <p:cNvPr id="82" name="Grupo 81">
            <a:extLst>
              <a:ext uri="{FF2B5EF4-FFF2-40B4-BE49-F238E27FC236}">
                <a16:creationId xmlns:a16="http://schemas.microsoft.com/office/drawing/2014/main" id="{FDD3657C-E50A-46C8-906D-7AB968342E07}"/>
              </a:ext>
            </a:extLst>
          </p:cNvPr>
          <p:cNvGrpSpPr/>
          <p:nvPr/>
        </p:nvGrpSpPr>
        <p:grpSpPr>
          <a:xfrm>
            <a:off x="9280206" y="2614130"/>
            <a:ext cx="2674105" cy="1614828"/>
            <a:chOff x="9280206" y="2614130"/>
            <a:chExt cx="2674105" cy="1614828"/>
          </a:xfrm>
        </p:grpSpPr>
        <p:sp>
          <p:nvSpPr>
            <p:cNvPr id="75" name="Arco 74">
              <a:extLst>
                <a:ext uri="{FF2B5EF4-FFF2-40B4-BE49-F238E27FC236}">
                  <a16:creationId xmlns:a16="http://schemas.microsoft.com/office/drawing/2014/main" id="{25B59CDC-1429-4E36-9DC7-BF497A4E165E}"/>
                </a:ext>
              </a:extLst>
            </p:cNvPr>
            <p:cNvSpPr/>
            <p:nvPr/>
          </p:nvSpPr>
          <p:spPr>
            <a:xfrm rot="12796662">
              <a:off x="9280206" y="2788958"/>
              <a:ext cx="1440000" cy="1440000"/>
            </a:xfrm>
            <a:prstGeom prst="arc">
              <a:avLst>
                <a:gd name="adj1" fmla="val 92191"/>
                <a:gd name="adj2" fmla="val 2818861"/>
              </a:avLst>
            </a:prstGeom>
            <a:ln w="28575">
              <a:solidFill>
                <a:schemeClr val="accent1">
                  <a:lumMod val="40000"/>
                  <a:lumOff val="6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76" name="CuadroTexto 75">
                  <a:extLst>
                    <a:ext uri="{FF2B5EF4-FFF2-40B4-BE49-F238E27FC236}">
                      <a16:creationId xmlns:a16="http://schemas.microsoft.com/office/drawing/2014/main" id="{E2B97C92-C5FC-4B1A-87E3-AEE04731CC0D}"/>
                    </a:ext>
                  </a:extLst>
                </p:cNvPr>
                <p:cNvSpPr txBox="1"/>
                <p:nvPr/>
              </p:nvSpPr>
              <p:spPr>
                <a:xfrm>
                  <a:off x="9918176" y="2614130"/>
                  <a:ext cx="2036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b="0" i="1" smtClean="0">
                            <a:solidFill>
                              <a:schemeClr val="accent1">
                                <a:lumMod val="40000"/>
                                <a:lumOff val="60000"/>
                              </a:schemeClr>
                            </a:solidFill>
                            <a:latin typeface="Cambria Math" panose="02040503050406030204" pitchFamily="18" charset="0"/>
                          </a:rPr>
                          <m:t>𝑋</m:t>
                        </m:r>
                        <m:r>
                          <a:rPr lang="es-CL" b="0" i="1" smtClean="0">
                            <a:solidFill>
                              <a:schemeClr val="accent1">
                                <a:lumMod val="40000"/>
                                <a:lumOff val="60000"/>
                              </a:schemeClr>
                            </a:solidFill>
                            <a:latin typeface="Cambria Math" panose="02040503050406030204" pitchFamily="18" charset="0"/>
                          </a:rPr>
                          <m:t> </m:t>
                        </m:r>
                        <m:r>
                          <a:rPr lang="es-CL" b="0" i="1" smtClean="0">
                            <a:solidFill>
                              <a:schemeClr val="accent1">
                                <a:lumMod val="40000"/>
                                <a:lumOff val="60000"/>
                              </a:schemeClr>
                            </a:solidFill>
                            <a:latin typeface="Cambria Math" panose="02040503050406030204" pitchFamily="18" charset="0"/>
                          </a:rPr>
                          <m:t>𝑎𝑥𝑖𝑠</m:t>
                        </m:r>
                        <m:r>
                          <a:rPr lang="es-CL" b="0" i="1" smtClean="0">
                            <a:solidFill>
                              <a:schemeClr val="accent1">
                                <a:lumMod val="40000"/>
                                <a:lumOff val="60000"/>
                              </a:schemeClr>
                            </a:solidFill>
                            <a:latin typeface="Cambria Math" panose="02040503050406030204" pitchFamily="18" charset="0"/>
                          </a:rPr>
                          <m:t> </m:t>
                        </m:r>
                        <m:r>
                          <a:rPr lang="es-CL" b="0" i="1" smtClean="0">
                            <a:solidFill>
                              <a:schemeClr val="accent1">
                                <a:lumMod val="40000"/>
                                <a:lumOff val="60000"/>
                              </a:schemeClr>
                            </a:solidFill>
                            <a:latin typeface="Cambria Math" panose="02040503050406030204" pitchFamily="18" charset="0"/>
                          </a:rPr>
                          <m:t>𝑙𝑖𝑛𝑒𝑎𝑟</m:t>
                        </m:r>
                        <m:r>
                          <a:rPr lang="es-CL" b="0" i="1" smtClean="0">
                            <a:solidFill>
                              <a:schemeClr val="accent1">
                                <a:lumMod val="40000"/>
                                <a:lumOff val="60000"/>
                              </a:schemeClr>
                            </a:solidFill>
                            <a:latin typeface="Cambria Math" panose="02040503050406030204" pitchFamily="18" charset="0"/>
                          </a:rPr>
                          <m:t> </m:t>
                        </m:r>
                        <m:r>
                          <a:rPr lang="es-CL" b="0" i="1" smtClean="0">
                            <a:solidFill>
                              <a:schemeClr val="accent1">
                                <a:lumMod val="40000"/>
                                <a:lumOff val="60000"/>
                              </a:schemeClr>
                            </a:solidFill>
                            <a:latin typeface="Cambria Math" panose="02040503050406030204" pitchFamily="18" charset="0"/>
                          </a:rPr>
                          <m:t>𝑠𝑝𝑒𝑒𝑑</m:t>
                        </m:r>
                      </m:oMath>
                    </m:oMathPara>
                  </a14:m>
                  <a:endParaRPr lang="es-CL" dirty="0">
                    <a:solidFill>
                      <a:schemeClr val="accent1">
                        <a:lumMod val="40000"/>
                        <a:lumOff val="60000"/>
                      </a:schemeClr>
                    </a:solidFill>
                  </a:endParaRPr>
                </a:p>
              </p:txBody>
            </p:sp>
          </mc:Choice>
          <mc:Fallback xmlns="">
            <p:sp>
              <p:nvSpPr>
                <p:cNvPr id="76" name="CuadroTexto 75">
                  <a:extLst>
                    <a:ext uri="{FF2B5EF4-FFF2-40B4-BE49-F238E27FC236}">
                      <a16:creationId xmlns:a16="http://schemas.microsoft.com/office/drawing/2014/main" id="{E2B97C92-C5FC-4B1A-87E3-AEE04731CC0D}"/>
                    </a:ext>
                  </a:extLst>
                </p:cNvPr>
                <p:cNvSpPr txBox="1">
                  <a:spLocks noRot="1" noChangeAspect="1" noMove="1" noResize="1" noEditPoints="1" noAdjustHandles="1" noChangeArrowheads="1" noChangeShapeType="1" noTextEdit="1"/>
                </p:cNvSpPr>
                <p:nvPr/>
              </p:nvSpPr>
              <p:spPr>
                <a:xfrm>
                  <a:off x="9918176" y="2614130"/>
                  <a:ext cx="2036135" cy="276999"/>
                </a:xfrm>
                <a:prstGeom prst="rect">
                  <a:avLst/>
                </a:prstGeom>
                <a:blipFill>
                  <a:blip r:embed="rId17"/>
                  <a:stretch>
                    <a:fillRect l="-2395" r="-3593" b="-37778"/>
                  </a:stretch>
                </a:blipFill>
              </p:spPr>
              <p:txBody>
                <a:bodyPr/>
                <a:lstStyle/>
                <a:p>
                  <a:r>
                    <a:rPr lang="es-CL">
                      <a:noFill/>
                    </a:rPr>
                    <a:t> </a:t>
                  </a:r>
                </a:p>
              </p:txBody>
            </p:sp>
          </mc:Fallback>
        </mc:AlternateContent>
      </p:grpSp>
      <p:grpSp>
        <p:nvGrpSpPr>
          <p:cNvPr id="87" name="Grupo 86">
            <a:extLst>
              <a:ext uri="{FF2B5EF4-FFF2-40B4-BE49-F238E27FC236}">
                <a16:creationId xmlns:a16="http://schemas.microsoft.com/office/drawing/2014/main" id="{A211C2AB-0FE4-4613-B861-B1DDBDB8C112}"/>
              </a:ext>
            </a:extLst>
          </p:cNvPr>
          <p:cNvGrpSpPr/>
          <p:nvPr/>
        </p:nvGrpSpPr>
        <p:grpSpPr>
          <a:xfrm>
            <a:off x="2067599" y="4365144"/>
            <a:ext cx="1859292" cy="1870767"/>
            <a:chOff x="2067599" y="4365144"/>
            <a:chExt cx="1859292" cy="1870767"/>
          </a:xfrm>
        </p:grpSpPr>
        <p:cxnSp>
          <p:nvCxnSpPr>
            <p:cNvPr id="83" name="Conector recto de flecha 82">
              <a:extLst>
                <a:ext uri="{FF2B5EF4-FFF2-40B4-BE49-F238E27FC236}">
                  <a16:creationId xmlns:a16="http://schemas.microsoft.com/office/drawing/2014/main" id="{E2A11A27-06F8-434C-BCDE-6D6BE245923E}"/>
                </a:ext>
              </a:extLst>
            </p:cNvPr>
            <p:cNvCxnSpPr>
              <a:cxnSpLocks/>
              <a:stCxn id="10" idx="2"/>
            </p:cNvCxnSpPr>
            <p:nvPr/>
          </p:nvCxnSpPr>
          <p:spPr>
            <a:xfrm>
              <a:off x="2955243" y="4365144"/>
              <a:ext cx="0" cy="720000"/>
            </a:xfrm>
            <a:prstGeom prst="straightConnector1">
              <a:avLst/>
            </a:prstGeom>
            <a:ln w="19050">
              <a:solidFill>
                <a:schemeClr val="accent1">
                  <a:lumMod val="20000"/>
                  <a:lumOff val="8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CuadroTexto 85">
                  <a:extLst>
                    <a:ext uri="{FF2B5EF4-FFF2-40B4-BE49-F238E27FC236}">
                      <a16:creationId xmlns:a16="http://schemas.microsoft.com/office/drawing/2014/main" id="{A05B5422-8FBF-46D1-A5BF-3E45EA53C3F1}"/>
                    </a:ext>
                  </a:extLst>
                </p:cNvPr>
                <p:cNvSpPr txBox="1"/>
                <p:nvPr/>
              </p:nvSpPr>
              <p:spPr>
                <a:xfrm>
                  <a:off x="2067599" y="5106499"/>
                  <a:ext cx="1859292" cy="1129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b="0" i="1" smtClean="0">
                                <a:solidFill>
                                  <a:schemeClr val="accent1">
                                    <a:lumMod val="40000"/>
                                    <a:lumOff val="60000"/>
                                  </a:schemeClr>
                                </a:solidFill>
                                <a:latin typeface="Cambria Math" panose="02040503050406030204" pitchFamily="18" charset="0"/>
                              </a:rPr>
                            </m:ctrlPr>
                          </m:sSubPr>
                          <m:e>
                            <m:r>
                              <a:rPr lang="es-CL" b="0" i="1" smtClean="0">
                                <a:solidFill>
                                  <a:schemeClr val="accent1">
                                    <a:lumMod val="40000"/>
                                    <a:lumOff val="60000"/>
                                  </a:schemeClr>
                                </a:solidFill>
                                <a:latin typeface="Cambria Math" panose="02040503050406030204" pitchFamily="18" charset="0"/>
                              </a:rPr>
                              <m:t>𝑇</m:t>
                            </m:r>
                          </m:e>
                          <m:sub>
                            <m:r>
                              <a:rPr lang="es-CL" b="0" i="1" smtClean="0">
                                <a:solidFill>
                                  <a:schemeClr val="accent1">
                                    <a:lumMod val="40000"/>
                                    <a:lumOff val="60000"/>
                                  </a:schemeClr>
                                </a:solidFill>
                                <a:latin typeface="Cambria Math" panose="02040503050406030204" pitchFamily="18" charset="0"/>
                              </a:rPr>
                              <m:t>𝑑𝑠</m:t>
                            </m:r>
                          </m:sub>
                        </m:sSub>
                        <m:r>
                          <a:rPr lang="es-CL" b="0" i="1" smtClean="0">
                            <a:solidFill>
                              <a:schemeClr val="accent1">
                                <a:lumMod val="40000"/>
                                <a:lumOff val="60000"/>
                              </a:schemeClr>
                            </a:solidFill>
                            <a:latin typeface="Cambria Math" panose="02040503050406030204" pitchFamily="18" charset="0"/>
                          </a:rPr>
                          <m:t>=</m:t>
                        </m:r>
                        <m:r>
                          <a:rPr lang="es-CL" b="0" i="1" smtClean="0">
                            <a:solidFill>
                              <a:schemeClr val="accent1">
                                <a:lumMod val="40000"/>
                                <a:lumOff val="60000"/>
                              </a:schemeClr>
                            </a:solidFill>
                            <a:latin typeface="Cambria Math" panose="02040503050406030204" pitchFamily="18" charset="0"/>
                          </a:rPr>
                          <m:t>𝛾</m:t>
                        </m:r>
                        <m:r>
                          <a:rPr lang="es-CL" b="0" i="1" smtClean="0">
                            <a:solidFill>
                              <a:schemeClr val="accent1">
                                <a:lumMod val="40000"/>
                                <a:lumOff val="60000"/>
                              </a:schemeClr>
                            </a:solidFill>
                            <a:latin typeface="Cambria Math" panose="02040503050406030204" pitchFamily="18" charset="0"/>
                          </a:rPr>
                          <m:t>×</m:t>
                        </m:r>
                        <m:r>
                          <a:rPr lang="es-CL" b="0" i="1" smtClean="0">
                            <a:solidFill>
                              <a:schemeClr val="accent1">
                                <a:lumMod val="40000"/>
                                <a:lumOff val="60000"/>
                              </a:schemeClr>
                            </a:solidFill>
                            <a:latin typeface="Cambria Math" panose="02040503050406030204" pitchFamily="18" charset="0"/>
                          </a:rPr>
                          <m:t>𝑇</m:t>
                        </m:r>
                      </m:oMath>
                      <m:oMath xmlns:m="http://schemas.openxmlformats.org/officeDocument/2006/math">
                        <m:sSub>
                          <m:sSubPr>
                            <m:ctrlPr>
                              <a:rPr lang="es-CL" i="1">
                                <a:solidFill>
                                  <a:schemeClr val="accent1">
                                    <a:lumMod val="40000"/>
                                    <a:lumOff val="60000"/>
                                  </a:schemeClr>
                                </a:solidFill>
                                <a:latin typeface="Cambria Math" panose="02040503050406030204" pitchFamily="18" charset="0"/>
                              </a:rPr>
                            </m:ctrlPr>
                          </m:sSubPr>
                          <m:e>
                            <m:r>
                              <a:rPr lang="es-CL" i="1">
                                <a:solidFill>
                                  <a:schemeClr val="accent1">
                                    <a:lumMod val="40000"/>
                                    <a:lumOff val="60000"/>
                                  </a:schemeClr>
                                </a:solidFill>
                                <a:latin typeface="Cambria Math" panose="02040503050406030204" pitchFamily="18" charset="0"/>
                              </a:rPr>
                              <m:t>𝑇</m:t>
                            </m:r>
                          </m:e>
                          <m:sub>
                            <m:r>
                              <a:rPr lang="es-CL" i="1">
                                <a:solidFill>
                                  <a:schemeClr val="accent1">
                                    <a:lumMod val="40000"/>
                                    <a:lumOff val="60000"/>
                                  </a:schemeClr>
                                </a:solidFill>
                                <a:latin typeface="Cambria Math" panose="02040503050406030204" pitchFamily="18" charset="0"/>
                              </a:rPr>
                              <m:t>𝑑</m:t>
                            </m:r>
                            <m:r>
                              <a:rPr lang="es-CL" b="0" i="1" smtClean="0">
                                <a:solidFill>
                                  <a:schemeClr val="accent1">
                                    <a:lumMod val="40000"/>
                                    <a:lumOff val="60000"/>
                                  </a:schemeClr>
                                </a:solidFill>
                                <a:latin typeface="Cambria Math" panose="02040503050406030204" pitchFamily="18" charset="0"/>
                              </a:rPr>
                              <m:t>𝑝</m:t>
                            </m:r>
                          </m:sub>
                        </m:sSub>
                        <m:r>
                          <a:rPr lang="es-CL" i="1">
                            <a:solidFill>
                              <a:schemeClr val="accent1">
                                <a:lumMod val="40000"/>
                                <a:lumOff val="60000"/>
                              </a:schemeClr>
                            </a:solidFill>
                            <a:latin typeface="Cambria Math" panose="02040503050406030204" pitchFamily="18" charset="0"/>
                          </a:rPr>
                          <m:t>=</m:t>
                        </m:r>
                        <m:r>
                          <a:rPr lang="es-CL" b="0" i="1" smtClean="0">
                            <a:solidFill>
                              <a:schemeClr val="accent1">
                                <a:lumMod val="40000"/>
                                <a:lumOff val="60000"/>
                              </a:schemeClr>
                            </a:solidFill>
                            <a:latin typeface="Cambria Math" panose="02040503050406030204" pitchFamily="18" charset="0"/>
                          </a:rPr>
                          <m:t>(1−</m:t>
                        </m:r>
                        <m:r>
                          <a:rPr lang="es-CL" i="1">
                            <a:solidFill>
                              <a:schemeClr val="accent1">
                                <a:lumMod val="40000"/>
                                <a:lumOff val="60000"/>
                              </a:schemeClr>
                            </a:solidFill>
                            <a:latin typeface="Cambria Math" panose="02040503050406030204" pitchFamily="18" charset="0"/>
                          </a:rPr>
                          <m:t>𝛾</m:t>
                        </m:r>
                        <m:r>
                          <a:rPr lang="es-CL" b="0" i="1" smtClean="0">
                            <a:solidFill>
                              <a:schemeClr val="accent1">
                                <a:lumMod val="40000"/>
                                <a:lumOff val="60000"/>
                              </a:schemeClr>
                            </a:solidFill>
                            <a:latin typeface="Cambria Math" panose="02040503050406030204" pitchFamily="18" charset="0"/>
                          </a:rPr>
                          <m:t>)</m:t>
                        </m:r>
                        <m:r>
                          <a:rPr lang="es-CL" i="1">
                            <a:solidFill>
                              <a:schemeClr val="accent1">
                                <a:lumMod val="40000"/>
                                <a:lumOff val="60000"/>
                              </a:schemeClr>
                            </a:solidFill>
                            <a:latin typeface="Cambria Math" panose="02040503050406030204" pitchFamily="18" charset="0"/>
                          </a:rPr>
                          <m:t>×</m:t>
                        </m:r>
                        <m:r>
                          <a:rPr lang="es-CL" i="1">
                            <a:solidFill>
                              <a:schemeClr val="accent1">
                                <a:lumMod val="40000"/>
                                <a:lumOff val="60000"/>
                              </a:schemeClr>
                            </a:solidFill>
                            <a:latin typeface="Cambria Math" panose="02040503050406030204" pitchFamily="18" charset="0"/>
                          </a:rPr>
                          <m:t>𝑇</m:t>
                        </m:r>
                      </m:oMath>
                      <m:oMath xmlns:m="http://schemas.openxmlformats.org/officeDocument/2006/math">
                        <m:r>
                          <a:rPr lang="es-CL" b="0" i="0" smtClean="0">
                            <a:solidFill>
                              <a:schemeClr val="accent1">
                                <a:lumMod val="40000"/>
                                <a:lumOff val="60000"/>
                              </a:schemeClr>
                            </a:solidFill>
                            <a:latin typeface="Cambria Math" panose="02040503050406030204" pitchFamily="18" charset="0"/>
                          </a:rPr>
                          <m:t>    </m:t>
                        </m:r>
                        <m:r>
                          <a:rPr lang="es-CL" b="0" i="1" smtClean="0">
                            <a:solidFill>
                              <a:schemeClr val="accent1">
                                <a:lumMod val="40000"/>
                                <a:lumOff val="60000"/>
                              </a:schemeClr>
                            </a:solidFill>
                            <a:latin typeface="Cambria Math" panose="02040503050406030204" pitchFamily="18" charset="0"/>
                          </a:rPr>
                          <m:t>𝜇</m:t>
                        </m:r>
                        <m:r>
                          <a:rPr lang="es-CL" b="0" i="1" smtClean="0">
                            <a:solidFill>
                              <a:schemeClr val="accent1">
                                <a:lumMod val="40000"/>
                                <a:lumOff val="60000"/>
                              </a:schemeClr>
                            </a:solidFill>
                            <a:latin typeface="Cambria Math" panose="02040503050406030204" pitchFamily="18" charset="0"/>
                          </a:rPr>
                          <m:t>=</m:t>
                        </m:r>
                        <m:r>
                          <a:rPr lang="es-CL" b="0" i="1" smtClean="0">
                            <a:solidFill>
                              <a:schemeClr val="accent1">
                                <a:lumMod val="40000"/>
                                <a:lumOff val="60000"/>
                              </a:schemeClr>
                            </a:solidFill>
                            <a:latin typeface="Cambria Math" panose="02040503050406030204" pitchFamily="18" charset="0"/>
                          </a:rPr>
                          <m:t>𝜇</m:t>
                        </m:r>
                      </m:oMath>
                    </m:oMathPara>
                  </a14:m>
                  <a:endParaRPr lang="es-CL" dirty="0">
                    <a:solidFill>
                      <a:schemeClr val="accent1">
                        <a:lumMod val="40000"/>
                        <a:lumOff val="60000"/>
                      </a:schemeClr>
                    </a:solidFill>
                  </a:endParaRPr>
                </a:p>
                <a:p>
                  <a:endParaRPr lang="es-CL" dirty="0">
                    <a:solidFill>
                      <a:schemeClr val="accent1">
                        <a:lumMod val="40000"/>
                        <a:lumOff val="60000"/>
                      </a:schemeClr>
                    </a:solidFill>
                  </a:endParaRPr>
                </a:p>
              </p:txBody>
            </p:sp>
          </mc:Choice>
          <mc:Fallback xmlns="">
            <p:sp>
              <p:nvSpPr>
                <p:cNvPr id="86" name="CuadroTexto 85">
                  <a:extLst>
                    <a:ext uri="{FF2B5EF4-FFF2-40B4-BE49-F238E27FC236}">
                      <a16:creationId xmlns:a16="http://schemas.microsoft.com/office/drawing/2014/main" id="{A05B5422-8FBF-46D1-A5BF-3E45EA53C3F1}"/>
                    </a:ext>
                  </a:extLst>
                </p:cNvPr>
                <p:cNvSpPr txBox="1">
                  <a:spLocks noRot="1" noChangeAspect="1" noMove="1" noResize="1" noEditPoints="1" noAdjustHandles="1" noChangeArrowheads="1" noChangeShapeType="1" noTextEdit="1"/>
                </p:cNvSpPr>
                <p:nvPr/>
              </p:nvSpPr>
              <p:spPr>
                <a:xfrm>
                  <a:off x="2067599" y="5106499"/>
                  <a:ext cx="1859292" cy="1129412"/>
                </a:xfrm>
                <a:prstGeom prst="rect">
                  <a:avLst/>
                </a:prstGeom>
                <a:blipFill>
                  <a:blip r:embed="rId18"/>
                  <a:stretch>
                    <a:fillRect l="-1639" r="-1639"/>
                  </a:stretch>
                </a:blipFill>
              </p:spPr>
              <p:txBody>
                <a:bodyPr/>
                <a:lstStyle/>
                <a:p>
                  <a:r>
                    <a:rPr lang="es-CL">
                      <a:noFill/>
                    </a:rPr>
                    <a:t> </a:t>
                  </a:r>
                </a:p>
              </p:txBody>
            </p:sp>
          </mc:Fallback>
        </mc:AlternateContent>
      </p:grpSp>
    </p:spTree>
    <p:extLst>
      <p:ext uri="{BB962C8B-B14F-4D97-AF65-F5344CB8AC3E}">
        <p14:creationId xmlns:p14="http://schemas.microsoft.com/office/powerpoint/2010/main" val="262555256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righ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left)">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right)">
                                      <p:cBhvr>
                                        <p:cTn id="17" dur="500"/>
                                        <p:tgtEl>
                                          <p:spTgt spid="81"/>
                                        </p:tgtEl>
                                      </p:cBhvr>
                                    </p:animEffect>
                                  </p:childTnLst>
                                </p:cTn>
                              </p:par>
                              <p:par>
                                <p:cTn id="18" presetID="6" presetClass="entr" presetSubtype="16"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circle(in)">
                                      <p:cBhvr>
                                        <p:cTn id="20" dur="500"/>
                                        <p:tgtEl>
                                          <p:spTgt spid="80"/>
                                        </p:tgtEl>
                                      </p:cBhvr>
                                    </p:animEffect>
                                  </p:childTnLst>
                                </p:cTn>
                              </p:par>
                              <p:par>
                                <p:cTn id="21" presetID="22" presetClass="entr" presetSubtype="1"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up)">
                                      <p:cBhvr>
                                        <p:cTn id="23" dur="500"/>
                                        <p:tgtEl>
                                          <p:spTgt spid="8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left)">
                                      <p:cBhvr>
                                        <p:cTn id="2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38898-8D15-46BA-A568-D1E29F82B172}"/>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s-CL" dirty="0"/>
              <a:t>Estrategia de control</a:t>
            </a:r>
          </a:p>
        </p:txBody>
      </p:sp>
      <p:sp>
        <p:nvSpPr>
          <p:cNvPr id="3" name="Marcador de contenido 2">
            <a:extLst>
              <a:ext uri="{FF2B5EF4-FFF2-40B4-BE49-F238E27FC236}">
                <a16:creationId xmlns:a16="http://schemas.microsoft.com/office/drawing/2014/main" id="{352CE8BC-239F-4E10-B132-CA65B43E13E6}"/>
              </a:ext>
            </a:extLst>
          </p:cNvPr>
          <p:cNvSpPr>
            <a:spLocks noGrp="1"/>
          </p:cNvSpPr>
          <p:nvPr>
            <p:ph idx="1"/>
          </p:nvPr>
        </p:nvSpPr>
        <p:spPr>
          <a:xfrm>
            <a:off x="581192" y="2001383"/>
            <a:ext cx="11029615" cy="3678303"/>
          </a:xfrm>
        </p:spPr>
        <p:txBody>
          <a:bodyPr anchor="t"/>
          <a:lstStyle/>
          <a:p>
            <a:pPr>
              <a:buFont typeface="Wingdings" panose="05000000000000000000" pitchFamily="2" charset="2"/>
              <a:buChar char="q"/>
            </a:pPr>
            <a:r>
              <a:rPr lang="es-CL" dirty="0"/>
              <a:t>Estrategias propuestas en la literatura tienen bajo sustento práctico.</a:t>
            </a:r>
          </a:p>
          <a:p>
            <a:pPr lvl="1">
              <a:buFont typeface="Arial" panose="020B0604020202020204" pitchFamily="34" charset="0"/>
              <a:buChar char="•"/>
            </a:pPr>
            <a:r>
              <a:rPr lang="es-CL" dirty="0"/>
              <a:t>Conclusión: Control predictivo basado en el modelo (NARX).</a:t>
            </a:r>
          </a:p>
          <a:p>
            <a:pPr marL="0" indent="0">
              <a:buNone/>
            </a:pPr>
            <a:endParaRPr lang="es-CL" dirty="0"/>
          </a:p>
          <a:p>
            <a:pPr>
              <a:buFont typeface="Wingdings" panose="05000000000000000000" pitchFamily="2" charset="2"/>
              <a:buChar char="q"/>
            </a:pPr>
            <a:r>
              <a:rPr lang="es-CL" dirty="0"/>
              <a:t>Dynamic Matrix Control (DMC) utiliza el modelo escalón del proceso.</a:t>
            </a:r>
          </a:p>
          <a:p>
            <a:pPr lvl="1">
              <a:buFont typeface="Arial" panose="020B0604020202020204" pitchFamily="34" charset="0"/>
              <a:buChar char="•"/>
            </a:pPr>
            <a:r>
              <a:rPr lang="es-CL" dirty="0"/>
              <a:t>A diferencia de otras estrategias de control predictivas basadas en modelos polinomiales.</a:t>
            </a:r>
          </a:p>
        </p:txBody>
      </p:sp>
      <p:grpSp>
        <p:nvGrpSpPr>
          <p:cNvPr id="32" name="Grupo 31">
            <a:extLst>
              <a:ext uri="{FF2B5EF4-FFF2-40B4-BE49-F238E27FC236}">
                <a16:creationId xmlns:a16="http://schemas.microsoft.com/office/drawing/2014/main" id="{17E96E8C-0974-419F-B14A-9B80A8DB8788}"/>
              </a:ext>
            </a:extLst>
          </p:cNvPr>
          <p:cNvGrpSpPr/>
          <p:nvPr/>
        </p:nvGrpSpPr>
        <p:grpSpPr>
          <a:xfrm>
            <a:off x="8788335" y="893834"/>
            <a:ext cx="2788139" cy="730682"/>
            <a:chOff x="8162225" y="864112"/>
            <a:chExt cx="3264726" cy="851844"/>
          </a:xfrm>
        </p:grpSpPr>
        <p:sp>
          <p:nvSpPr>
            <p:cNvPr id="6" name="Elipse 5">
              <a:extLst>
                <a:ext uri="{FF2B5EF4-FFF2-40B4-BE49-F238E27FC236}">
                  <a16:creationId xmlns:a16="http://schemas.microsoft.com/office/drawing/2014/main" id="{AB2826BC-D2D1-4728-8367-597E37D5DCA2}"/>
                </a:ext>
              </a:extLst>
            </p:cNvPr>
            <p:cNvSpPr/>
            <p:nvPr/>
          </p:nvSpPr>
          <p:spPr>
            <a:xfrm>
              <a:off x="8629453" y="954112"/>
              <a:ext cx="180000" cy="180000"/>
            </a:xfrm>
            <a:prstGeom prst="ellipse">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700"/>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9A53A226-AFBC-4294-A769-7BB685CE7D4E}"/>
                    </a:ext>
                  </a:extLst>
                </p:cNvPr>
                <p:cNvSpPr/>
                <p:nvPr/>
              </p:nvSpPr>
              <p:spPr>
                <a:xfrm>
                  <a:off x="9032927" y="864112"/>
                  <a:ext cx="936000" cy="36000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700" b="0" i="1" smtClean="0">
                            <a:solidFill>
                              <a:schemeClr val="bg2">
                                <a:lumMod val="90000"/>
                              </a:schemeClr>
                            </a:solidFill>
                            <a:latin typeface="Cambria Math" panose="02040503050406030204" pitchFamily="18" charset="0"/>
                          </a:rPr>
                          <m:t>𝐶𝑜𝑛𝑡𝑟𝑜𝑙𝑙𝑒𝑟</m:t>
                        </m:r>
                      </m:oMath>
                    </m:oMathPara>
                  </a14:m>
                  <a:endParaRPr lang="es-CL" sz="700" dirty="0">
                    <a:solidFill>
                      <a:schemeClr val="bg2">
                        <a:lumMod val="90000"/>
                      </a:schemeClr>
                    </a:solidFill>
                  </a:endParaRPr>
                </a:p>
              </p:txBody>
            </p:sp>
          </mc:Choice>
          <mc:Fallback xmlns="">
            <p:sp>
              <p:nvSpPr>
                <p:cNvPr id="8" name="Rectángulo 7">
                  <a:extLst>
                    <a:ext uri="{FF2B5EF4-FFF2-40B4-BE49-F238E27FC236}">
                      <a16:creationId xmlns:a16="http://schemas.microsoft.com/office/drawing/2014/main" id="{9A53A226-AFBC-4294-A769-7BB685CE7D4E}"/>
                    </a:ext>
                  </a:extLst>
                </p:cNvPr>
                <p:cNvSpPr>
                  <a:spLocks noRot="1" noChangeAspect="1" noMove="1" noResize="1" noEditPoints="1" noAdjustHandles="1" noChangeArrowheads="1" noChangeShapeType="1" noTextEdit="1"/>
                </p:cNvSpPr>
                <p:nvPr/>
              </p:nvSpPr>
              <p:spPr>
                <a:xfrm>
                  <a:off x="9032927" y="864112"/>
                  <a:ext cx="936000" cy="360000"/>
                </a:xfrm>
                <a:prstGeom prst="rect">
                  <a:avLst/>
                </a:prstGeom>
                <a:blipFill>
                  <a:blip r:embed="rId3"/>
                  <a:stretch>
                    <a:fillRect/>
                  </a:stretch>
                </a:blipFill>
                <a:ln>
                  <a:solidFill>
                    <a:schemeClr val="tx2">
                      <a:lumMod val="20000"/>
                      <a:lumOff val="80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4015003A-16AB-440F-980B-3E62E482CAA9}"/>
                    </a:ext>
                  </a:extLst>
                </p:cNvPr>
                <p:cNvSpPr/>
                <p:nvPr/>
              </p:nvSpPr>
              <p:spPr>
                <a:xfrm>
                  <a:off x="10274951" y="864112"/>
                  <a:ext cx="756000" cy="36000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700" b="0" i="1" smtClean="0">
                            <a:solidFill>
                              <a:schemeClr val="bg2">
                                <a:lumMod val="90000"/>
                              </a:schemeClr>
                            </a:solidFill>
                            <a:latin typeface="Cambria Math" panose="02040503050406030204" pitchFamily="18" charset="0"/>
                          </a:rPr>
                          <m:t>𝑃𝑟𝑜𝑐𝑒𝑠𝑠</m:t>
                        </m:r>
                      </m:oMath>
                    </m:oMathPara>
                  </a14:m>
                  <a:endParaRPr lang="es-CL" sz="700" dirty="0">
                    <a:solidFill>
                      <a:schemeClr val="bg2">
                        <a:lumMod val="90000"/>
                      </a:schemeClr>
                    </a:solidFill>
                  </a:endParaRPr>
                </a:p>
              </p:txBody>
            </p:sp>
          </mc:Choice>
          <mc:Fallback xmlns="">
            <p:sp>
              <p:nvSpPr>
                <p:cNvPr id="14" name="Rectángulo 13">
                  <a:extLst>
                    <a:ext uri="{FF2B5EF4-FFF2-40B4-BE49-F238E27FC236}">
                      <a16:creationId xmlns:a16="http://schemas.microsoft.com/office/drawing/2014/main" id="{4015003A-16AB-440F-980B-3E62E482CAA9}"/>
                    </a:ext>
                  </a:extLst>
                </p:cNvPr>
                <p:cNvSpPr>
                  <a:spLocks noRot="1" noChangeAspect="1" noMove="1" noResize="1" noEditPoints="1" noAdjustHandles="1" noChangeArrowheads="1" noChangeShapeType="1" noTextEdit="1"/>
                </p:cNvSpPr>
                <p:nvPr/>
              </p:nvSpPr>
              <p:spPr>
                <a:xfrm>
                  <a:off x="10274951" y="864112"/>
                  <a:ext cx="756000" cy="360000"/>
                </a:xfrm>
                <a:prstGeom prst="rect">
                  <a:avLst/>
                </a:prstGeom>
                <a:blipFill>
                  <a:blip r:embed="rId4"/>
                  <a:stretch>
                    <a:fillRect/>
                  </a:stretch>
                </a:blipFill>
                <a:ln>
                  <a:solidFill>
                    <a:schemeClr val="tx2">
                      <a:lumMod val="20000"/>
                      <a:lumOff val="80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729D93D4-E82D-4093-9886-50C57FB55B23}"/>
                    </a:ext>
                  </a:extLst>
                </p:cNvPr>
                <p:cNvSpPr/>
                <p:nvPr/>
              </p:nvSpPr>
              <p:spPr>
                <a:xfrm>
                  <a:off x="9642527" y="1355956"/>
                  <a:ext cx="864000" cy="36000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700" b="0" i="1" smtClean="0">
                            <a:solidFill>
                              <a:schemeClr val="bg2">
                                <a:lumMod val="90000"/>
                              </a:schemeClr>
                            </a:solidFill>
                            <a:latin typeface="Cambria Math" panose="02040503050406030204" pitchFamily="18" charset="0"/>
                          </a:rPr>
                          <m:t>𝐹𝑒𝑒𝑑𝑏𝑎𝑐𝑘</m:t>
                        </m:r>
                      </m:oMath>
                    </m:oMathPara>
                  </a14:m>
                  <a:endParaRPr lang="es-CL" sz="700" dirty="0">
                    <a:solidFill>
                      <a:schemeClr val="bg2">
                        <a:lumMod val="90000"/>
                      </a:schemeClr>
                    </a:solidFill>
                  </a:endParaRPr>
                </a:p>
              </p:txBody>
            </p:sp>
          </mc:Choice>
          <mc:Fallback xmlns="">
            <p:sp>
              <p:nvSpPr>
                <p:cNvPr id="15" name="Rectángulo 14">
                  <a:extLst>
                    <a:ext uri="{FF2B5EF4-FFF2-40B4-BE49-F238E27FC236}">
                      <a16:creationId xmlns:a16="http://schemas.microsoft.com/office/drawing/2014/main" id="{729D93D4-E82D-4093-9886-50C57FB55B23}"/>
                    </a:ext>
                  </a:extLst>
                </p:cNvPr>
                <p:cNvSpPr>
                  <a:spLocks noRot="1" noChangeAspect="1" noMove="1" noResize="1" noEditPoints="1" noAdjustHandles="1" noChangeArrowheads="1" noChangeShapeType="1" noTextEdit="1"/>
                </p:cNvSpPr>
                <p:nvPr/>
              </p:nvSpPr>
              <p:spPr>
                <a:xfrm>
                  <a:off x="9642527" y="1355956"/>
                  <a:ext cx="864000" cy="360000"/>
                </a:xfrm>
                <a:prstGeom prst="rect">
                  <a:avLst/>
                </a:prstGeom>
                <a:blipFill>
                  <a:blip r:embed="rId5"/>
                  <a:stretch>
                    <a:fillRect/>
                  </a:stretch>
                </a:blipFill>
                <a:ln>
                  <a:solidFill>
                    <a:schemeClr val="tx2">
                      <a:lumMod val="20000"/>
                      <a:lumOff val="80000"/>
                    </a:schemeClr>
                  </a:solidFill>
                </a:ln>
              </p:spPr>
              <p:txBody>
                <a:bodyPr/>
                <a:lstStyle/>
                <a:p>
                  <a:r>
                    <a:rPr lang="es-CL">
                      <a:noFill/>
                    </a:rPr>
                    <a:t> </a:t>
                  </a:r>
                </a:p>
              </p:txBody>
            </p:sp>
          </mc:Fallback>
        </mc:AlternateContent>
        <p:cxnSp>
          <p:nvCxnSpPr>
            <p:cNvPr id="10" name="Conector recto de flecha 9">
              <a:extLst>
                <a:ext uri="{FF2B5EF4-FFF2-40B4-BE49-F238E27FC236}">
                  <a16:creationId xmlns:a16="http://schemas.microsoft.com/office/drawing/2014/main" id="{1721535A-B520-4556-8B67-2BB066CC63CB}"/>
                </a:ext>
              </a:extLst>
            </p:cNvPr>
            <p:cNvCxnSpPr>
              <a:stCxn id="6" idx="6"/>
              <a:endCxn id="8" idx="1"/>
            </p:cNvCxnSpPr>
            <p:nvPr/>
          </p:nvCxnSpPr>
          <p:spPr>
            <a:xfrm>
              <a:off x="8809453" y="1044112"/>
              <a:ext cx="223474" cy="0"/>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6505004B-79D3-41B6-AA8B-7004EC4CACFB}"/>
                </a:ext>
              </a:extLst>
            </p:cNvPr>
            <p:cNvCxnSpPr>
              <a:stCxn id="8" idx="3"/>
              <a:endCxn id="14" idx="1"/>
            </p:cNvCxnSpPr>
            <p:nvPr/>
          </p:nvCxnSpPr>
          <p:spPr>
            <a:xfrm>
              <a:off x="9968927" y="1044112"/>
              <a:ext cx="306024" cy="0"/>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6C1A6057-28A2-4EB3-B91E-5E8E661671A6}"/>
                </a:ext>
              </a:extLst>
            </p:cNvPr>
            <p:cNvCxnSpPr>
              <a:cxnSpLocks/>
              <a:stCxn id="15" idx="1"/>
              <a:endCxn id="6" idx="4"/>
            </p:cNvCxnSpPr>
            <p:nvPr/>
          </p:nvCxnSpPr>
          <p:spPr>
            <a:xfrm rot="10800000">
              <a:off x="8719453" y="1134112"/>
              <a:ext cx="923074" cy="401844"/>
            </a:xfrm>
            <a:prstGeom prst="bentConnector2">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FBB1E947-53ED-4C14-AA8F-D34487A51B1C}"/>
                </a:ext>
              </a:extLst>
            </p:cNvPr>
            <p:cNvCxnSpPr>
              <a:cxnSpLocks/>
              <a:endCxn id="6" idx="2"/>
            </p:cNvCxnSpPr>
            <p:nvPr/>
          </p:nvCxnSpPr>
          <p:spPr>
            <a:xfrm>
              <a:off x="8162225" y="1044112"/>
              <a:ext cx="467228" cy="0"/>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6CDC25F1-6F02-4D3F-9ABD-1B89533EE6C7}"/>
                </a:ext>
              </a:extLst>
            </p:cNvPr>
            <p:cNvCxnSpPr>
              <a:stCxn id="14" idx="3"/>
            </p:cNvCxnSpPr>
            <p:nvPr/>
          </p:nvCxnSpPr>
          <p:spPr>
            <a:xfrm>
              <a:off x="11030951" y="1044112"/>
              <a:ext cx="396000" cy="0"/>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D5A3F623-6E84-4087-B0EA-3A442F9705DB}"/>
                </a:ext>
              </a:extLst>
            </p:cNvPr>
            <p:cNvCxnSpPr>
              <a:stCxn id="14" idx="3"/>
              <a:endCxn id="15" idx="3"/>
            </p:cNvCxnSpPr>
            <p:nvPr/>
          </p:nvCxnSpPr>
          <p:spPr>
            <a:xfrm flipH="1">
              <a:off x="10506527" y="1044112"/>
              <a:ext cx="524424" cy="491844"/>
            </a:xfrm>
            <a:prstGeom prst="bentConnector3">
              <a:avLst>
                <a:gd name="adj1" fmla="val -1453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upo 39">
            <a:extLst>
              <a:ext uri="{FF2B5EF4-FFF2-40B4-BE49-F238E27FC236}">
                <a16:creationId xmlns:a16="http://schemas.microsoft.com/office/drawing/2014/main" id="{CCCB4A15-CC8C-4D1E-BA75-F7ECCE2380CF}"/>
              </a:ext>
            </a:extLst>
          </p:cNvPr>
          <p:cNvGrpSpPr/>
          <p:nvPr/>
        </p:nvGrpSpPr>
        <p:grpSpPr>
          <a:xfrm>
            <a:off x="597369" y="4065585"/>
            <a:ext cx="4175631" cy="2773561"/>
            <a:chOff x="974442" y="4084439"/>
            <a:chExt cx="4175631" cy="2773561"/>
          </a:xfrm>
        </p:grpSpPr>
        <p:pic>
          <p:nvPicPr>
            <p:cNvPr id="36" name="Imagen 35">
              <a:extLst>
                <a:ext uri="{FF2B5EF4-FFF2-40B4-BE49-F238E27FC236}">
                  <a16:creationId xmlns:a16="http://schemas.microsoft.com/office/drawing/2014/main" id="{8A4254DA-532B-40EB-9C6D-C40753983AD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74442" y="4084439"/>
              <a:ext cx="2760750" cy="2484000"/>
            </a:xfrm>
            <a:prstGeom prst="rect">
              <a:avLst/>
            </a:prstGeom>
          </p:spPr>
        </p:pic>
        <p:sp>
          <p:nvSpPr>
            <p:cNvPr id="42" name="CuadroTexto 41">
              <a:extLst>
                <a:ext uri="{FF2B5EF4-FFF2-40B4-BE49-F238E27FC236}">
                  <a16:creationId xmlns:a16="http://schemas.microsoft.com/office/drawing/2014/main" id="{C7D6C9F9-3A2C-4665-B512-AAA4AC11C0A0}"/>
                </a:ext>
              </a:extLst>
            </p:cNvPr>
            <p:cNvSpPr txBox="1"/>
            <p:nvPr/>
          </p:nvSpPr>
          <p:spPr>
            <a:xfrm>
              <a:off x="974442" y="6550223"/>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Respuesta </a:t>
              </a:r>
              <a:r>
                <a:rPr lang="en-US" sz="1400" dirty="0" err="1"/>
                <a:t>escalón</a:t>
              </a:r>
              <a:r>
                <a:rPr lang="en-US" sz="1400" dirty="0"/>
                <a:t> de </a:t>
              </a:r>
              <a:r>
                <a:rPr lang="en-US" sz="1400" dirty="0" err="1"/>
                <a:t>proceso</a:t>
              </a:r>
              <a:endParaRPr lang="es-CL" sz="1400" dirty="0"/>
            </a:p>
          </p:txBody>
        </p:sp>
      </p:grpSp>
      <p:grpSp>
        <p:nvGrpSpPr>
          <p:cNvPr id="45" name="Grupo 44">
            <a:extLst>
              <a:ext uri="{FF2B5EF4-FFF2-40B4-BE49-F238E27FC236}">
                <a16:creationId xmlns:a16="http://schemas.microsoft.com/office/drawing/2014/main" id="{11727315-2E7D-4A66-912B-3FCEC2AA5B66}"/>
              </a:ext>
            </a:extLst>
          </p:cNvPr>
          <p:cNvGrpSpPr/>
          <p:nvPr/>
        </p:nvGrpSpPr>
        <p:grpSpPr>
          <a:xfrm>
            <a:off x="4612704" y="4276641"/>
            <a:ext cx="4175631" cy="2061888"/>
            <a:chOff x="3994343" y="4485563"/>
            <a:chExt cx="4175631" cy="2061888"/>
          </a:xfrm>
        </p:grpSpPr>
        <p:pic>
          <p:nvPicPr>
            <p:cNvPr id="37" name="Imagen 36">
              <a:extLst>
                <a:ext uri="{FF2B5EF4-FFF2-40B4-BE49-F238E27FC236}">
                  <a16:creationId xmlns:a16="http://schemas.microsoft.com/office/drawing/2014/main" id="{419B75C8-E570-472B-AC90-AFC5DB0ACD6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94343" y="4485563"/>
              <a:ext cx="3316790" cy="1908000"/>
            </a:xfrm>
            <a:prstGeom prst="rect">
              <a:avLst/>
            </a:prstGeom>
          </p:spPr>
        </p:pic>
        <p:sp>
          <p:nvSpPr>
            <p:cNvPr id="43" name="CuadroTexto 42">
              <a:extLst>
                <a:ext uri="{FF2B5EF4-FFF2-40B4-BE49-F238E27FC236}">
                  <a16:creationId xmlns:a16="http://schemas.microsoft.com/office/drawing/2014/main" id="{2126462D-80EA-4435-8964-0112AF244AB4}"/>
                </a:ext>
              </a:extLst>
            </p:cNvPr>
            <p:cNvSpPr txBox="1"/>
            <p:nvPr/>
          </p:nvSpPr>
          <p:spPr>
            <a:xfrm>
              <a:off x="3994343" y="6239674"/>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Dynamic Matrix G.</a:t>
              </a:r>
              <a:endParaRPr lang="es-CL" sz="1400" dirty="0"/>
            </a:p>
          </p:txBody>
        </p:sp>
      </p:grpSp>
      <p:sp>
        <p:nvSpPr>
          <p:cNvPr id="5" name="Flecha: a la derecha 4">
            <a:extLst>
              <a:ext uri="{FF2B5EF4-FFF2-40B4-BE49-F238E27FC236}">
                <a16:creationId xmlns:a16="http://schemas.microsoft.com/office/drawing/2014/main" id="{FCC884AE-4B91-451F-9A00-2E59868E8757}"/>
              </a:ext>
            </a:extLst>
          </p:cNvPr>
          <p:cNvSpPr/>
          <p:nvPr/>
        </p:nvSpPr>
        <p:spPr>
          <a:xfrm>
            <a:off x="3919580" y="4954351"/>
            <a:ext cx="540000" cy="540000"/>
          </a:xfrm>
          <a:prstGeom prst="rightArrow">
            <a:avLst/>
          </a:prstGeom>
          <a:solidFill>
            <a:srgbClr val="FCCF3E"/>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7" name="Grupo 6">
            <a:extLst>
              <a:ext uri="{FF2B5EF4-FFF2-40B4-BE49-F238E27FC236}">
                <a16:creationId xmlns:a16="http://schemas.microsoft.com/office/drawing/2014/main" id="{10FFF350-59F1-4D13-AB51-1C764484B394}"/>
              </a:ext>
            </a:extLst>
          </p:cNvPr>
          <p:cNvGrpSpPr/>
          <p:nvPr/>
        </p:nvGrpSpPr>
        <p:grpSpPr>
          <a:xfrm>
            <a:off x="8390479" y="4387217"/>
            <a:ext cx="3510782" cy="2251874"/>
            <a:chOff x="8390479" y="4387217"/>
            <a:chExt cx="3510782" cy="2251874"/>
          </a:xfrm>
        </p:grpSpPr>
        <p:grpSp>
          <p:nvGrpSpPr>
            <p:cNvPr id="4" name="Grupo 3">
              <a:extLst>
                <a:ext uri="{FF2B5EF4-FFF2-40B4-BE49-F238E27FC236}">
                  <a16:creationId xmlns:a16="http://schemas.microsoft.com/office/drawing/2014/main" id="{28531697-1ABC-4009-9CF4-4C02DA3BB894}"/>
                </a:ext>
              </a:extLst>
            </p:cNvPr>
            <p:cNvGrpSpPr/>
            <p:nvPr/>
          </p:nvGrpSpPr>
          <p:grpSpPr>
            <a:xfrm>
              <a:off x="8390479" y="4387217"/>
              <a:ext cx="3510782" cy="1744580"/>
              <a:chOff x="8239649" y="4387217"/>
              <a:chExt cx="3510782" cy="1744580"/>
            </a:xfrm>
          </p:grpSpPr>
          <p:cxnSp>
            <p:nvCxnSpPr>
              <p:cNvPr id="44" name="Conector recto de flecha 43">
                <a:extLst>
                  <a:ext uri="{FF2B5EF4-FFF2-40B4-BE49-F238E27FC236}">
                    <a16:creationId xmlns:a16="http://schemas.microsoft.com/office/drawing/2014/main" id="{1BCB2252-5537-473C-A3C0-55B92CD40526}"/>
                  </a:ext>
                </a:extLst>
              </p:cNvPr>
              <p:cNvCxnSpPr>
                <a:cxnSpLocks/>
              </p:cNvCxnSpPr>
              <p:nvPr/>
            </p:nvCxnSpPr>
            <p:spPr>
              <a:xfrm>
                <a:off x="9995040" y="5015061"/>
                <a:ext cx="0" cy="499232"/>
              </a:xfrm>
              <a:prstGeom prst="straightConnector1">
                <a:avLst/>
              </a:prstGeom>
              <a:ln w="19050">
                <a:solidFill>
                  <a:schemeClr val="accent1">
                    <a:lumMod val="20000"/>
                    <a:lumOff val="8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ED408B18-DA40-49AB-8FBE-1C807E7919F6}"/>
                      </a:ext>
                    </a:extLst>
                  </p:cNvPr>
                  <p:cNvSpPr txBox="1"/>
                  <p:nvPr/>
                </p:nvSpPr>
                <p:spPr>
                  <a:xfrm>
                    <a:off x="10117912" y="5137614"/>
                    <a:ext cx="1120370" cy="215444"/>
                  </a:xfrm>
                  <a:prstGeom prst="rect">
                    <a:avLst/>
                  </a:prstGeom>
                  <a:noFill/>
                </p:spPr>
                <p:txBody>
                  <a:bodyPr wrap="none" lIns="0" tIns="0" rIns="0" bIns="0" rtlCol="0">
                    <a:spAutoFit/>
                  </a:bodyPr>
                  <a:lstStyle>
                    <a:defPPr>
                      <a:defRPr lang="en-US"/>
                    </a:defPPr>
                    <a:lvl1pPr>
                      <a:defRPr b="0" i="1">
                        <a:solidFill>
                          <a:schemeClr val="accent1">
                            <a:lumMod val="40000"/>
                            <a:lumOff val="60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CL" sz="1400">
                              <a:latin typeface="Cambria Math" panose="02040503050406030204" pitchFamily="18" charset="0"/>
                            </a:rPr>
                            <m:t>𝑂𝑝𝑡𝑖𝑚𝑖𝑧𝑎𝑐𝑖</m:t>
                          </m:r>
                          <m:r>
                            <a:rPr lang="es-CL" sz="1400">
                              <a:latin typeface="Cambria Math" panose="02040503050406030204" pitchFamily="18" charset="0"/>
                            </a:rPr>
                            <m:t>ó</m:t>
                          </m:r>
                          <m:r>
                            <a:rPr lang="es-CL" sz="1400">
                              <a:latin typeface="Cambria Math" panose="02040503050406030204" pitchFamily="18" charset="0"/>
                            </a:rPr>
                            <m:t>𝑛</m:t>
                          </m:r>
                        </m:oMath>
                      </m:oMathPara>
                    </a14:m>
                    <a:endParaRPr lang="es-CL" sz="1400" dirty="0"/>
                  </a:p>
                </p:txBody>
              </p:sp>
            </mc:Choice>
            <mc:Fallback xmlns="">
              <p:sp>
                <p:nvSpPr>
                  <p:cNvPr id="38" name="CuadroTexto 37">
                    <a:extLst>
                      <a:ext uri="{FF2B5EF4-FFF2-40B4-BE49-F238E27FC236}">
                        <a16:creationId xmlns:a16="http://schemas.microsoft.com/office/drawing/2014/main" id="{ED408B18-DA40-49AB-8FBE-1C807E7919F6}"/>
                      </a:ext>
                    </a:extLst>
                  </p:cNvPr>
                  <p:cNvSpPr txBox="1">
                    <a:spLocks noRot="1" noChangeAspect="1" noMove="1" noResize="1" noEditPoints="1" noAdjustHandles="1" noChangeArrowheads="1" noChangeShapeType="1" noTextEdit="1"/>
                  </p:cNvSpPr>
                  <p:nvPr/>
                </p:nvSpPr>
                <p:spPr>
                  <a:xfrm>
                    <a:off x="10117912" y="5137614"/>
                    <a:ext cx="1120370" cy="215444"/>
                  </a:xfrm>
                  <a:prstGeom prst="rect">
                    <a:avLst/>
                  </a:prstGeom>
                  <a:blipFill>
                    <a:blip r:embed="rId8"/>
                    <a:stretch>
                      <a:fillRect l="-5464" r="-4372" b="-3428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9" name="Octágono 48">
                    <a:extLst>
                      <a:ext uri="{FF2B5EF4-FFF2-40B4-BE49-F238E27FC236}">
                        <a16:creationId xmlns:a16="http://schemas.microsoft.com/office/drawing/2014/main" id="{EB663D62-40B9-4D4D-8DA6-E10527BE3F01}"/>
                      </a:ext>
                    </a:extLst>
                  </p:cNvPr>
                  <p:cNvSpPr/>
                  <p:nvPr/>
                </p:nvSpPr>
                <p:spPr>
                  <a:xfrm>
                    <a:off x="8239649" y="5591797"/>
                    <a:ext cx="3510782" cy="540000"/>
                  </a:xfrm>
                  <a:prstGeom prst="octagon">
                    <a:avLst>
                      <a:gd name="adj" fmla="val 1146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m:rPr>
                              <m:sty m:val="p"/>
                            </m:rPr>
                            <a:rPr lang="es-CL" sz="1600" smtClean="0">
                              <a:solidFill>
                                <a:schemeClr val="accent1"/>
                              </a:solidFill>
                              <a:latin typeface="Cambria Math" panose="02040503050406030204" pitchFamily="18" charset="0"/>
                            </a:rPr>
                            <m:t>Δ</m:t>
                          </m:r>
                          <m:r>
                            <a:rPr lang="es-CL" sz="1600" i="1">
                              <a:solidFill>
                                <a:schemeClr val="accent1"/>
                              </a:solidFill>
                              <a:latin typeface="Cambria Math" panose="02040503050406030204" pitchFamily="18" charset="0"/>
                            </a:rPr>
                            <m:t>𝑢</m:t>
                          </m:r>
                          <m:r>
                            <a:rPr lang="es-CL" sz="1600" i="1">
                              <a:solidFill>
                                <a:schemeClr val="accent1"/>
                              </a:solidFill>
                              <a:latin typeface="Cambria Math" panose="02040503050406030204" pitchFamily="18" charset="0"/>
                            </a:rPr>
                            <m:t>=</m:t>
                          </m:r>
                          <m:sSup>
                            <m:sSupPr>
                              <m:ctrlPr>
                                <a:rPr lang="es-CL" sz="1600" i="1">
                                  <a:solidFill>
                                    <a:schemeClr val="accent1"/>
                                  </a:solidFill>
                                  <a:latin typeface="Cambria Math" panose="02040503050406030204" pitchFamily="18" charset="0"/>
                                </a:rPr>
                              </m:ctrlPr>
                            </m:sSupPr>
                            <m:e>
                              <m:d>
                                <m:dPr>
                                  <m:ctrlPr>
                                    <a:rPr lang="es-CL" sz="1600" i="1">
                                      <a:solidFill>
                                        <a:schemeClr val="accent1"/>
                                      </a:solidFill>
                                      <a:latin typeface="Cambria Math" panose="02040503050406030204" pitchFamily="18" charset="0"/>
                                    </a:rPr>
                                  </m:ctrlPr>
                                </m:dPr>
                                <m:e>
                                  <m:sSup>
                                    <m:sSupPr>
                                      <m:ctrlPr>
                                        <a:rPr lang="es-CL" sz="1600" i="1">
                                          <a:solidFill>
                                            <a:schemeClr val="accent1"/>
                                          </a:solidFill>
                                          <a:latin typeface="Cambria Math" panose="02040503050406030204" pitchFamily="18" charset="0"/>
                                        </a:rPr>
                                      </m:ctrlPr>
                                    </m:sSupPr>
                                    <m:e>
                                      <m:r>
                                        <a:rPr lang="es-CL" sz="1600" i="1">
                                          <a:solidFill>
                                            <a:schemeClr val="accent1"/>
                                          </a:solidFill>
                                          <a:latin typeface="Cambria Math" panose="02040503050406030204" pitchFamily="18" charset="0"/>
                                        </a:rPr>
                                        <m:t>𝐺</m:t>
                                      </m:r>
                                    </m:e>
                                    <m:sup>
                                      <m:r>
                                        <a:rPr lang="es-CL" sz="1600" i="1">
                                          <a:solidFill>
                                            <a:schemeClr val="accent1"/>
                                          </a:solidFill>
                                          <a:latin typeface="Cambria Math" panose="02040503050406030204" pitchFamily="18" charset="0"/>
                                        </a:rPr>
                                        <m:t>𝑇</m:t>
                                      </m:r>
                                    </m:sup>
                                  </m:sSup>
                                  <m:r>
                                    <a:rPr lang="es-CL" sz="1600" i="1">
                                      <a:solidFill>
                                        <a:schemeClr val="accent1"/>
                                      </a:solidFill>
                                      <a:latin typeface="Cambria Math" panose="02040503050406030204" pitchFamily="18" charset="0"/>
                                    </a:rPr>
                                    <m:t>𝑄𝐺</m:t>
                                  </m:r>
                                  <m:r>
                                    <a:rPr lang="es-CL" sz="1600" i="1">
                                      <a:solidFill>
                                        <a:schemeClr val="accent1"/>
                                      </a:solidFill>
                                      <a:latin typeface="Cambria Math" panose="02040503050406030204" pitchFamily="18" charset="0"/>
                                    </a:rPr>
                                    <m:t>+</m:t>
                                  </m:r>
                                  <m:r>
                                    <a:rPr lang="es-CL" sz="1600" i="1">
                                      <a:solidFill>
                                        <a:schemeClr val="accent1"/>
                                      </a:solidFill>
                                      <a:latin typeface="Cambria Math" panose="02040503050406030204" pitchFamily="18" charset="0"/>
                                    </a:rPr>
                                    <m:t>𝑅</m:t>
                                  </m:r>
                                </m:e>
                              </m:d>
                            </m:e>
                            <m:sup>
                              <m:r>
                                <a:rPr lang="es-CL" sz="1600" i="1">
                                  <a:solidFill>
                                    <a:schemeClr val="accent1"/>
                                  </a:solidFill>
                                  <a:latin typeface="Cambria Math" panose="02040503050406030204" pitchFamily="18" charset="0"/>
                                </a:rPr>
                                <m:t>−1</m:t>
                              </m:r>
                            </m:sup>
                          </m:sSup>
                          <m:sSup>
                            <m:sSupPr>
                              <m:ctrlPr>
                                <a:rPr lang="es-CL" sz="1600" i="1">
                                  <a:solidFill>
                                    <a:schemeClr val="accent1"/>
                                  </a:solidFill>
                                  <a:latin typeface="Cambria Math" panose="02040503050406030204" pitchFamily="18" charset="0"/>
                                </a:rPr>
                              </m:ctrlPr>
                            </m:sSupPr>
                            <m:e>
                              <m:r>
                                <a:rPr lang="es-CL" sz="1600" i="1">
                                  <a:solidFill>
                                    <a:schemeClr val="accent1"/>
                                  </a:solidFill>
                                  <a:latin typeface="Cambria Math" panose="02040503050406030204" pitchFamily="18" charset="0"/>
                                </a:rPr>
                                <m:t>𝐺</m:t>
                              </m:r>
                            </m:e>
                            <m:sup>
                              <m:r>
                                <a:rPr lang="es-CL" sz="1600" i="1">
                                  <a:solidFill>
                                    <a:schemeClr val="accent1"/>
                                  </a:solidFill>
                                  <a:latin typeface="Cambria Math" panose="02040503050406030204" pitchFamily="18" charset="0"/>
                                </a:rPr>
                                <m:t>𝑇</m:t>
                              </m:r>
                            </m:sup>
                          </m:sSup>
                          <m:r>
                            <a:rPr lang="es-CL" sz="1600" i="1">
                              <a:solidFill>
                                <a:schemeClr val="accent1"/>
                              </a:solidFill>
                              <a:latin typeface="Cambria Math" panose="02040503050406030204" pitchFamily="18" charset="0"/>
                            </a:rPr>
                            <m:t>𝑄</m:t>
                          </m:r>
                          <m:r>
                            <a:rPr lang="es-CL" sz="1600" i="1">
                              <a:solidFill>
                                <a:schemeClr val="accent1"/>
                              </a:solidFill>
                              <a:latin typeface="Cambria Math" panose="02040503050406030204" pitchFamily="18" charset="0"/>
                            </a:rPr>
                            <m:t>(</m:t>
                          </m:r>
                          <m:r>
                            <a:rPr lang="es-CL" sz="1600" i="1">
                              <a:solidFill>
                                <a:schemeClr val="accent1"/>
                              </a:solidFill>
                              <a:latin typeface="Cambria Math" panose="02040503050406030204" pitchFamily="18" charset="0"/>
                            </a:rPr>
                            <m:t>𝑤</m:t>
                          </m:r>
                          <m:r>
                            <a:rPr lang="es-CL" sz="1600" i="1">
                              <a:solidFill>
                                <a:schemeClr val="accent1"/>
                              </a:solidFill>
                              <a:latin typeface="Cambria Math" panose="02040503050406030204" pitchFamily="18" charset="0"/>
                            </a:rPr>
                            <m:t>−</m:t>
                          </m:r>
                          <m:sSub>
                            <m:sSubPr>
                              <m:ctrlPr>
                                <a:rPr lang="es-CL" sz="1600" i="1">
                                  <a:solidFill>
                                    <a:schemeClr val="accent1"/>
                                  </a:solidFill>
                                  <a:latin typeface="Cambria Math" panose="02040503050406030204" pitchFamily="18" charset="0"/>
                                </a:rPr>
                              </m:ctrlPr>
                            </m:sSubPr>
                            <m:e>
                              <m:r>
                                <a:rPr lang="es-CL" sz="1600" i="1">
                                  <a:solidFill>
                                    <a:schemeClr val="accent1"/>
                                  </a:solidFill>
                                  <a:latin typeface="Cambria Math" panose="02040503050406030204" pitchFamily="18" charset="0"/>
                                </a:rPr>
                                <m:t>𝑦</m:t>
                              </m:r>
                            </m:e>
                            <m:sub>
                              <m:r>
                                <a:rPr lang="es-CL" sz="1600" i="1">
                                  <a:solidFill>
                                    <a:schemeClr val="accent1"/>
                                  </a:solidFill>
                                  <a:latin typeface="Cambria Math" panose="02040503050406030204" pitchFamily="18" charset="0"/>
                                </a:rPr>
                                <m:t>𝑓𝑟𝑒𝑒</m:t>
                              </m:r>
                            </m:sub>
                          </m:sSub>
                          <m:r>
                            <a:rPr lang="es-CL" sz="1600" i="1">
                              <a:solidFill>
                                <a:schemeClr val="accent1"/>
                              </a:solidFill>
                              <a:latin typeface="Cambria Math" panose="02040503050406030204" pitchFamily="18" charset="0"/>
                            </a:rPr>
                            <m:t>)</m:t>
                          </m:r>
                        </m:oMath>
                      </m:oMathPara>
                    </a14:m>
                    <a:endParaRPr lang="es-CL" sz="1600" dirty="0"/>
                  </a:p>
                </p:txBody>
              </p:sp>
            </mc:Choice>
            <mc:Fallback xmlns="">
              <p:sp>
                <p:nvSpPr>
                  <p:cNvPr id="49" name="Octágono 48">
                    <a:extLst>
                      <a:ext uri="{FF2B5EF4-FFF2-40B4-BE49-F238E27FC236}">
                        <a16:creationId xmlns:a16="http://schemas.microsoft.com/office/drawing/2014/main" id="{EB663D62-40B9-4D4D-8DA6-E10527BE3F01}"/>
                      </a:ext>
                    </a:extLst>
                  </p:cNvPr>
                  <p:cNvSpPr>
                    <a:spLocks noRot="1" noChangeAspect="1" noMove="1" noResize="1" noEditPoints="1" noAdjustHandles="1" noChangeArrowheads="1" noChangeShapeType="1" noTextEdit="1"/>
                  </p:cNvSpPr>
                  <p:nvPr/>
                </p:nvSpPr>
                <p:spPr>
                  <a:xfrm>
                    <a:off x="8239649" y="5591797"/>
                    <a:ext cx="3510782" cy="540000"/>
                  </a:xfrm>
                  <a:prstGeom prst="octagon">
                    <a:avLst>
                      <a:gd name="adj" fmla="val 11460"/>
                    </a:avLst>
                  </a:prstGeom>
                  <a:blipFill>
                    <a:blip r:embed="rId9"/>
                    <a:stretch>
                      <a:fillRect/>
                    </a:stretch>
                  </a:blipFill>
                  <a:ln>
                    <a:prstDash val="dash"/>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0" name="Octágono 49">
                    <a:extLst>
                      <a:ext uri="{FF2B5EF4-FFF2-40B4-BE49-F238E27FC236}">
                        <a16:creationId xmlns:a16="http://schemas.microsoft.com/office/drawing/2014/main" id="{890A3239-F4C8-4CFB-82C6-9E3642552FCC}"/>
                      </a:ext>
                    </a:extLst>
                  </p:cNvPr>
                  <p:cNvSpPr/>
                  <p:nvPr/>
                </p:nvSpPr>
                <p:spPr>
                  <a:xfrm>
                    <a:off x="8987040" y="4387217"/>
                    <a:ext cx="2016000" cy="540000"/>
                  </a:xfrm>
                  <a:prstGeom prst="octagon">
                    <a:avLst>
                      <a:gd name="adj" fmla="val 1146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1600" b="0" i="1" smtClean="0">
                              <a:solidFill>
                                <a:schemeClr val="accent1"/>
                              </a:solidFill>
                              <a:latin typeface="Cambria Math" panose="02040503050406030204" pitchFamily="18" charset="0"/>
                            </a:rPr>
                            <m:t>𝐽</m:t>
                          </m:r>
                          <m:r>
                            <a:rPr lang="es-CL" sz="1600" b="0" i="1" smtClean="0">
                              <a:solidFill>
                                <a:schemeClr val="accent1"/>
                              </a:solidFill>
                              <a:latin typeface="Cambria Math" panose="02040503050406030204" pitchFamily="18" charset="0"/>
                            </a:rPr>
                            <m:t>=</m:t>
                          </m:r>
                          <m:sSup>
                            <m:sSupPr>
                              <m:ctrlPr>
                                <a:rPr lang="es-CL" sz="1600" b="0" i="1" smtClean="0">
                                  <a:solidFill>
                                    <a:schemeClr val="accent1"/>
                                  </a:solidFill>
                                  <a:latin typeface="Cambria Math" panose="02040503050406030204" pitchFamily="18" charset="0"/>
                                </a:rPr>
                              </m:ctrlPr>
                            </m:sSupPr>
                            <m:e>
                              <m:r>
                                <a:rPr lang="es-CL" sz="1600" b="0" i="1" smtClean="0">
                                  <a:solidFill>
                                    <a:schemeClr val="accent1"/>
                                  </a:solidFill>
                                  <a:latin typeface="Cambria Math" panose="02040503050406030204" pitchFamily="18" charset="0"/>
                                </a:rPr>
                                <m:t>𝑒</m:t>
                              </m:r>
                            </m:e>
                            <m:sup>
                              <m:r>
                                <a:rPr lang="es-CL" sz="1600" b="0" i="1" smtClean="0">
                                  <a:solidFill>
                                    <a:schemeClr val="accent1"/>
                                  </a:solidFill>
                                  <a:latin typeface="Cambria Math" panose="02040503050406030204" pitchFamily="18" charset="0"/>
                                </a:rPr>
                                <m:t>𝑇</m:t>
                              </m:r>
                            </m:sup>
                          </m:sSup>
                          <m:r>
                            <a:rPr lang="es-CL" sz="1600" b="0" i="1" smtClean="0">
                              <a:solidFill>
                                <a:schemeClr val="accent1"/>
                              </a:solidFill>
                              <a:latin typeface="Cambria Math" panose="02040503050406030204" pitchFamily="18" charset="0"/>
                            </a:rPr>
                            <m:t>𝑄𝑒</m:t>
                          </m:r>
                          <m:r>
                            <a:rPr lang="es-CL" sz="1600" b="0" i="1" smtClean="0">
                              <a:solidFill>
                                <a:schemeClr val="accent1"/>
                              </a:solidFill>
                              <a:latin typeface="Cambria Math" panose="02040503050406030204" pitchFamily="18" charset="0"/>
                            </a:rPr>
                            <m:t>+</m:t>
                          </m:r>
                          <m:r>
                            <m:rPr>
                              <m:sty m:val="p"/>
                            </m:rPr>
                            <a:rPr lang="es-CL" sz="1600" b="0" i="0" smtClean="0">
                              <a:solidFill>
                                <a:schemeClr val="accent1"/>
                              </a:solidFill>
                              <a:latin typeface="Cambria Math" panose="02040503050406030204" pitchFamily="18" charset="0"/>
                            </a:rPr>
                            <m:t>Δ</m:t>
                          </m:r>
                          <m:sSup>
                            <m:sSupPr>
                              <m:ctrlPr>
                                <a:rPr lang="es-CL" sz="1600" b="0" i="1" smtClean="0">
                                  <a:solidFill>
                                    <a:schemeClr val="accent1"/>
                                  </a:solidFill>
                                  <a:latin typeface="Cambria Math" panose="02040503050406030204" pitchFamily="18" charset="0"/>
                                </a:rPr>
                              </m:ctrlPr>
                            </m:sSupPr>
                            <m:e>
                              <m:r>
                                <a:rPr lang="es-CL" sz="1600" b="0" i="1" smtClean="0">
                                  <a:solidFill>
                                    <a:schemeClr val="accent1"/>
                                  </a:solidFill>
                                  <a:latin typeface="Cambria Math" panose="02040503050406030204" pitchFamily="18" charset="0"/>
                                </a:rPr>
                                <m:t>𝑢</m:t>
                              </m:r>
                            </m:e>
                            <m:sup>
                              <m:r>
                                <a:rPr lang="es-CL" sz="1600" b="0" i="1" smtClean="0">
                                  <a:solidFill>
                                    <a:schemeClr val="accent1"/>
                                  </a:solidFill>
                                  <a:latin typeface="Cambria Math" panose="02040503050406030204" pitchFamily="18" charset="0"/>
                                </a:rPr>
                                <m:t>𝑇</m:t>
                              </m:r>
                            </m:sup>
                          </m:sSup>
                          <m:r>
                            <a:rPr lang="es-CL" sz="1600" b="0" i="1" smtClean="0">
                              <a:solidFill>
                                <a:schemeClr val="accent1"/>
                              </a:solidFill>
                              <a:latin typeface="Cambria Math" panose="02040503050406030204" pitchFamily="18" charset="0"/>
                            </a:rPr>
                            <m:t>𝑅</m:t>
                          </m:r>
                          <m:r>
                            <m:rPr>
                              <m:sty m:val="p"/>
                            </m:rPr>
                            <a:rPr lang="es-CL" sz="1600" b="0" i="0" smtClean="0">
                              <a:solidFill>
                                <a:schemeClr val="accent1"/>
                              </a:solidFill>
                              <a:latin typeface="Cambria Math" panose="02040503050406030204" pitchFamily="18" charset="0"/>
                            </a:rPr>
                            <m:t>Δ</m:t>
                          </m:r>
                          <m:r>
                            <a:rPr lang="es-CL" sz="1600" b="0" i="1" smtClean="0">
                              <a:solidFill>
                                <a:schemeClr val="accent1"/>
                              </a:solidFill>
                              <a:latin typeface="Cambria Math" panose="02040503050406030204" pitchFamily="18" charset="0"/>
                            </a:rPr>
                            <m:t>𝑢</m:t>
                          </m:r>
                        </m:oMath>
                      </m:oMathPara>
                    </a14:m>
                    <a:endParaRPr lang="es-CL" sz="1600" dirty="0"/>
                  </a:p>
                </p:txBody>
              </p:sp>
            </mc:Choice>
            <mc:Fallback xmlns="">
              <p:sp>
                <p:nvSpPr>
                  <p:cNvPr id="50" name="Octágono 49">
                    <a:extLst>
                      <a:ext uri="{FF2B5EF4-FFF2-40B4-BE49-F238E27FC236}">
                        <a16:creationId xmlns:a16="http://schemas.microsoft.com/office/drawing/2014/main" id="{890A3239-F4C8-4CFB-82C6-9E3642552FCC}"/>
                      </a:ext>
                    </a:extLst>
                  </p:cNvPr>
                  <p:cNvSpPr>
                    <a:spLocks noRot="1" noChangeAspect="1" noMove="1" noResize="1" noEditPoints="1" noAdjustHandles="1" noChangeArrowheads="1" noChangeShapeType="1" noTextEdit="1"/>
                  </p:cNvSpPr>
                  <p:nvPr/>
                </p:nvSpPr>
                <p:spPr>
                  <a:xfrm>
                    <a:off x="8987040" y="4387217"/>
                    <a:ext cx="2016000" cy="540000"/>
                  </a:xfrm>
                  <a:prstGeom prst="octagon">
                    <a:avLst>
                      <a:gd name="adj" fmla="val 11460"/>
                    </a:avLst>
                  </a:prstGeom>
                  <a:blipFill>
                    <a:blip r:embed="rId10"/>
                    <a:stretch>
                      <a:fillRect/>
                    </a:stretch>
                  </a:blipFill>
                  <a:ln>
                    <a:prstDash val="dash"/>
                  </a:ln>
                </p:spPr>
                <p:txBody>
                  <a:bodyPr/>
                  <a:lstStyle/>
                  <a:p>
                    <a:r>
                      <a:rPr lang="es-CL">
                        <a:noFill/>
                      </a:rPr>
                      <a:t> </a:t>
                    </a:r>
                  </a:p>
                </p:txBody>
              </p:sp>
            </mc:Fallback>
          </mc:AlternateContent>
        </p:grpSp>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626C325-2697-4C9D-ABA6-32AF1CB53CD0}"/>
                    </a:ext>
                  </a:extLst>
                </p:cNvPr>
                <p:cNvSpPr txBox="1"/>
                <p:nvPr/>
              </p:nvSpPr>
              <p:spPr>
                <a:xfrm>
                  <a:off x="8430608" y="6423647"/>
                  <a:ext cx="1042721" cy="215444"/>
                </a:xfrm>
                <a:prstGeom prst="rect">
                  <a:avLst/>
                </a:prstGeom>
                <a:noFill/>
              </p:spPr>
              <p:txBody>
                <a:bodyPr wrap="none" lIns="0" tIns="0" rIns="0" bIns="0" rtlCol="0">
                  <a:spAutoFit/>
                </a:bodyPr>
                <a:lstStyle>
                  <a:defPPr>
                    <a:defRPr lang="en-US"/>
                  </a:defPPr>
                  <a:lvl1pPr>
                    <a:defRPr b="0" i="1">
                      <a:solidFill>
                        <a:schemeClr val="accent1">
                          <a:lumMod val="40000"/>
                          <a:lumOff val="60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CL" sz="1400" b="0" i="1" smtClean="0">
                            <a:latin typeface="Cambria Math" panose="02040503050406030204" pitchFamily="18" charset="0"/>
                          </a:rPr>
                          <m:t>𝐶𝑜𝑛𝑡𝑟𝑜𝑙𝑎𝑑𝑜𝑟</m:t>
                        </m:r>
                      </m:oMath>
                    </m:oMathPara>
                  </a14:m>
                  <a:endParaRPr lang="es-CL" sz="1400" dirty="0"/>
                </a:p>
              </p:txBody>
            </p:sp>
          </mc:Choice>
          <mc:Fallback xmlns="">
            <p:sp>
              <p:nvSpPr>
                <p:cNvPr id="27" name="CuadroTexto 26">
                  <a:extLst>
                    <a:ext uri="{FF2B5EF4-FFF2-40B4-BE49-F238E27FC236}">
                      <a16:creationId xmlns:a16="http://schemas.microsoft.com/office/drawing/2014/main" id="{D626C325-2697-4C9D-ABA6-32AF1CB53CD0}"/>
                    </a:ext>
                  </a:extLst>
                </p:cNvPr>
                <p:cNvSpPr txBox="1">
                  <a:spLocks noRot="1" noChangeAspect="1" noMove="1" noResize="1" noEditPoints="1" noAdjustHandles="1" noChangeArrowheads="1" noChangeShapeType="1" noTextEdit="1"/>
                </p:cNvSpPr>
                <p:nvPr/>
              </p:nvSpPr>
              <p:spPr>
                <a:xfrm>
                  <a:off x="8430608" y="6423647"/>
                  <a:ext cx="1042721" cy="215444"/>
                </a:xfrm>
                <a:prstGeom prst="rect">
                  <a:avLst/>
                </a:prstGeom>
                <a:blipFill>
                  <a:blip r:embed="rId11"/>
                  <a:stretch>
                    <a:fillRect l="-4094" r="-2339" b="-8571"/>
                  </a:stretch>
                </a:blipFill>
              </p:spPr>
              <p:txBody>
                <a:bodyPr/>
                <a:lstStyle/>
                <a:p>
                  <a:r>
                    <a:rPr lang="es-CL">
                      <a:noFill/>
                    </a:rPr>
                    <a:t> </a:t>
                  </a:r>
                </a:p>
              </p:txBody>
            </p:sp>
          </mc:Fallback>
        </mc:AlternateContent>
        <p:sp>
          <p:nvSpPr>
            <p:cNvPr id="28" name="Arco 27">
              <a:extLst>
                <a:ext uri="{FF2B5EF4-FFF2-40B4-BE49-F238E27FC236}">
                  <a16:creationId xmlns:a16="http://schemas.microsoft.com/office/drawing/2014/main" id="{BD523760-1F71-4002-9173-4178AA0207BA}"/>
                </a:ext>
              </a:extLst>
            </p:cNvPr>
            <p:cNvSpPr/>
            <p:nvPr/>
          </p:nvSpPr>
          <p:spPr>
            <a:xfrm rot="2027499">
              <a:off x="8765956" y="5143561"/>
              <a:ext cx="1440000" cy="1440000"/>
            </a:xfrm>
            <a:prstGeom prst="arc">
              <a:avLst>
                <a:gd name="adj1" fmla="val 342667"/>
                <a:gd name="adj2" fmla="val 2818861"/>
              </a:avLst>
            </a:prstGeom>
            <a:ln w="28575">
              <a:solidFill>
                <a:schemeClr val="accent1">
                  <a:lumMod val="40000"/>
                  <a:lumOff val="6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grpSp>
    </p:spTree>
    <p:extLst>
      <p:ext uri="{BB962C8B-B14F-4D97-AF65-F5344CB8AC3E}">
        <p14:creationId xmlns:p14="http://schemas.microsoft.com/office/powerpoint/2010/main" val="11556693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200"/>
                                        <p:tgtEl>
                                          <p:spTgt spid="5"/>
                                        </p:tgtEl>
                                      </p:cBhvr>
                                    </p:animEffect>
                                  </p:childTnLst>
                                </p:cTn>
                              </p:par>
                            </p:childTnLst>
                          </p:cTn>
                        </p:par>
                        <p:par>
                          <p:cTn id="20" fill="hold">
                            <p:stCondLst>
                              <p:cond delay="700"/>
                            </p:stCondLst>
                            <p:childTnLst>
                              <p:par>
                                <p:cTn id="21" presetID="22" presetClass="entr" presetSubtype="8"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38898-8D15-46BA-A568-D1E29F82B172}"/>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s-CL" dirty="0"/>
              <a:t>DMC: Dynamic </a:t>
            </a:r>
            <a:r>
              <a:rPr lang="es-CL" dirty="0" err="1"/>
              <a:t>matrix</a:t>
            </a:r>
            <a:r>
              <a:rPr lang="es-CL" dirty="0"/>
              <a:t> control con ANFIS</a:t>
            </a:r>
          </a:p>
        </p:txBody>
      </p:sp>
      <p:sp>
        <p:nvSpPr>
          <p:cNvPr id="3" name="Marcador de contenido 2">
            <a:extLst>
              <a:ext uri="{FF2B5EF4-FFF2-40B4-BE49-F238E27FC236}">
                <a16:creationId xmlns:a16="http://schemas.microsoft.com/office/drawing/2014/main" id="{352CE8BC-239F-4E10-B132-CA65B43E13E6}"/>
              </a:ext>
            </a:extLst>
          </p:cNvPr>
          <p:cNvSpPr>
            <a:spLocks noGrp="1"/>
          </p:cNvSpPr>
          <p:nvPr>
            <p:ph idx="1"/>
          </p:nvPr>
        </p:nvSpPr>
        <p:spPr/>
        <p:txBody>
          <a:bodyPr anchor="t"/>
          <a:lstStyle/>
          <a:p>
            <a:pPr>
              <a:buFont typeface="Wingdings" panose="05000000000000000000" pitchFamily="2" charset="2"/>
              <a:buChar char="q"/>
            </a:pPr>
            <a:r>
              <a:rPr lang="es-CL" dirty="0"/>
              <a:t>ANFIS “experto en dirigibles” ofrece Dynamic Matrix “G” a optimizador.</a:t>
            </a:r>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4197495A-C987-4BD0-A1A1-AE22BF0A3E1A}"/>
                  </a:ext>
                </a:extLst>
              </p:cNvPr>
              <p:cNvSpPr/>
              <p:nvPr/>
            </p:nvSpPr>
            <p:spPr>
              <a:xfrm>
                <a:off x="7109227" y="3262919"/>
                <a:ext cx="1622501" cy="97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𝐷𝑀𝐶</m:t>
                      </m:r>
                    </m:oMath>
                  </m:oMathPara>
                </a14:m>
                <a:endParaRPr lang="es-ES" dirty="0"/>
              </a:p>
            </p:txBody>
          </p:sp>
        </mc:Choice>
        <mc:Fallback xmlns="">
          <p:sp>
            <p:nvSpPr>
              <p:cNvPr id="8" name="Rectángulo 7">
                <a:extLst>
                  <a:ext uri="{FF2B5EF4-FFF2-40B4-BE49-F238E27FC236}">
                    <a16:creationId xmlns:a16="http://schemas.microsoft.com/office/drawing/2014/main" id="{4197495A-C987-4BD0-A1A1-AE22BF0A3E1A}"/>
                  </a:ext>
                </a:extLst>
              </p:cNvPr>
              <p:cNvSpPr>
                <a:spLocks noRot="1" noChangeAspect="1" noMove="1" noResize="1" noEditPoints="1" noAdjustHandles="1" noChangeArrowheads="1" noChangeShapeType="1" noTextEdit="1"/>
              </p:cNvSpPr>
              <p:nvPr/>
            </p:nvSpPr>
            <p:spPr>
              <a:xfrm>
                <a:off x="7109227" y="3262919"/>
                <a:ext cx="1622501" cy="973500"/>
              </a:xfrm>
              <a:prstGeom prst="rect">
                <a:avLst/>
              </a:prstGeom>
              <a:blipFill>
                <a:blip r:embed="rId3"/>
                <a:stretch>
                  <a:fillRect/>
                </a:stretch>
              </a:blipFill>
              <a:ln>
                <a:solidFill>
                  <a:schemeClr val="tx1"/>
                </a:solidFill>
              </a:ln>
            </p:spPr>
            <p:txBody>
              <a:bodyPr/>
              <a:lstStyle/>
              <a:p>
                <a:r>
                  <a:rPr lang="es-CL">
                    <a:noFill/>
                  </a:rPr>
                  <a:t> </a:t>
                </a:r>
              </a:p>
            </p:txBody>
          </p:sp>
        </mc:Fallback>
      </mc:AlternateContent>
      <p:sp>
        <p:nvSpPr>
          <p:cNvPr id="10" name="Rectángulo 9">
            <a:extLst>
              <a:ext uri="{FF2B5EF4-FFF2-40B4-BE49-F238E27FC236}">
                <a16:creationId xmlns:a16="http://schemas.microsoft.com/office/drawing/2014/main" id="{BD57F3E0-8CAF-40A7-B0CF-B2D9D7F82BF2}"/>
              </a:ext>
            </a:extLst>
          </p:cNvPr>
          <p:cNvSpPr/>
          <p:nvPr/>
        </p:nvSpPr>
        <p:spPr>
          <a:xfrm>
            <a:off x="9379086" y="3262919"/>
            <a:ext cx="1622501" cy="97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2" name="Grupo 11">
            <a:extLst>
              <a:ext uri="{FF2B5EF4-FFF2-40B4-BE49-F238E27FC236}">
                <a16:creationId xmlns:a16="http://schemas.microsoft.com/office/drawing/2014/main" id="{0726B7B8-6459-46B8-8130-895735AEBE4C}"/>
              </a:ext>
            </a:extLst>
          </p:cNvPr>
          <p:cNvGrpSpPr/>
          <p:nvPr/>
        </p:nvGrpSpPr>
        <p:grpSpPr>
          <a:xfrm>
            <a:off x="9490318" y="3406205"/>
            <a:ext cx="1400036" cy="686927"/>
            <a:chOff x="4311444" y="3640059"/>
            <a:chExt cx="3333136" cy="1635402"/>
          </a:xfrm>
        </p:grpSpPr>
        <p:sp>
          <p:nvSpPr>
            <p:cNvPr id="35" name="Rectángulo: esquinas superiores redondeadas 34">
              <a:extLst>
                <a:ext uri="{FF2B5EF4-FFF2-40B4-BE49-F238E27FC236}">
                  <a16:creationId xmlns:a16="http://schemas.microsoft.com/office/drawing/2014/main" id="{A7A613E8-90EC-43E7-B3B2-CEC723B04D74}"/>
                </a:ext>
              </a:extLst>
            </p:cNvPr>
            <p:cNvSpPr/>
            <p:nvPr/>
          </p:nvSpPr>
          <p:spPr>
            <a:xfrm rot="10800000">
              <a:off x="5642485" y="5028077"/>
              <a:ext cx="671054" cy="247384"/>
            </a:xfrm>
            <a:prstGeom prst="round2SameRect">
              <a:avLst>
                <a:gd name="adj1" fmla="val 50000"/>
                <a:gd name="adj2" fmla="val 0"/>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36" name="Elipse 35">
                  <a:extLst>
                    <a:ext uri="{FF2B5EF4-FFF2-40B4-BE49-F238E27FC236}">
                      <a16:creationId xmlns:a16="http://schemas.microsoft.com/office/drawing/2014/main" id="{3D5EC91F-D9E5-4578-98D8-D8FE5945F15B}"/>
                    </a:ext>
                  </a:extLst>
                </p:cNvPr>
                <p:cNvSpPr/>
                <p:nvPr/>
              </p:nvSpPr>
              <p:spPr>
                <a:xfrm>
                  <a:off x="4311444" y="3640059"/>
                  <a:ext cx="3333136" cy="15117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600" b="0" i="1" smtClean="0">
                            <a:solidFill>
                              <a:schemeClr val="tx1"/>
                            </a:solidFill>
                            <a:latin typeface="Cambria Math" panose="02040503050406030204" pitchFamily="18" charset="0"/>
                          </a:rPr>
                          <m:t>𝐵𝑙𝑖𝑚𝑝</m:t>
                        </m:r>
                        <m:r>
                          <a:rPr lang="es-ES" sz="1600" b="0" i="1" smtClean="0">
                            <a:solidFill>
                              <a:schemeClr val="tx1"/>
                            </a:solidFill>
                            <a:latin typeface="Cambria Math" panose="02040503050406030204" pitchFamily="18" charset="0"/>
                          </a:rPr>
                          <m:t>(</m:t>
                        </m:r>
                        <m:r>
                          <a:rPr lang="es-ES" sz="1600" b="0" i="1" smtClean="0">
                            <a:solidFill>
                              <a:schemeClr val="tx1"/>
                            </a:solidFill>
                            <a:latin typeface="Cambria Math" panose="02040503050406030204" pitchFamily="18" charset="0"/>
                          </a:rPr>
                          <m:t>𝑡</m:t>
                        </m:r>
                        <m:r>
                          <a:rPr lang="es-ES" sz="1600" b="0" i="1" smtClean="0">
                            <a:solidFill>
                              <a:schemeClr val="tx1"/>
                            </a:solidFill>
                            <a:latin typeface="Cambria Math" panose="02040503050406030204" pitchFamily="18" charset="0"/>
                          </a:rPr>
                          <m:t>)</m:t>
                        </m:r>
                      </m:oMath>
                    </m:oMathPara>
                  </a14:m>
                  <a:endParaRPr lang="es-ES" sz="1600" dirty="0">
                    <a:solidFill>
                      <a:schemeClr val="tx1"/>
                    </a:solidFill>
                  </a:endParaRPr>
                </a:p>
              </p:txBody>
            </p:sp>
          </mc:Choice>
          <mc:Fallback xmlns="">
            <p:sp>
              <p:nvSpPr>
                <p:cNvPr id="36" name="Elipse 35">
                  <a:extLst>
                    <a:ext uri="{FF2B5EF4-FFF2-40B4-BE49-F238E27FC236}">
                      <a16:creationId xmlns:a16="http://schemas.microsoft.com/office/drawing/2014/main" id="{3D5EC91F-D9E5-4578-98D8-D8FE5945F15B}"/>
                    </a:ext>
                  </a:extLst>
                </p:cNvPr>
                <p:cNvSpPr>
                  <a:spLocks noRot="1" noChangeAspect="1" noMove="1" noResize="1" noEditPoints="1" noAdjustHandles="1" noChangeArrowheads="1" noChangeShapeType="1" noTextEdit="1"/>
                </p:cNvSpPr>
                <p:nvPr/>
              </p:nvSpPr>
              <p:spPr>
                <a:xfrm>
                  <a:off x="4311444" y="3640059"/>
                  <a:ext cx="3333136" cy="1511710"/>
                </a:xfrm>
                <a:prstGeom prst="ellipse">
                  <a:avLst/>
                </a:prstGeom>
                <a:blipFill>
                  <a:blip r:embed="rId4"/>
                  <a:stretch>
                    <a:fillRect/>
                  </a:stretch>
                </a:blipFill>
                <a:ln>
                  <a:solidFill>
                    <a:schemeClr val="tx1"/>
                  </a:solidFill>
                </a:ln>
              </p:spPr>
              <p:txBody>
                <a:bodyPr/>
                <a:lstStyle/>
                <a:p>
                  <a:r>
                    <a:rPr lang="es-CL">
                      <a:noFill/>
                    </a:rPr>
                    <a:t> </a:t>
                  </a:r>
                </a:p>
              </p:txBody>
            </p:sp>
          </mc:Fallback>
        </mc:AlternateContent>
      </p:grpSp>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EF8EB4B3-FF18-453E-BC38-B7729CC14F98}"/>
                  </a:ext>
                </a:extLst>
              </p:cNvPr>
              <p:cNvSpPr/>
              <p:nvPr/>
            </p:nvSpPr>
            <p:spPr>
              <a:xfrm>
                <a:off x="7109227" y="4763988"/>
                <a:ext cx="1622501" cy="97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𝐴𝑁𝐹𝐼𝑆</m:t>
                      </m:r>
                    </m:oMath>
                    <m:oMath xmlns:m="http://schemas.openxmlformats.org/officeDocument/2006/math">
                      <m:r>
                        <a:rPr lang="es-CL" sz="1400" b="0" i="0" smtClean="0">
                          <a:solidFill>
                            <a:schemeClr val="tx1"/>
                          </a:solidFill>
                          <a:latin typeface="Cambria Math" panose="02040503050406030204" pitchFamily="18" charset="0"/>
                        </a:rPr>
                        <m:t> </m:t>
                      </m:r>
                      <m:r>
                        <a:rPr lang="es-CL" sz="1400" b="0" i="1" smtClean="0">
                          <a:solidFill>
                            <a:schemeClr val="tx1"/>
                          </a:solidFill>
                          <a:latin typeface="Cambria Math" panose="02040503050406030204" pitchFamily="18" charset="0"/>
                        </a:rPr>
                        <m:t>(</m:t>
                      </m:r>
                      <m:r>
                        <a:rPr lang="es-CL" sz="1400" b="0" i="1" smtClean="0">
                          <a:solidFill>
                            <a:schemeClr val="tx1"/>
                          </a:solidFill>
                          <a:latin typeface="Cambria Math" panose="02040503050406030204" pitchFamily="18" charset="0"/>
                        </a:rPr>
                        <m:t>𝑁𝐴𝑅𝑋</m:t>
                      </m:r>
                      <m:r>
                        <a:rPr lang="es-CL" sz="1400" b="0" i="1" smtClean="0">
                          <a:solidFill>
                            <a:schemeClr val="tx1"/>
                          </a:solidFill>
                          <a:latin typeface="Cambria Math" panose="02040503050406030204" pitchFamily="18" charset="0"/>
                        </a:rPr>
                        <m:t>)</m:t>
                      </m:r>
                    </m:oMath>
                  </m:oMathPara>
                </a14:m>
                <a:endParaRPr lang="es-ES" b="0" dirty="0">
                  <a:solidFill>
                    <a:schemeClr val="tx1"/>
                  </a:solidFill>
                </a:endParaRPr>
              </a:p>
            </p:txBody>
          </p:sp>
        </mc:Choice>
        <mc:Fallback xmlns="">
          <p:sp>
            <p:nvSpPr>
              <p:cNvPr id="13" name="Rectángulo 12">
                <a:extLst>
                  <a:ext uri="{FF2B5EF4-FFF2-40B4-BE49-F238E27FC236}">
                    <a16:creationId xmlns:a16="http://schemas.microsoft.com/office/drawing/2014/main" id="{EF8EB4B3-FF18-453E-BC38-B7729CC14F98}"/>
                  </a:ext>
                </a:extLst>
              </p:cNvPr>
              <p:cNvSpPr>
                <a:spLocks noRot="1" noChangeAspect="1" noMove="1" noResize="1" noEditPoints="1" noAdjustHandles="1" noChangeArrowheads="1" noChangeShapeType="1" noTextEdit="1"/>
              </p:cNvSpPr>
              <p:nvPr/>
            </p:nvSpPr>
            <p:spPr>
              <a:xfrm>
                <a:off x="7109227" y="4763988"/>
                <a:ext cx="1622501" cy="973500"/>
              </a:xfrm>
              <a:prstGeom prst="rect">
                <a:avLst/>
              </a:prstGeom>
              <a:blipFill>
                <a:blip r:embed="rId5"/>
                <a:stretch>
                  <a:fillRect/>
                </a:stretch>
              </a:blipFill>
              <a:ln>
                <a:solidFill>
                  <a:schemeClr val="tx1"/>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A6A7F449-FCBB-45F4-B3DA-2565D3D88F32}"/>
                  </a:ext>
                </a:extLst>
              </p:cNvPr>
              <p:cNvSpPr/>
              <p:nvPr/>
            </p:nvSpPr>
            <p:spPr>
              <a:xfrm>
                <a:off x="4584615" y="3262919"/>
                <a:ext cx="973500" cy="973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𝑊</m:t>
                      </m:r>
                    </m:oMath>
                  </m:oMathPara>
                </a14:m>
                <a:endParaRPr lang="es-ES" dirty="0"/>
              </a:p>
            </p:txBody>
          </p:sp>
        </mc:Choice>
        <mc:Fallback xmlns="">
          <p:sp>
            <p:nvSpPr>
              <p:cNvPr id="14" name="Rectángulo 13">
                <a:extLst>
                  <a:ext uri="{FF2B5EF4-FFF2-40B4-BE49-F238E27FC236}">
                    <a16:creationId xmlns:a16="http://schemas.microsoft.com/office/drawing/2014/main" id="{A6A7F449-FCBB-45F4-B3DA-2565D3D88F32}"/>
                  </a:ext>
                </a:extLst>
              </p:cNvPr>
              <p:cNvSpPr>
                <a:spLocks noRot="1" noChangeAspect="1" noMove="1" noResize="1" noEditPoints="1" noAdjustHandles="1" noChangeArrowheads="1" noChangeShapeType="1" noTextEdit="1"/>
              </p:cNvSpPr>
              <p:nvPr/>
            </p:nvSpPr>
            <p:spPr>
              <a:xfrm>
                <a:off x="4584615" y="3262919"/>
                <a:ext cx="973500" cy="973500"/>
              </a:xfrm>
              <a:prstGeom prst="rect">
                <a:avLst/>
              </a:prstGeom>
              <a:blipFill>
                <a:blip r:embed="rId6"/>
                <a:stretch>
                  <a:fillRect/>
                </a:stretch>
              </a:blipFill>
              <a:ln>
                <a:solidFill>
                  <a:schemeClr val="tx1"/>
                </a:solidFill>
              </a:ln>
            </p:spPr>
            <p:txBody>
              <a:bodyPr/>
              <a:lstStyle/>
              <a:p>
                <a:r>
                  <a:rPr lang="es-CL">
                    <a:noFill/>
                  </a:rPr>
                  <a:t> </a:t>
                </a:r>
              </a:p>
            </p:txBody>
          </p:sp>
        </mc:Fallback>
      </mc:AlternateContent>
      <p:sp>
        <p:nvSpPr>
          <p:cNvPr id="16" name="Elipse 15">
            <a:extLst>
              <a:ext uri="{FF2B5EF4-FFF2-40B4-BE49-F238E27FC236}">
                <a16:creationId xmlns:a16="http://schemas.microsoft.com/office/drawing/2014/main" id="{E294DCFC-9C97-41AD-9D89-349A6CF0715D}"/>
              </a:ext>
            </a:extLst>
          </p:cNvPr>
          <p:cNvSpPr/>
          <p:nvPr/>
        </p:nvSpPr>
        <p:spPr>
          <a:xfrm>
            <a:off x="6171421" y="3587419"/>
            <a:ext cx="324500" cy="324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angular 16">
            <a:extLst>
              <a:ext uri="{FF2B5EF4-FFF2-40B4-BE49-F238E27FC236}">
                <a16:creationId xmlns:a16="http://schemas.microsoft.com/office/drawing/2014/main" id="{D4671007-8CE5-476C-8E7C-9E8E24851150}"/>
              </a:ext>
            </a:extLst>
          </p:cNvPr>
          <p:cNvCxnSpPr>
            <a:cxnSpLocks/>
            <a:stCxn id="10" idx="3"/>
            <a:endCxn id="16" idx="4"/>
          </p:cNvCxnSpPr>
          <p:nvPr/>
        </p:nvCxnSpPr>
        <p:spPr>
          <a:xfrm flipH="1">
            <a:off x="6333671" y="3749669"/>
            <a:ext cx="4667916" cy="162250"/>
          </a:xfrm>
          <a:prstGeom prst="bentConnector4">
            <a:avLst>
              <a:gd name="adj1" fmla="val -4414"/>
              <a:gd name="adj2" fmla="val 136849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FB7F3F8D-7814-4D8B-84BB-58941E7E3C71}"/>
              </a:ext>
            </a:extLst>
          </p:cNvPr>
          <p:cNvCxnSpPr>
            <a:stCxn id="8" idx="3"/>
            <a:endCxn id="10" idx="1"/>
          </p:cNvCxnSpPr>
          <p:nvPr/>
        </p:nvCxnSpPr>
        <p:spPr>
          <a:xfrm>
            <a:off x="8731728" y="3749669"/>
            <a:ext cx="6473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85054D09-6736-4C2A-9526-DB38964F75FB}"/>
              </a:ext>
            </a:extLst>
          </p:cNvPr>
          <p:cNvCxnSpPr>
            <a:stCxn id="16" idx="6"/>
            <a:endCxn id="8" idx="1"/>
          </p:cNvCxnSpPr>
          <p:nvPr/>
        </p:nvCxnSpPr>
        <p:spPr>
          <a:xfrm>
            <a:off x="6495921" y="3749669"/>
            <a:ext cx="61330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3ADB750D-F036-43CC-B86D-8880A47A9A5A}"/>
              </a:ext>
            </a:extLst>
          </p:cNvPr>
          <p:cNvCxnSpPr>
            <a:stCxn id="14" idx="3"/>
            <a:endCxn id="16" idx="2"/>
          </p:cNvCxnSpPr>
          <p:nvPr/>
        </p:nvCxnSpPr>
        <p:spPr>
          <a:xfrm>
            <a:off x="5558115" y="3749669"/>
            <a:ext cx="61330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2491AFC-ECC8-4865-BB6F-D5AAC9A51429}"/>
              </a:ext>
            </a:extLst>
          </p:cNvPr>
          <p:cNvCxnSpPr>
            <a:cxnSpLocks/>
            <a:endCxn id="14" idx="1"/>
          </p:cNvCxnSpPr>
          <p:nvPr/>
        </p:nvCxnSpPr>
        <p:spPr>
          <a:xfrm>
            <a:off x="4045805" y="3749668"/>
            <a:ext cx="538809"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9A1B7DD-8E23-4CCE-859B-3CD2F243D75D}"/>
              </a:ext>
            </a:extLst>
          </p:cNvPr>
          <p:cNvCxnSpPr>
            <a:cxnSpLocks/>
            <a:stCxn id="10" idx="3"/>
          </p:cNvCxnSpPr>
          <p:nvPr/>
        </p:nvCxnSpPr>
        <p:spPr>
          <a:xfrm flipV="1">
            <a:off x="11001587" y="3749668"/>
            <a:ext cx="53185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a:extLst>
              <a:ext uri="{FF2B5EF4-FFF2-40B4-BE49-F238E27FC236}">
                <a16:creationId xmlns:a16="http://schemas.microsoft.com/office/drawing/2014/main" id="{A0D55BFD-B40F-444C-A4A8-83FF957258DB}"/>
              </a:ext>
            </a:extLst>
          </p:cNvPr>
          <p:cNvCxnSpPr>
            <a:cxnSpLocks/>
            <a:stCxn id="10" idx="3"/>
          </p:cNvCxnSpPr>
          <p:nvPr/>
        </p:nvCxnSpPr>
        <p:spPr>
          <a:xfrm flipH="1">
            <a:off x="8728404" y="3749669"/>
            <a:ext cx="2273183" cy="1749344"/>
          </a:xfrm>
          <a:prstGeom prst="bentConnector3">
            <a:avLst>
              <a:gd name="adj1" fmla="val -906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1EF30CDC-2EBF-45BE-BF6C-2B5BAB2E1D7E}"/>
              </a:ext>
            </a:extLst>
          </p:cNvPr>
          <p:cNvCxnSpPr>
            <a:cxnSpLocks/>
          </p:cNvCxnSpPr>
          <p:nvPr/>
        </p:nvCxnSpPr>
        <p:spPr>
          <a:xfrm rot="5400000">
            <a:off x="8144548" y="4336852"/>
            <a:ext cx="1336613" cy="162249"/>
          </a:xfrm>
          <a:prstGeom prst="bentConnector3">
            <a:avLst>
              <a:gd name="adj1" fmla="val 10015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0F7385DF-9111-44E7-A18D-8056D73B2058}"/>
              </a:ext>
            </a:extLst>
          </p:cNvPr>
          <p:cNvCxnSpPr/>
          <p:nvPr/>
        </p:nvCxnSpPr>
        <p:spPr>
          <a:xfrm flipH="1" flipV="1">
            <a:off x="7373406" y="3036275"/>
            <a:ext cx="1225779" cy="13817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r 25">
            <a:extLst>
              <a:ext uri="{FF2B5EF4-FFF2-40B4-BE49-F238E27FC236}">
                <a16:creationId xmlns:a16="http://schemas.microsoft.com/office/drawing/2014/main" id="{45C7AEDF-8D6F-4A48-A045-A9513E66297E}"/>
              </a:ext>
            </a:extLst>
          </p:cNvPr>
          <p:cNvCxnSpPr>
            <a:stCxn id="13" idx="0"/>
          </p:cNvCxnSpPr>
          <p:nvPr/>
        </p:nvCxnSpPr>
        <p:spPr>
          <a:xfrm rot="5400000" flipH="1" flipV="1">
            <a:off x="8086826" y="4251629"/>
            <a:ext cx="346012" cy="678706"/>
          </a:xfrm>
          <a:prstGeom prst="bentConnector2">
            <a:avLst/>
          </a:prstGeom>
          <a:ln w="1905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5717E55B-6A54-408E-A602-C9683118E6FB}"/>
                  </a:ext>
                </a:extLst>
              </p:cNvPr>
              <p:cNvSpPr txBox="1"/>
              <p:nvPr/>
            </p:nvSpPr>
            <p:spPr>
              <a:xfrm>
                <a:off x="6171420" y="3842481"/>
                <a:ext cx="649000" cy="332912"/>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m:t>
                      </m:r>
                    </m:oMath>
                  </m:oMathPara>
                </a14:m>
                <a:endParaRPr lang="es-ES" dirty="0"/>
              </a:p>
            </p:txBody>
          </p:sp>
        </mc:Choice>
        <mc:Fallback xmlns="">
          <p:sp>
            <p:nvSpPr>
              <p:cNvPr id="27" name="CuadroTexto 26">
                <a:extLst>
                  <a:ext uri="{FF2B5EF4-FFF2-40B4-BE49-F238E27FC236}">
                    <a16:creationId xmlns:a16="http://schemas.microsoft.com/office/drawing/2014/main" id="{5717E55B-6A54-408E-A602-C9683118E6FB}"/>
                  </a:ext>
                </a:extLst>
              </p:cNvPr>
              <p:cNvSpPr txBox="1">
                <a:spLocks noRot="1" noChangeAspect="1" noMove="1" noResize="1" noEditPoints="1" noAdjustHandles="1" noChangeArrowheads="1" noChangeShapeType="1" noTextEdit="1"/>
              </p:cNvSpPr>
              <p:nvPr/>
            </p:nvSpPr>
            <p:spPr>
              <a:xfrm>
                <a:off x="6171420" y="3842481"/>
                <a:ext cx="649000" cy="332912"/>
              </a:xfrm>
              <a:prstGeom prst="rect">
                <a:avLst/>
              </a:prstGeom>
              <a:blipFill>
                <a:blip r:embed="rId7"/>
                <a:stretch>
                  <a:fillRect/>
                </a:stretch>
              </a:blipFill>
              <a:ln>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8006B69D-A5F0-4918-B3DB-975D95F7C693}"/>
                  </a:ext>
                </a:extLst>
              </p:cNvPr>
              <p:cNvSpPr txBox="1"/>
              <p:nvPr/>
            </p:nvSpPr>
            <p:spPr>
              <a:xfrm>
                <a:off x="4028186" y="3395762"/>
                <a:ext cx="649000" cy="33291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𝑟</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𝑡</m:t>
                      </m:r>
                      <m:r>
                        <a:rPr lang="es-ES" b="0" i="1" smtClean="0">
                          <a:solidFill>
                            <a:schemeClr val="tx1"/>
                          </a:solidFill>
                          <a:latin typeface="Cambria Math" panose="02040503050406030204" pitchFamily="18" charset="0"/>
                        </a:rPr>
                        <m:t>)</m:t>
                      </m:r>
                    </m:oMath>
                  </m:oMathPara>
                </a14:m>
                <a:endParaRPr lang="es-ES" dirty="0"/>
              </a:p>
            </p:txBody>
          </p:sp>
        </mc:Choice>
        <mc:Fallback xmlns="">
          <p:sp>
            <p:nvSpPr>
              <p:cNvPr id="28" name="CuadroTexto 27">
                <a:extLst>
                  <a:ext uri="{FF2B5EF4-FFF2-40B4-BE49-F238E27FC236}">
                    <a16:creationId xmlns:a16="http://schemas.microsoft.com/office/drawing/2014/main" id="{8006B69D-A5F0-4918-B3DB-975D95F7C693}"/>
                  </a:ext>
                </a:extLst>
              </p:cNvPr>
              <p:cNvSpPr txBox="1">
                <a:spLocks noRot="1" noChangeAspect="1" noMove="1" noResize="1" noEditPoints="1" noAdjustHandles="1" noChangeArrowheads="1" noChangeShapeType="1" noTextEdit="1"/>
              </p:cNvSpPr>
              <p:nvPr/>
            </p:nvSpPr>
            <p:spPr>
              <a:xfrm>
                <a:off x="4028186" y="3395762"/>
                <a:ext cx="649000" cy="332912"/>
              </a:xfrm>
              <a:prstGeom prst="rect">
                <a:avLst/>
              </a:prstGeom>
              <a:blipFill>
                <a:blip r:embed="rId8"/>
                <a:stretch>
                  <a:fillRect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5A99D81A-19D2-4E6B-AA17-0643B9558373}"/>
                  </a:ext>
                </a:extLst>
              </p:cNvPr>
              <p:cNvSpPr txBox="1"/>
              <p:nvPr/>
            </p:nvSpPr>
            <p:spPr>
              <a:xfrm>
                <a:off x="5571849" y="3395762"/>
                <a:ext cx="649000" cy="33291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𝑤</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𝑡</m:t>
                      </m:r>
                      <m:r>
                        <a:rPr lang="es-ES" b="0" i="1" smtClean="0">
                          <a:solidFill>
                            <a:schemeClr val="tx1"/>
                          </a:solidFill>
                          <a:latin typeface="Cambria Math" panose="02040503050406030204" pitchFamily="18" charset="0"/>
                        </a:rPr>
                        <m:t>)</m:t>
                      </m:r>
                    </m:oMath>
                  </m:oMathPara>
                </a14:m>
                <a:endParaRPr lang="es-ES" dirty="0"/>
              </a:p>
            </p:txBody>
          </p:sp>
        </mc:Choice>
        <mc:Fallback xmlns="">
          <p:sp>
            <p:nvSpPr>
              <p:cNvPr id="29" name="CuadroTexto 28">
                <a:extLst>
                  <a:ext uri="{FF2B5EF4-FFF2-40B4-BE49-F238E27FC236}">
                    <a16:creationId xmlns:a16="http://schemas.microsoft.com/office/drawing/2014/main" id="{5A99D81A-19D2-4E6B-AA17-0643B9558373}"/>
                  </a:ext>
                </a:extLst>
              </p:cNvPr>
              <p:cNvSpPr txBox="1">
                <a:spLocks noRot="1" noChangeAspect="1" noMove="1" noResize="1" noEditPoints="1" noAdjustHandles="1" noChangeArrowheads="1" noChangeShapeType="1" noTextEdit="1"/>
              </p:cNvSpPr>
              <p:nvPr/>
            </p:nvSpPr>
            <p:spPr>
              <a:xfrm>
                <a:off x="5571849" y="3395762"/>
                <a:ext cx="649000" cy="332912"/>
              </a:xfrm>
              <a:prstGeom prst="rect">
                <a:avLst/>
              </a:prstGeom>
              <a:blipFill>
                <a:blip r:embed="rId9"/>
                <a:stretch>
                  <a:fillRect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98DD149D-6775-4CB7-B584-A61CD68FE110}"/>
                  </a:ext>
                </a:extLst>
              </p:cNvPr>
              <p:cNvSpPr txBox="1"/>
              <p:nvPr/>
            </p:nvSpPr>
            <p:spPr>
              <a:xfrm>
                <a:off x="6502026" y="3395762"/>
                <a:ext cx="649000" cy="33291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𝑒</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𝑡</m:t>
                      </m:r>
                      <m:r>
                        <a:rPr lang="es-ES" b="0" i="1" smtClean="0">
                          <a:solidFill>
                            <a:schemeClr val="tx1"/>
                          </a:solidFill>
                          <a:latin typeface="Cambria Math" panose="02040503050406030204" pitchFamily="18" charset="0"/>
                        </a:rPr>
                        <m:t>)</m:t>
                      </m:r>
                    </m:oMath>
                  </m:oMathPara>
                </a14:m>
                <a:endParaRPr lang="es-ES" dirty="0"/>
              </a:p>
            </p:txBody>
          </p:sp>
        </mc:Choice>
        <mc:Fallback xmlns="">
          <p:sp>
            <p:nvSpPr>
              <p:cNvPr id="30" name="CuadroTexto 29">
                <a:extLst>
                  <a:ext uri="{FF2B5EF4-FFF2-40B4-BE49-F238E27FC236}">
                    <a16:creationId xmlns:a16="http://schemas.microsoft.com/office/drawing/2014/main" id="{98DD149D-6775-4CB7-B584-A61CD68FE110}"/>
                  </a:ext>
                </a:extLst>
              </p:cNvPr>
              <p:cNvSpPr txBox="1">
                <a:spLocks noRot="1" noChangeAspect="1" noMove="1" noResize="1" noEditPoints="1" noAdjustHandles="1" noChangeArrowheads="1" noChangeShapeType="1" noTextEdit="1"/>
              </p:cNvSpPr>
              <p:nvPr/>
            </p:nvSpPr>
            <p:spPr>
              <a:xfrm>
                <a:off x="6502026" y="3395762"/>
                <a:ext cx="649000" cy="332912"/>
              </a:xfrm>
              <a:prstGeom prst="rect">
                <a:avLst/>
              </a:prstGeom>
              <a:blipFill>
                <a:blip r:embed="rId10"/>
                <a:stretch>
                  <a:fillRect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DAD77C24-C3FE-44F6-A173-B83CE9A1BE32}"/>
                  </a:ext>
                </a:extLst>
              </p:cNvPr>
              <p:cNvSpPr txBox="1"/>
              <p:nvPr/>
            </p:nvSpPr>
            <p:spPr>
              <a:xfrm>
                <a:off x="8789819" y="3395762"/>
                <a:ext cx="649000" cy="33291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𝑢</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𝑡</m:t>
                      </m:r>
                      <m:r>
                        <a:rPr lang="es-ES" b="0" i="1" smtClean="0">
                          <a:solidFill>
                            <a:schemeClr val="tx1"/>
                          </a:solidFill>
                          <a:latin typeface="Cambria Math" panose="02040503050406030204" pitchFamily="18" charset="0"/>
                        </a:rPr>
                        <m:t>)</m:t>
                      </m:r>
                    </m:oMath>
                  </m:oMathPara>
                </a14:m>
                <a:endParaRPr lang="es-ES" dirty="0"/>
              </a:p>
            </p:txBody>
          </p:sp>
        </mc:Choice>
        <mc:Fallback xmlns="">
          <p:sp>
            <p:nvSpPr>
              <p:cNvPr id="31" name="CuadroTexto 30">
                <a:extLst>
                  <a:ext uri="{FF2B5EF4-FFF2-40B4-BE49-F238E27FC236}">
                    <a16:creationId xmlns:a16="http://schemas.microsoft.com/office/drawing/2014/main" id="{DAD77C24-C3FE-44F6-A173-B83CE9A1BE32}"/>
                  </a:ext>
                </a:extLst>
              </p:cNvPr>
              <p:cNvSpPr txBox="1">
                <a:spLocks noRot="1" noChangeAspect="1" noMove="1" noResize="1" noEditPoints="1" noAdjustHandles="1" noChangeArrowheads="1" noChangeShapeType="1" noTextEdit="1"/>
              </p:cNvSpPr>
              <p:nvPr/>
            </p:nvSpPr>
            <p:spPr>
              <a:xfrm>
                <a:off x="8789819" y="3395762"/>
                <a:ext cx="649000" cy="332912"/>
              </a:xfrm>
              <a:prstGeom prst="rect">
                <a:avLst/>
              </a:prstGeom>
              <a:blipFill>
                <a:blip r:embed="rId11"/>
                <a:stretch>
                  <a:fillRect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9F93153B-E5F0-41B5-94CE-6BE9FC5BA968}"/>
                  </a:ext>
                </a:extLst>
              </p:cNvPr>
              <p:cNvSpPr txBox="1"/>
              <p:nvPr/>
            </p:nvSpPr>
            <p:spPr>
              <a:xfrm>
                <a:off x="10961807" y="3367409"/>
                <a:ext cx="649000" cy="33291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𝑦</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𝑡</m:t>
                      </m:r>
                      <m:r>
                        <a:rPr lang="es-ES" b="0" i="1" smtClean="0">
                          <a:solidFill>
                            <a:schemeClr val="tx1"/>
                          </a:solidFill>
                          <a:latin typeface="Cambria Math" panose="02040503050406030204" pitchFamily="18" charset="0"/>
                        </a:rPr>
                        <m:t>)</m:t>
                      </m:r>
                    </m:oMath>
                  </m:oMathPara>
                </a14:m>
                <a:endParaRPr lang="es-ES" dirty="0"/>
              </a:p>
            </p:txBody>
          </p:sp>
        </mc:Choice>
        <mc:Fallback xmlns="">
          <p:sp>
            <p:nvSpPr>
              <p:cNvPr id="32" name="CuadroTexto 31">
                <a:extLst>
                  <a:ext uri="{FF2B5EF4-FFF2-40B4-BE49-F238E27FC236}">
                    <a16:creationId xmlns:a16="http://schemas.microsoft.com/office/drawing/2014/main" id="{9F93153B-E5F0-41B5-94CE-6BE9FC5BA968}"/>
                  </a:ext>
                </a:extLst>
              </p:cNvPr>
              <p:cNvSpPr txBox="1">
                <a:spLocks noRot="1" noChangeAspect="1" noMove="1" noResize="1" noEditPoints="1" noAdjustHandles="1" noChangeArrowheads="1" noChangeShapeType="1" noTextEdit="1"/>
              </p:cNvSpPr>
              <p:nvPr/>
            </p:nvSpPr>
            <p:spPr>
              <a:xfrm>
                <a:off x="10961807" y="3367409"/>
                <a:ext cx="649000" cy="332912"/>
              </a:xfrm>
              <a:prstGeom prst="rect">
                <a:avLst/>
              </a:prstGeom>
              <a:blipFill>
                <a:blip r:embed="rId12"/>
                <a:stretch>
                  <a:fillRect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79D34A0D-2744-4944-9AA4-364C64B5EA59}"/>
                  </a:ext>
                </a:extLst>
              </p:cNvPr>
              <p:cNvSpPr txBox="1"/>
              <p:nvPr/>
            </p:nvSpPr>
            <p:spPr>
              <a:xfrm>
                <a:off x="8186408" y="4355826"/>
                <a:ext cx="649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CL" b="0" i="1" smtClean="0">
                          <a:solidFill>
                            <a:schemeClr val="tx1"/>
                          </a:solidFill>
                          <a:latin typeface="Cambria Math" panose="02040503050406030204" pitchFamily="18" charset="0"/>
                        </a:rPr>
                        <m:t>𝐺</m:t>
                      </m:r>
                    </m:oMath>
                  </m:oMathPara>
                </a14:m>
                <a:endParaRPr lang="es-ES" dirty="0"/>
              </a:p>
            </p:txBody>
          </p:sp>
        </mc:Choice>
        <mc:Fallback xmlns="">
          <p:sp>
            <p:nvSpPr>
              <p:cNvPr id="37" name="CuadroTexto 36">
                <a:extLst>
                  <a:ext uri="{FF2B5EF4-FFF2-40B4-BE49-F238E27FC236}">
                    <a16:creationId xmlns:a16="http://schemas.microsoft.com/office/drawing/2014/main" id="{79D34A0D-2744-4944-9AA4-364C64B5EA59}"/>
                  </a:ext>
                </a:extLst>
              </p:cNvPr>
              <p:cNvSpPr txBox="1">
                <a:spLocks noRot="1" noChangeAspect="1" noMove="1" noResize="1" noEditPoints="1" noAdjustHandles="1" noChangeArrowheads="1" noChangeShapeType="1" noTextEdit="1"/>
              </p:cNvSpPr>
              <p:nvPr/>
            </p:nvSpPr>
            <p:spPr>
              <a:xfrm>
                <a:off x="8186408" y="4355826"/>
                <a:ext cx="649000" cy="369332"/>
              </a:xfrm>
              <a:prstGeom prst="rect">
                <a:avLst/>
              </a:prstGeom>
              <a:blipFill>
                <a:blip r:embed="rId13"/>
                <a:stretch>
                  <a:fillRect/>
                </a:stretch>
              </a:blipFill>
            </p:spPr>
            <p:txBody>
              <a:bodyPr/>
              <a:lstStyle/>
              <a:p>
                <a:r>
                  <a:rPr lang="es-CL">
                    <a:noFill/>
                  </a:rPr>
                  <a:t> </a:t>
                </a:r>
              </a:p>
            </p:txBody>
          </p:sp>
        </mc:Fallback>
      </mc:AlternateContent>
      <p:sp>
        <p:nvSpPr>
          <p:cNvPr id="39" name="CuadroTexto 38">
            <a:extLst>
              <a:ext uri="{FF2B5EF4-FFF2-40B4-BE49-F238E27FC236}">
                <a16:creationId xmlns:a16="http://schemas.microsoft.com/office/drawing/2014/main" id="{09D8039C-6AD8-4FF8-9304-3EF17EB1B809}"/>
              </a:ext>
            </a:extLst>
          </p:cNvPr>
          <p:cNvSpPr txBox="1"/>
          <p:nvPr/>
        </p:nvSpPr>
        <p:spPr>
          <a:xfrm>
            <a:off x="6333671" y="6113861"/>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t>
            </a:r>
            <a:r>
              <a:rPr lang="en-US" sz="1400" dirty="0" err="1"/>
              <a:t>Estrategia</a:t>
            </a:r>
            <a:r>
              <a:rPr lang="en-US" sz="1400" dirty="0"/>
              <a:t> de control.</a:t>
            </a:r>
            <a:endParaRPr lang="es-CL" sz="1400" dirty="0"/>
          </a:p>
        </p:txBody>
      </p:sp>
      <mc:AlternateContent xmlns:mc="http://schemas.openxmlformats.org/markup-compatibility/2006" xmlns:a14="http://schemas.microsoft.com/office/drawing/2010/main">
        <mc:Choice Requires="a14">
          <p:sp>
            <p:nvSpPr>
              <p:cNvPr id="40" name="Octágono 39">
                <a:extLst>
                  <a:ext uri="{FF2B5EF4-FFF2-40B4-BE49-F238E27FC236}">
                    <a16:creationId xmlns:a16="http://schemas.microsoft.com/office/drawing/2014/main" id="{295B66AD-4DEA-4FE1-AA47-BD0C080E7172}"/>
                  </a:ext>
                </a:extLst>
              </p:cNvPr>
              <p:cNvSpPr/>
              <p:nvPr/>
            </p:nvSpPr>
            <p:spPr>
              <a:xfrm>
                <a:off x="631711" y="4107866"/>
                <a:ext cx="3510782" cy="540000"/>
              </a:xfrm>
              <a:prstGeom prst="octagon">
                <a:avLst>
                  <a:gd name="adj" fmla="val 1146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m:rPr>
                          <m:sty m:val="p"/>
                        </m:rPr>
                        <a:rPr lang="es-CL" sz="1600" smtClean="0">
                          <a:solidFill>
                            <a:schemeClr val="accent1"/>
                          </a:solidFill>
                          <a:latin typeface="Cambria Math" panose="02040503050406030204" pitchFamily="18" charset="0"/>
                        </a:rPr>
                        <m:t>Δ</m:t>
                      </m:r>
                      <m:r>
                        <a:rPr lang="es-CL" sz="1600" i="1">
                          <a:solidFill>
                            <a:schemeClr val="accent1"/>
                          </a:solidFill>
                          <a:latin typeface="Cambria Math" panose="02040503050406030204" pitchFamily="18" charset="0"/>
                        </a:rPr>
                        <m:t>𝑢</m:t>
                      </m:r>
                      <m:r>
                        <a:rPr lang="es-CL" sz="1600" i="1">
                          <a:solidFill>
                            <a:schemeClr val="accent1"/>
                          </a:solidFill>
                          <a:latin typeface="Cambria Math" panose="02040503050406030204" pitchFamily="18" charset="0"/>
                        </a:rPr>
                        <m:t>=</m:t>
                      </m:r>
                      <m:sSup>
                        <m:sSupPr>
                          <m:ctrlPr>
                            <a:rPr lang="es-CL" sz="1600" i="1">
                              <a:solidFill>
                                <a:schemeClr val="accent1"/>
                              </a:solidFill>
                              <a:latin typeface="Cambria Math" panose="02040503050406030204" pitchFamily="18" charset="0"/>
                            </a:rPr>
                          </m:ctrlPr>
                        </m:sSupPr>
                        <m:e>
                          <m:d>
                            <m:dPr>
                              <m:ctrlPr>
                                <a:rPr lang="es-CL" sz="1600" i="1">
                                  <a:solidFill>
                                    <a:schemeClr val="accent1"/>
                                  </a:solidFill>
                                  <a:latin typeface="Cambria Math" panose="02040503050406030204" pitchFamily="18" charset="0"/>
                                </a:rPr>
                              </m:ctrlPr>
                            </m:dPr>
                            <m:e>
                              <m:sSup>
                                <m:sSupPr>
                                  <m:ctrlPr>
                                    <a:rPr lang="es-CL" sz="1600" i="1">
                                      <a:solidFill>
                                        <a:schemeClr val="accent1"/>
                                      </a:solidFill>
                                      <a:latin typeface="Cambria Math" panose="02040503050406030204" pitchFamily="18" charset="0"/>
                                    </a:rPr>
                                  </m:ctrlPr>
                                </m:sSupPr>
                                <m:e>
                                  <m:r>
                                    <a:rPr lang="es-CL" sz="1600" i="1">
                                      <a:solidFill>
                                        <a:schemeClr val="accent1"/>
                                      </a:solidFill>
                                      <a:latin typeface="Cambria Math" panose="02040503050406030204" pitchFamily="18" charset="0"/>
                                    </a:rPr>
                                    <m:t>𝐺</m:t>
                                  </m:r>
                                </m:e>
                                <m:sup>
                                  <m:r>
                                    <a:rPr lang="es-CL" sz="1600" i="1">
                                      <a:solidFill>
                                        <a:schemeClr val="accent1"/>
                                      </a:solidFill>
                                      <a:latin typeface="Cambria Math" panose="02040503050406030204" pitchFamily="18" charset="0"/>
                                    </a:rPr>
                                    <m:t>𝑇</m:t>
                                  </m:r>
                                </m:sup>
                              </m:sSup>
                              <m:r>
                                <a:rPr lang="es-CL" sz="1600" i="1">
                                  <a:solidFill>
                                    <a:schemeClr val="accent1"/>
                                  </a:solidFill>
                                  <a:latin typeface="Cambria Math" panose="02040503050406030204" pitchFamily="18" charset="0"/>
                                </a:rPr>
                                <m:t>𝑄𝐺</m:t>
                              </m:r>
                              <m:r>
                                <a:rPr lang="es-CL" sz="1600" i="1">
                                  <a:solidFill>
                                    <a:schemeClr val="accent1"/>
                                  </a:solidFill>
                                  <a:latin typeface="Cambria Math" panose="02040503050406030204" pitchFamily="18" charset="0"/>
                                </a:rPr>
                                <m:t>+</m:t>
                              </m:r>
                              <m:r>
                                <a:rPr lang="es-CL" sz="1600" i="1">
                                  <a:solidFill>
                                    <a:schemeClr val="accent1"/>
                                  </a:solidFill>
                                  <a:latin typeface="Cambria Math" panose="02040503050406030204" pitchFamily="18" charset="0"/>
                                </a:rPr>
                                <m:t>𝑅</m:t>
                              </m:r>
                            </m:e>
                          </m:d>
                        </m:e>
                        <m:sup>
                          <m:r>
                            <a:rPr lang="es-CL" sz="1600" i="1">
                              <a:solidFill>
                                <a:schemeClr val="accent1"/>
                              </a:solidFill>
                              <a:latin typeface="Cambria Math" panose="02040503050406030204" pitchFamily="18" charset="0"/>
                            </a:rPr>
                            <m:t>−1</m:t>
                          </m:r>
                        </m:sup>
                      </m:sSup>
                      <m:sSup>
                        <m:sSupPr>
                          <m:ctrlPr>
                            <a:rPr lang="es-CL" sz="1600" i="1">
                              <a:solidFill>
                                <a:schemeClr val="accent1"/>
                              </a:solidFill>
                              <a:latin typeface="Cambria Math" panose="02040503050406030204" pitchFamily="18" charset="0"/>
                            </a:rPr>
                          </m:ctrlPr>
                        </m:sSupPr>
                        <m:e>
                          <m:r>
                            <a:rPr lang="es-CL" sz="1600" i="1">
                              <a:solidFill>
                                <a:schemeClr val="accent1"/>
                              </a:solidFill>
                              <a:latin typeface="Cambria Math" panose="02040503050406030204" pitchFamily="18" charset="0"/>
                            </a:rPr>
                            <m:t>𝐺</m:t>
                          </m:r>
                        </m:e>
                        <m:sup>
                          <m:r>
                            <a:rPr lang="es-CL" sz="1600" i="1">
                              <a:solidFill>
                                <a:schemeClr val="accent1"/>
                              </a:solidFill>
                              <a:latin typeface="Cambria Math" panose="02040503050406030204" pitchFamily="18" charset="0"/>
                            </a:rPr>
                            <m:t>𝑇</m:t>
                          </m:r>
                        </m:sup>
                      </m:sSup>
                      <m:r>
                        <a:rPr lang="es-CL" sz="1600" i="1">
                          <a:solidFill>
                            <a:schemeClr val="accent1"/>
                          </a:solidFill>
                          <a:latin typeface="Cambria Math" panose="02040503050406030204" pitchFamily="18" charset="0"/>
                        </a:rPr>
                        <m:t>𝑄</m:t>
                      </m:r>
                      <m:r>
                        <a:rPr lang="es-CL" sz="1600" i="1">
                          <a:solidFill>
                            <a:schemeClr val="accent1"/>
                          </a:solidFill>
                          <a:latin typeface="Cambria Math" panose="02040503050406030204" pitchFamily="18" charset="0"/>
                        </a:rPr>
                        <m:t>(</m:t>
                      </m:r>
                      <m:r>
                        <a:rPr lang="es-CL" sz="1600" i="1">
                          <a:solidFill>
                            <a:schemeClr val="accent1"/>
                          </a:solidFill>
                          <a:latin typeface="Cambria Math" panose="02040503050406030204" pitchFamily="18" charset="0"/>
                        </a:rPr>
                        <m:t>𝑤</m:t>
                      </m:r>
                      <m:r>
                        <a:rPr lang="es-CL" sz="1600" i="1">
                          <a:solidFill>
                            <a:schemeClr val="accent1"/>
                          </a:solidFill>
                          <a:latin typeface="Cambria Math" panose="02040503050406030204" pitchFamily="18" charset="0"/>
                        </a:rPr>
                        <m:t>−</m:t>
                      </m:r>
                      <m:sSub>
                        <m:sSubPr>
                          <m:ctrlPr>
                            <a:rPr lang="es-CL" sz="1600" i="1">
                              <a:solidFill>
                                <a:schemeClr val="accent1"/>
                              </a:solidFill>
                              <a:latin typeface="Cambria Math" panose="02040503050406030204" pitchFamily="18" charset="0"/>
                            </a:rPr>
                          </m:ctrlPr>
                        </m:sSubPr>
                        <m:e>
                          <m:r>
                            <a:rPr lang="es-CL" sz="1600" i="1">
                              <a:solidFill>
                                <a:schemeClr val="accent1"/>
                              </a:solidFill>
                              <a:latin typeface="Cambria Math" panose="02040503050406030204" pitchFamily="18" charset="0"/>
                            </a:rPr>
                            <m:t>𝑦</m:t>
                          </m:r>
                        </m:e>
                        <m:sub>
                          <m:r>
                            <a:rPr lang="es-CL" sz="1600" i="1">
                              <a:solidFill>
                                <a:schemeClr val="accent1"/>
                              </a:solidFill>
                              <a:latin typeface="Cambria Math" panose="02040503050406030204" pitchFamily="18" charset="0"/>
                            </a:rPr>
                            <m:t>𝑓𝑟𝑒𝑒</m:t>
                          </m:r>
                        </m:sub>
                      </m:sSub>
                      <m:r>
                        <a:rPr lang="es-CL" sz="1600" i="1">
                          <a:solidFill>
                            <a:schemeClr val="accent1"/>
                          </a:solidFill>
                          <a:latin typeface="Cambria Math" panose="02040503050406030204" pitchFamily="18" charset="0"/>
                        </a:rPr>
                        <m:t>)</m:t>
                      </m:r>
                    </m:oMath>
                  </m:oMathPara>
                </a14:m>
                <a:endParaRPr lang="es-CL" sz="1600" dirty="0"/>
              </a:p>
            </p:txBody>
          </p:sp>
        </mc:Choice>
        <mc:Fallback xmlns="">
          <p:sp>
            <p:nvSpPr>
              <p:cNvPr id="40" name="Octágono 39">
                <a:extLst>
                  <a:ext uri="{FF2B5EF4-FFF2-40B4-BE49-F238E27FC236}">
                    <a16:creationId xmlns:a16="http://schemas.microsoft.com/office/drawing/2014/main" id="{295B66AD-4DEA-4FE1-AA47-BD0C080E7172}"/>
                  </a:ext>
                </a:extLst>
              </p:cNvPr>
              <p:cNvSpPr>
                <a:spLocks noRot="1" noChangeAspect="1" noMove="1" noResize="1" noEditPoints="1" noAdjustHandles="1" noChangeArrowheads="1" noChangeShapeType="1" noTextEdit="1"/>
              </p:cNvSpPr>
              <p:nvPr/>
            </p:nvSpPr>
            <p:spPr>
              <a:xfrm>
                <a:off x="631711" y="4107866"/>
                <a:ext cx="3510782" cy="540000"/>
              </a:xfrm>
              <a:prstGeom prst="octagon">
                <a:avLst>
                  <a:gd name="adj" fmla="val 11460"/>
                </a:avLst>
              </a:prstGeom>
              <a:blipFill>
                <a:blip r:embed="rId14"/>
                <a:stretch>
                  <a:fillRect/>
                </a:stretch>
              </a:blipFill>
              <a:ln>
                <a:prstDash val="dash"/>
              </a:ln>
            </p:spPr>
            <p:txBody>
              <a:bodyPr/>
              <a:lstStyle/>
              <a:p>
                <a:r>
                  <a:rPr lang="es-CL">
                    <a:noFill/>
                  </a:rPr>
                  <a:t> </a:t>
                </a:r>
              </a:p>
            </p:txBody>
          </p:sp>
        </mc:Fallback>
      </mc:AlternateContent>
      <p:grpSp>
        <p:nvGrpSpPr>
          <p:cNvPr id="33" name="Grupo 32">
            <a:extLst>
              <a:ext uri="{FF2B5EF4-FFF2-40B4-BE49-F238E27FC236}">
                <a16:creationId xmlns:a16="http://schemas.microsoft.com/office/drawing/2014/main" id="{7B33F5D2-A56F-4846-8C90-43BE6FC2C851}"/>
              </a:ext>
            </a:extLst>
          </p:cNvPr>
          <p:cNvGrpSpPr/>
          <p:nvPr/>
        </p:nvGrpSpPr>
        <p:grpSpPr>
          <a:xfrm>
            <a:off x="8788335" y="893834"/>
            <a:ext cx="2788139" cy="730682"/>
            <a:chOff x="8162225" y="864112"/>
            <a:chExt cx="3264726" cy="851844"/>
          </a:xfrm>
        </p:grpSpPr>
        <p:sp>
          <p:nvSpPr>
            <p:cNvPr id="34" name="Elipse 33">
              <a:extLst>
                <a:ext uri="{FF2B5EF4-FFF2-40B4-BE49-F238E27FC236}">
                  <a16:creationId xmlns:a16="http://schemas.microsoft.com/office/drawing/2014/main" id="{0753A0A7-1DFC-4ECD-8789-25952A28D8E5}"/>
                </a:ext>
              </a:extLst>
            </p:cNvPr>
            <p:cNvSpPr/>
            <p:nvPr/>
          </p:nvSpPr>
          <p:spPr>
            <a:xfrm>
              <a:off x="8629453" y="954112"/>
              <a:ext cx="180000" cy="180000"/>
            </a:xfrm>
            <a:prstGeom prst="ellipse">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700"/>
            </a:p>
          </p:txBody>
        </p:sp>
        <mc:AlternateContent xmlns:mc="http://schemas.openxmlformats.org/markup-compatibility/2006" xmlns:a14="http://schemas.microsoft.com/office/drawing/2010/main">
          <mc:Choice Requires="a14">
            <p:sp>
              <p:nvSpPr>
                <p:cNvPr id="38" name="Rectángulo 37">
                  <a:extLst>
                    <a:ext uri="{FF2B5EF4-FFF2-40B4-BE49-F238E27FC236}">
                      <a16:creationId xmlns:a16="http://schemas.microsoft.com/office/drawing/2014/main" id="{CDC50DE6-A55C-4199-9EB0-4344A45CC23B}"/>
                    </a:ext>
                  </a:extLst>
                </p:cNvPr>
                <p:cNvSpPr/>
                <p:nvPr/>
              </p:nvSpPr>
              <p:spPr>
                <a:xfrm>
                  <a:off x="9032927" y="864112"/>
                  <a:ext cx="936000" cy="36000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700" b="0" i="1" smtClean="0">
                            <a:solidFill>
                              <a:schemeClr val="bg2">
                                <a:lumMod val="90000"/>
                              </a:schemeClr>
                            </a:solidFill>
                            <a:latin typeface="Cambria Math" panose="02040503050406030204" pitchFamily="18" charset="0"/>
                          </a:rPr>
                          <m:t>𝐶𝑜𝑛𝑡𝑟𝑜𝑙𝑙𝑒𝑟</m:t>
                        </m:r>
                      </m:oMath>
                    </m:oMathPara>
                  </a14:m>
                  <a:endParaRPr lang="es-CL" sz="700" dirty="0">
                    <a:solidFill>
                      <a:schemeClr val="bg2">
                        <a:lumMod val="90000"/>
                      </a:schemeClr>
                    </a:solidFill>
                  </a:endParaRPr>
                </a:p>
              </p:txBody>
            </p:sp>
          </mc:Choice>
          <mc:Fallback xmlns="">
            <p:sp>
              <p:nvSpPr>
                <p:cNvPr id="8" name="Rectángulo 7">
                  <a:extLst>
                    <a:ext uri="{FF2B5EF4-FFF2-40B4-BE49-F238E27FC236}">
                      <a16:creationId xmlns:a16="http://schemas.microsoft.com/office/drawing/2014/main" id="{9A53A226-AFBC-4294-A769-7BB685CE7D4E}"/>
                    </a:ext>
                  </a:extLst>
                </p:cNvPr>
                <p:cNvSpPr>
                  <a:spLocks noRot="1" noChangeAspect="1" noMove="1" noResize="1" noEditPoints="1" noAdjustHandles="1" noChangeArrowheads="1" noChangeShapeType="1" noTextEdit="1"/>
                </p:cNvSpPr>
                <p:nvPr/>
              </p:nvSpPr>
              <p:spPr>
                <a:xfrm>
                  <a:off x="9032927" y="864112"/>
                  <a:ext cx="936000" cy="360000"/>
                </a:xfrm>
                <a:prstGeom prst="rect">
                  <a:avLst/>
                </a:prstGeom>
                <a:blipFill>
                  <a:blip r:embed="rId15"/>
                  <a:stretch>
                    <a:fillRect/>
                  </a:stretch>
                </a:blipFill>
                <a:ln>
                  <a:solidFill>
                    <a:schemeClr val="tx2">
                      <a:lumMod val="20000"/>
                      <a:lumOff val="80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1" name="Rectángulo 40">
                  <a:extLst>
                    <a:ext uri="{FF2B5EF4-FFF2-40B4-BE49-F238E27FC236}">
                      <a16:creationId xmlns:a16="http://schemas.microsoft.com/office/drawing/2014/main" id="{853723C6-F77E-44BE-8672-2381E3A62D9C}"/>
                    </a:ext>
                  </a:extLst>
                </p:cNvPr>
                <p:cNvSpPr/>
                <p:nvPr/>
              </p:nvSpPr>
              <p:spPr>
                <a:xfrm>
                  <a:off x="10274951" y="864112"/>
                  <a:ext cx="756000" cy="36000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700" b="0" i="1" smtClean="0">
                            <a:solidFill>
                              <a:schemeClr val="bg2">
                                <a:lumMod val="90000"/>
                              </a:schemeClr>
                            </a:solidFill>
                            <a:latin typeface="Cambria Math" panose="02040503050406030204" pitchFamily="18" charset="0"/>
                          </a:rPr>
                          <m:t>𝑃𝑟𝑜𝑐𝑒𝑠𝑠</m:t>
                        </m:r>
                      </m:oMath>
                    </m:oMathPara>
                  </a14:m>
                  <a:endParaRPr lang="es-CL" sz="700" dirty="0">
                    <a:solidFill>
                      <a:schemeClr val="bg2">
                        <a:lumMod val="90000"/>
                      </a:schemeClr>
                    </a:solidFill>
                  </a:endParaRPr>
                </a:p>
              </p:txBody>
            </p:sp>
          </mc:Choice>
          <mc:Fallback xmlns="">
            <p:sp>
              <p:nvSpPr>
                <p:cNvPr id="14" name="Rectángulo 13">
                  <a:extLst>
                    <a:ext uri="{FF2B5EF4-FFF2-40B4-BE49-F238E27FC236}">
                      <a16:creationId xmlns:a16="http://schemas.microsoft.com/office/drawing/2014/main" id="{4015003A-16AB-440F-980B-3E62E482CAA9}"/>
                    </a:ext>
                  </a:extLst>
                </p:cNvPr>
                <p:cNvSpPr>
                  <a:spLocks noRot="1" noChangeAspect="1" noMove="1" noResize="1" noEditPoints="1" noAdjustHandles="1" noChangeArrowheads="1" noChangeShapeType="1" noTextEdit="1"/>
                </p:cNvSpPr>
                <p:nvPr/>
              </p:nvSpPr>
              <p:spPr>
                <a:xfrm>
                  <a:off x="10274951" y="864112"/>
                  <a:ext cx="756000" cy="360000"/>
                </a:xfrm>
                <a:prstGeom prst="rect">
                  <a:avLst/>
                </a:prstGeom>
                <a:blipFill>
                  <a:blip r:embed="rId16"/>
                  <a:stretch>
                    <a:fillRect/>
                  </a:stretch>
                </a:blipFill>
                <a:ln>
                  <a:solidFill>
                    <a:schemeClr val="tx2">
                      <a:lumMod val="20000"/>
                      <a:lumOff val="80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2" name="Rectángulo 41">
                  <a:extLst>
                    <a:ext uri="{FF2B5EF4-FFF2-40B4-BE49-F238E27FC236}">
                      <a16:creationId xmlns:a16="http://schemas.microsoft.com/office/drawing/2014/main" id="{E6386B06-5795-46CC-AEE5-AB2803F7A4A2}"/>
                    </a:ext>
                  </a:extLst>
                </p:cNvPr>
                <p:cNvSpPr/>
                <p:nvPr/>
              </p:nvSpPr>
              <p:spPr>
                <a:xfrm>
                  <a:off x="9642527" y="1355956"/>
                  <a:ext cx="864000" cy="36000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700" b="0" i="1" smtClean="0">
                            <a:solidFill>
                              <a:schemeClr val="bg2">
                                <a:lumMod val="90000"/>
                              </a:schemeClr>
                            </a:solidFill>
                            <a:latin typeface="Cambria Math" panose="02040503050406030204" pitchFamily="18" charset="0"/>
                          </a:rPr>
                          <m:t>𝐹𝑒𝑒𝑑𝑏𝑎𝑐𝑘</m:t>
                        </m:r>
                      </m:oMath>
                    </m:oMathPara>
                  </a14:m>
                  <a:endParaRPr lang="es-CL" sz="700" dirty="0">
                    <a:solidFill>
                      <a:schemeClr val="bg2">
                        <a:lumMod val="90000"/>
                      </a:schemeClr>
                    </a:solidFill>
                  </a:endParaRPr>
                </a:p>
              </p:txBody>
            </p:sp>
          </mc:Choice>
          <mc:Fallback xmlns="">
            <p:sp>
              <p:nvSpPr>
                <p:cNvPr id="15" name="Rectángulo 14">
                  <a:extLst>
                    <a:ext uri="{FF2B5EF4-FFF2-40B4-BE49-F238E27FC236}">
                      <a16:creationId xmlns:a16="http://schemas.microsoft.com/office/drawing/2014/main" id="{729D93D4-E82D-4093-9886-50C57FB55B23}"/>
                    </a:ext>
                  </a:extLst>
                </p:cNvPr>
                <p:cNvSpPr>
                  <a:spLocks noRot="1" noChangeAspect="1" noMove="1" noResize="1" noEditPoints="1" noAdjustHandles="1" noChangeArrowheads="1" noChangeShapeType="1" noTextEdit="1"/>
                </p:cNvSpPr>
                <p:nvPr/>
              </p:nvSpPr>
              <p:spPr>
                <a:xfrm>
                  <a:off x="9642527" y="1355956"/>
                  <a:ext cx="864000" cy="360000"/>
                </a:xfrm>
                <a:prstGeom prst="rect">
                  <a:avLst/>
                </a:prstGeom>
                <a:blipFill>
                  <a:blip r:embed="rId17"/>
                  <a:stretch>
                    <a:fillRect/>
                  </a:stretch>
                </a:blipFill>
                <a:ln>
                  <a:solidFill>
                    <a:schemeClr val="tx2">
                      <a:lumMod val="20000"/>
                      <a:lumOff val="80000"/>
                    </a:schemeClr>
                  </a:solidFill>
                </a:ln>
              </p:spPr>
              <p:txBody>
                <a:bodyPr/>
                <a:lstStyle/>
                <a:p>
                  <a:r>
                    <a:rPr lang="es-CL">
                      <a:noFill/>
                    </a:rPr>
                    <a:t> </a:t>
                  </a:r>
                </a:p>
              </p:txBody>
            </p:sp>
          </mc:Fallback>
        </mc:AlternateContent>
        <p:cxnSp>
          <p:nvCxnSpPr>
            <p:cNvPr id="43" name="Conector recto de flecha 42">
              <a:extLst>
                <a:ext uri="{FF2B5EF4-FFF2-40B4-BE49-F238E27FC236}">
                  <a16:creationId xmlns:a16="http://schemas.microsoft.com/office/drawing/2014/main" id="{E4354866-C869-4FAB-888B-32AD7762E724}"/>
                </a:ext>
              </a:extLst>
            </p:cNvPr>
            <p:cNvCxnSpPr>
              <a:stCxn id="34" idx="6"/>
              <a:endCxn id="38" idx="1"/>
            </p:cNvCxnSpPr>
            <p:nvPr/>
          </p:nvCxnSpPr>
          <p:spPr>
            <a:xfrm>
              <a:off x="8809453" y="1044112"/>
              <a:ext cx="223474" cy="0"/>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19883A81-100A-4932-AC2A-48B148714309}"/>
                </a:ext>
              </a:extLst>
            </p:cNvPr>
            <p:cNvCxnSpPr>
              <a:stCxn id="38" idx="3"/>
              <a:endCxn id="41" idx="1"/>
            </p:cNvCxnSpPr>
            <p:nvPr/>
          </p:nvCxnSpPr>
          <p:spPr>
            <a:xfrm>
              <a:off x="9968927" y="1044112"/>
              <a:ext cx="306024" cy="0"/>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r 44">
              <a:extLst>
                <a:ext uri="{FF2B5EF4-FFF2-40B4-BE49-F238E27FC236}">
                  <a16:creationId xmlns:a16="http://schemas.microsoft.com/office/drawing/2014/main" id="{0A15370E-F2ED-4AB7-BF91-0CFDAA3AC7E0}"/>
                </a:ext>
              </a:extLst>
            </p:cNvPr>
            <p:cNvCxnSpPr>
              <a:cxnSpLocks/>
              <a:stCxn id="42" idx="1"/>
              <a:endCxn id="34" idx="4"/>
            </p:cNvCxnSpPr>
            <p:nvPr/>
          </p:nvCxnSpPr>
          <p:spPr>
            <a:xfrm rot="10800000">
              <a:off x="8719453" y="1134112"/>
              <a:ext cx="923074" cy="401844"/>
            </a:xfrm>
            <a:prstGeom prst="bentConnector2">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CFBA36F7-5532-490B-BCF5-A42AAF74C28F}"/>
                </a:ext>
              </a:extLst>
            </p:cNvPr>
            <p:cNvCxnSpPr>
              <a:cxnSpLocks/>
              <a:endCxn id="34" idx="2"/>
            </p:cNvCxnSpPr>
            <p:nvPr/>
          </p:nvCxnSpPr>
          <p:spPr>
            <a:xfrm>
              <a:off x="8162225" y="1044112"/>
              <a:ext cx="467228" cy="0"/>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E3B84508-2F2D-4EA9-9060-E11DB5EA34F7}"/>
                </a:ext>
              </a:extLst>
            </p:cNvPr>
            <p:cNvCxnSpPr>
              <a:stCxn id="41" idx="3"/>
            </p:cNvCxnSpPr>
            <p:nvPr/>
          </p:nvCxnSpPr>
          <p:spPr>
            <a:xfrm>
              <a:off x="11030951" y="1044112"/>
              <a:ext cx="396000" cy="0"/>
            </a:xfrm>
            <a:prstGeom prst="straightConnector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a:extLst>
                <a:ext uri="{FF2B5EF4-FFF2-40B4-BE49-F238E27FC236}">
                  <a16:creationId xmlns:a16="http://schemas.microsoft.com/office/drawing/2014/main" id="{9B04A387-F5EF-4360-A728-41EC02B2D431}"/>
                </a:ext>
              </a:extLst>
            </p:cNvPr>
            <p:cNvCxnSpPr>
              <a:stCxn id="41" idx="3"/>
              <a:endCxn id="42" idx="3"/>
            </p:cNvCxnSpPr>
            <p:nvPr/>
          </p:nvCxnSpPr>
          <p:spPr>
            <a:xfrm flipH="1">
              <a:off x="10506527" y="1044112"/>
              <a:ext cx="524424" cy="491844"/>
            </a:xfrm>
            <a:prstGeom prst="bentConnector3">
              <a:avLst>
                <a:gd name="adj1" fmla="val -14531"/>
              </a:avLst>
            </a:prstGeom>
            <a:ln>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Octágono 48">
                <a:extLst>
                  <a:ext uri="{FF2B5EF4-FFF2-40B4-BE49-F238E27FC236}">
                    <a16:creationId xmlns:a16="http://schemas.microsoft.com/office/drawing/2014/main" id="{C8AE2F91-1FA8-4D44-B41B-503B3A6B2E48}"/>
                  </a:ext>
                </a:extLst>
              </p:cNvPr>
              <p:cNvSpPr/>
              <p:nvPr/>
            </p:nvSpPr>
            <p:spPr>
              <a:xfrm>
                <a:off x="631711" y="4763988"/>
                <a:ext cx="2340000" cy="540000"/>
              </a:xfrm>
              <a:prstGeom prst="octagon">
                <a:avLst>
                  <a:gd name="adj" fmla="val 1146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1600" b="0" i="1" smtClean="0">
                          <a:solidFill>
                            <a:schemeClr val="accent1"/>
                          </a:solidFill>
                          <a:latin typeface="Cambria Math" panose="02040503050406030204" pitchFamily="18" charset="0"/>
                        </a:rPr>
                        <m:t>𝑢</m:t>
                      </m:r>
                      <m:d>
                        <m:dPr>
                          <m:begChr m:val="["/>
                          <m:endChr m:val="]"/>
                          <m:ctrlPr>
                            <a:rPr lang="es-CL" sz="1600" b="0" i="1" smtClean="0">
                              <a:solidFill>
                                <a:schemeClr val="accent1"/>
                              </a:solidFill>
                              <a:latin typeface="Cambria Math" panose="02040503050406030204" pitchFamily="18" charset="0"/>
                            </a:rPr>
                          </m:ctrlPr>
                        </m:dPr>
                        <m:e>
                          <m:r>
                            <a:rPr lang="es-CL" sz="1600" b="0" i="1" smtClean="0">
                              <a:solidFill>
                                <a:schemeClr val="accent1"/>
                              </a:solidFill>
                              <a:latin typeface="Cambria Math" panose="02040503050406030204" pitchFamily="18" charset="0"/>
                            </a:rPr>
                            <m:t>𝑘</m:t>
                          </m:r>
                        </m:e>
                      </m:d>
                      <m:r>
                        <a:rPr lang="es-CL" sz="1600" i="1">
                          <a:solidFill>
                            <a:schemeClr val="accent1"/>
                          </a:solidFill>
                          <a:latin typeface="Cambria Math" panose="02040503050406030204" pitchFamily="18" charset="0"/>
                        </a:rPr>
                        <m:t>=</m:t>
                      </m:r>
                      <m:r>
                        <m:rPr>
                          <m:sty m:val="p"/>
                        </m:rPr>
                        <a:rPr lang="es-CL" sz="1600" b="0" i="0" smtClean="0">
                          <a:solidFill>
                            <a:schemeClr val="accent1"/>
                          </a:solidFill>
                          <a:latin typeface="Cambria Math" panose="02040503050406030204" pitchFamily="18" charset="0"/>
                        </a:rPr>
                        <m:t>Δ</m:t>
                      </m:r>
                      <m:r>
                        <a:rPr lang="es-CL" sz="1600" b="0" i="1" smtClean="0">
                          <a:solidFill>
                            <a:schemeClr val="accent1"/>
                          </a:solidFill>
                          <a:latin typeface="Cambria Math" panose="02040503050406030204" pitchFamily="18" charset="0"/>
                        </a:rPr>
                        <m:t>𝑢</m:t>
                      </m:r>
                      <m:r>
                        <a:rPr lang="es-CL" sz="1600" b="0" i="1" smtClean="0">
                          <a:solidFill>
                            <a:schemeClr val="accent1"/>
                          </a:solidFill>
                          <a:latin typeface="Cambria Math" panose="02040503050406030204" pitchFamily="18" charset="0"/>
                        </a:rPr>
                        <m:t>+</m:t>
                      </m:r>
                      <m:sSub>
                        <m:sSubPr>
                          <m:ctrlPr>
                            <a:rPr lang="es-CL" sz="1600" b="0" i="1" smtClean="0">
                              <a:solidFill>
                                <a:schemeClr val="accent1"/>
                              </a:solidFill>
                              <a:latin typeface="Cambria Math" panose="02040503050406030204" pitchFamily="18" charset="0"/>
                            </a:rPr>
                          </m:ctrlPr>
                        </m:sSubPr>
                        <m:e>
                          <m:r>
                            <a:rPr lang="es-CL" sz="1600" b="0" i="1" smtClean="0">
                              <a:solidFill>
                                <a:schemeClr val="accent1"/>
                              </a:solidFill>
                              <a:latin typeface="Cambria Math" panose="02040503050406030204" pitchFamily="18" charset="0"/>
                            </a:rPr>
                            <m:t>𝑃</m:t>
                          </m:r>
                        </m:e>
                        <m:sub>
                          <m:r>
                            <a:rPr lang="es-CL" sz="1600" b="0" i="1" smtClean="0">
                              <a:solidFill>
                                <a:schemeClr val="accent1"/>
                              </a:solidFill>
                              <a:latin typeface="Cambria Math" panose="02040503050406030204" pitchFamily="18" charset="0"/>
                            </a:rPr>
                            <m:t>𝑖</m:t>
                          </m:r>
                        </m:sub>
                      </m:sSub>
                      <m:r>
                        <a:rPr lang="es-CL" sz="1600" b="0" i="1" smtClean="0">
                          <a:solidFill>
                            <a:schemeClr val="accent1"/>
                          </a:solidFill>
                          <a:latin typeface="Cambria Math" panose="02040503050406030204" pitchFamily="18" charset="0"/>
                        </a:rPr>
                        <m:t>𝑢</m:t>
                      </m:r>
                      <m:r>
                        <a:rPr lang="es-CL" sz="1600" b="0" i="1" smtClean="0">
                          <a:solidFill>
                            <a:schemeClr val="accent1"/>
                          </a:solidFill>
                          <a:latin typeface="Cambria Math" panose="02040503050406030204" pitchFamily="18" charset="0"/>
                        </a:rPr>
                        <m:t>[</m:t>
                      </m:r>
                      <m:r>
                        <a:rPr lang="es-CL" sz="1600" b="0" i="1" smtClean="0">
                          <a:solidFill>
                            <a:schemeClr val="accent1"/>
                          </a:solidFill>
                          <a:latin typeface="Cambria Math" panose="02040503050406030204" pitchFamily="18" charset="0"/>
                        </a:rPr>
                        <m:t>𝑘</m:t>
                      </m:r>
                      <m:r>
                        <a:rPr lang="es-CL" sz="1600" b="0" i="1" smtClean="0">
                          <a:solidFill>
                            <a:schemeClr val="accent1"/>
                          </a:solidFill>
                          <a:latin typeface="Cambria Math" panose="02040503050406030204" pitchFamily="18" charset="0"/>
                        </a:rPr>
                        <m:t>−1]</m:t>
                      </m:r>
                    </m:oMath>
                  </m:oMathPara>
                </a14:m>
                <a:endParaRPr lang="es-CL" sz="1600" dirty="0"/>
              </a:p>
            </p:txBody>
          </p:sp>
        </mc:Choice>
        <mc:Fallback xmlns="">
          <p:sp>
            <p:nvSpPr>
              <p:cNvPr id="49" name="Octágono 48">
                <a:extLst>
                  <a:ext uri="{FF2B5EF4-FFF2-40B4-BE49-F238E27FC236}">
                    <a16:creationId xmlns:a16="http://schemas.microsoft.com/office/drawing/2014/main" id="{C8AE2F91-1FA8-4D44-B41B-503B3A6B2E48}"/>
                  </a:ext>
                </a:extLst>
              </p:cNvPr>
              <p:cNvSpPr>
                <a:spLocks noRot="1" noChangeAspect="1" noMove="1" noResize="1" noEditPoints="1" noAdjustHandles="1" noChangeArrowheads="1" noChangeShapeType="1" noTextEdit="1"/>
              </p:cNvSpPr>
              <p:nvPr/>
            </p:nvSpPr>
            <p:spPr>
              <a:xfrm>
                <a:off x="631711" y="4763988"/>
                <a:ext cx="2340000" cy="540000"/>
              </a:xfrm>
              <a:prstGeom prst="octagon">
                <a:avLst>
                  <a:gd name="adj" fmla="val 11460"/>
                </a:avLst>
              </a:prstGeom>
              <a:blipFill>
                <a:blip r:embed="rId18"/>
                <a:stretch>
                  <a:fillRect/>
                </a:stretch>
              </a:blipFill>
              <a:ln>
                <a:prstDash val="dash"/>
              </a:ln>
            </p:spPr>
            <p:txBody>
              <a:bodyPr/>
              <a:lstStyle/>
              <a:p>
                <a:r>
                  <a:rPr lang="es-CL">
                    <a:noFill/>
                  </a:rPr>
                  <a:t> </a:t>
                </a:r>
              </a:p>
            </p:txBody>
          </p:sp>
        </mc:Fallback>
      </mc:AlternateContent>
    </p:spTree>
    <p:extLst>
      <p:ext uri="{BB962C8B-B14F-4D97-AF65-F5344CB8AC3E}">
        <p14:creationId xmlns:p14="http://schemas.microsoft.com/office/powerpoint/2010/main" val="360157911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38898-8D15-46BA-A568-D1E29F82B172}"/>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s-CL" dirty="0"/>
              <a:t>Computación heterogénea</a:t>
            </a:r>
          </a:p>
        </p:txBody>
      </p:sp>
      <p:sp>
        <p:nvSpPr>
          <p:cNvPr id="3" name="Marcador de contenido 2">
            <a:extLst>
              <a:ext uri="{FF2B5EF4-FFF2-40B4-BE49-F238E27FC236}">
                <a16:creationId xmlns:a16="http://schemas.microsoft.com/office/drawing/2014/main" id="{352CE8BC-239F-4E10-B132-CA65B43E13E6}"/>
              </a:ext>
            </a:extLst>
          </p:cNvPr>
          <p:cNvSpPr>
            <a:spLocks noGrp="1"/>
          </p:cNvSpPr>
          <p:nvPr>
            <p:ph idx="1"/>
          </p:nvPr>
        </p:nvSpPr>
        <p:spPr>
          <a:xfrm>
            <a:off x="581192" y="1897686"/>
            <a:ext cx="11029615" cy="3678303"/>
          </a:xfrm>
        </p:spPr>
        <p:txBody>
          <a:bodyPr anchor="t"/>
          <a:lstStyle/>
          <a:p>
            <a:pPr>
              <a:buFont typeface="Wingdings" panose="05000000000000000000" pitchFamily="2" charset="2"/>
              <a:buChar char="q"/>
            </a:pPr>
            <a:r>
              <a:rPr lang="es-CL" dirty="0"/>
              <a:t>“Implementar la estrategia de control en un sistema de arquitectura heterogénea.”</a:t>
            </a:r>
          </a:p>
          <a:p>
            <a:pPr lvl="1">
              <a:buFont typeface="Arial" panose="020B0604020202020204" pitchFamily="34" charset="0"/>
              <a:buChar char="•"/>
            </a:pPr>
            <a:r>
              <a:rPr lang="es-CL" dirty="0"/>
              <a:t>Objetivo: Extender limitaciones de la solución.</a:t>
            </a:r>
          </a:p>
        </p:txBody>
      </p:sp>
      <p:pic>
        <p:nvPicPr>
          <p:cNvPr id="7" name="Imagen 6">
            <a:extLst>
              <a:ext uri="{FF2B5EF4-FFF2-40B4-BE49-F238E27FC236}">
                <a16:creationId xmlns:a16="http://schemas.microsoft.com/office/drawing/2014/main" id="{51E9FEB4-5046-42DC-B72F-9A4FC6D18E27}"/>
              </a:ext>
            </a:extLst>
          </p:cNvPr>
          <p:cNvPicPr>
            <a:picLocks noChangeAspect="1"/>
          </p:cNvPicPr>
          <p:nvPr/>
        </p:nvPicPr>
        <p:blipFill>
          <a:blip r:embed="rId3"/>
          <a:stretch>
            <a:fillRect/>
          </a:stretch>
        </p:blipFill>
        <p:spPr>
          <a:xfrm>
            <a:off x="676225" y="2695058"/>
            <a:ext cx="2298699" cy="3780000"/>
          </a:xfrm>
          <a:prstGeom prst="rect">
            <a:avLst/>
          </a:prstGeom>
        </p:spPr>
      </p:pic>
      <p:pic>
        <p:nvPicPr>
          <p:cNvPr id="1026" name="Picture 2" descr="NVIDIA CUDA under Fedora 21 « jtes.net">
            <a:extLst>
              <a:ext uri="{FF2B5EF4-FFF2-40B4-BE49-F238E27FC236}">
                <a16:creationId xmlns:a16="http://schemas.microsoft.com/office/drawing/2014/main" id="{E6EF4787-0EAD-4DA1-9C1F-47E9058AD08C}"/>
              </a:ext>
            </a:extLst>
          </p:cNvPr>
          <p:cNvPicPr>
            <a:picLocks noChangeAspect="1" noChangeArrowheads="1"/>
          </p:cNvPicPr>
          <p:nvPr/>
        </p:nvPicPr>
        <p:blipFill>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06514" y="882730"/>
            <a:ext cx="836167" cy="720000"/>
          </a:xfrm>
          <a:prstGeom prst="rect">
            <a:avLst/>
          </a:prstGeom>
          <a:noFill/>
          <a:extLst>
            <a:ext uri="{909E8E84-426E-40DD-AFC4-6F175D3DCCD1}">
              <a14:hiddenFill xmlns:a14="http://schemas.microsoft.com/office/drawing/2010/main">
                <a:solidFill>
                  <a:srgbClr val="FFFFFF"/>
                </a:solidFill>
              </a14:hiddenFill>
            </a:ext>
          </a:extLst>
        </p:spPr>
      </p:pic>
      <p:sp>
        <p:nvSpPr>
          <p:cNvPr id="49" name="CuadroTexto 48">
            <a:extLst>
              <a:ext uri="{FF2B5EF4-FFF2-40B4-BE49-F238E27FC236}">
                <a16:creationId xmlns:a16="http://schemas.microsoft.com/office/drawing/2014/main" id="{506DD089-8F4E-410A-AF8C-019BA4B8F97F}"/>
              </a:ext>
            </a:extLst>
          </p:cNvPr>
          <p:cNvSpPr txBox="1"/>
          <p:nvPr/>
        </p:nvSpPr>
        <p:spPr>
          <a:xfrm>
            <a:off x="581192" y="6478709"/>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t>
            </a:r>
            <a:r>
              <a:rPr lang="en-US" sz="1400" dirty="0" err="1"/>
              <a:t>Programación</a:t>
            </a:r>
            <a:r>
              <a:rPr lang="en-US" sz="1400" dirty="0"/>
              <a:t> </a:t>
            </a:r>
            <a:r>
              <a:rPr lang="en-US" sz="1400" dirty="0" err="1"/>
              <a:t>heterogenea</a:t>
            </a:r>
            <a:r>
              <a:rPr lang="en-US" sz="1400" dirty="0"/>
              <a:t>.</a:t>
            </a:r>
            <a:endParaRPr lang="es-CL" sz="1400" dirty="0"/>
          </a:p>
        </p:txBody>
      </p:sp>
      <p:grpSp>
        <p:nvGrpSpPr>
          <p:cNvPr id="10" name="Grupo 9">
            <a:extLst>
              <a:ext uri="{FF2B5EF4-FFF2-40B4-BE49-F238E27FC236}">
                <a16:creationId xmlns:a16="http://schemas.microsoft.com/office/drawing/2014/main" id="{8B6B90D8-D8C8-4CAC-957D-2E13AFFBD46C}"/>
              </a:ext>
            </a:extLst>
          </p:cNvPr>
          <p:cNvGrpSpPr/>
          <p:nvPr/>
        </p:nvGrpSpPr>
        <p:grpSpPr>
          <a:xfrm>
            <a:off x="5036617" y="2761047"/>
            <a:ext cx="6956816" cy="3780000"/>
            <a:chOff x="5036617" y="2761047"/>
            <a:chExt cx="6956816" cy="3780000"/>
          </a:xfrm>
        </p:grpSpPr>
        <p:grpSp>
          <p:nvGrpSpPr>
            <p:cNvPr id="9" name="Grupo 8">
              <a:extLst>
                <a:ext uri="{FF2B5EF4-FFF2-40B4-BE49-F238E27FC236}">
                  <a16:creationId xmlns:a16="http://schemas.microsoft.com/office/drawing/2014/main" id="{3BE365A2-E4FC-41FF-B385-ABB33AAB739C}"/>
                </a:ext>
              </a:extLst>
            </p:cNvPr>
            <p:cNvGrpSpPr/>
            <p:nvPr/>
          </p:nvGrpSpPr>
          <p:grpSpPr>
            <a:xfrm>
              <a:off x="5036617" y="2761047"/>
              <a:ext cx="6956816" cy="3780000"/>
              <a:chOff x="5036617" y="2761047"/>
              <a:chExt cx="6956816" cy="3780000"/>
            </a:xfrm>
          </p:grpSpPr>
          <p:pic>
            <p:nvPicPr>
              <p:cNvPr id="5" name="Imagen 4">
                <a:extLst>
                  <a:ext uri="{FF2B5EF4-FFF2-40B4-BE49-F238E27FC236}">
                    <a16:creationId xmlns:a16="http://schemas.microsoft.com/office/drawing/2014/main" id="{7C0B96E1-15BC-4682-AA34-D978EAF47C2F}"/>
                  </a:ext>
                </a:extLst>
              </p:cNvPr>
              <p:cNvPicPr>
                <a:picLocks noChangeAspect="1"/>
              </p:cNvPicPr>
              <p:nvPr/>
            </p:nvPicPr>
            <p:blipFill rotWithShape="1">
              <a:blip r:embed="rId5"/>
              <a:srcRect t="3404"/>
              <a:stretch/>
            </p:blipFill>
            <p:spPr>
              <a:xfrm>
                <a:off x="5036617" y="2761047"/>
                <a:ext cx="6956816" cy="3780000"/>
              </a:xfrm>
              <a:prstGeom prst="rect">
                <a:avLst/>
              </a:prstGeom>
            </p:spPr>
          </p:pic>
          <p:sp>
            <p:nvSpPr>
              <p:cNvPr id="50" name="CuadroTexto 49">
                <a:extLst>
                  <a:ext uri="{FF2B5EF4-FFF2-40B4-BE49-F238E27FC236}">
                    <a16:creationId xmlns:a16="http://schemas.microsoft.com/office/drawing/2014/main" id="{E4549170-3D84-4CAA-B1DF-0701A804B58D}"/>
                  </a:ext>
                </a:extLst>
              </p:cNvPr>
              <p:cNvSpPr txBox="1"/>
              <p:nvPr/>
            </p:nvSpPr>
            <p:spPr>
              <a:xfrm>
                <a:off x="5036617" y="6067944"/>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ANFIS </a:t>
                </a:r>
                <a:r>
                  <a:rPr lang="en-US" sz="1400" dirty="0" err="1"/>
                  <a:t>calculado</a:t>
                </a:r>
                <a:r>
                  <a:rPr lang="en-US" sz="1400" dirty="0"/>
                  <a:t> </a:t>
                </a:r>
                <a:r>
                  <a:rPr lang="en-US" sz="1400" dirty="0" err="1"/>
                  <a:t>en</a:t>
                </a:r>
                <a:r>
                  <a:rPr lang="en-US" sz="1400" dirty="0"/>
                  <a:t> GPU.</a:t>
                </a:r>
                <a:endParaRPr lang="es-CL" sz="1400" dirty="0"/>
              </a:p>
            </p:txBody>
          </p:sp>
        </p:grpSp>
        <p:grpSp>
          <p:nvGrpSpPr>
            <p:cNvPr id="6" name="Grupo 5">
              <a:extLst>
                <a:ext uri="{FF2B5EF4-FFF2-40B4-BE49-F238E27FC236}">
                  <a16:creationId xmlns:a16="http://schemas.microsoft.com/office/drawing/2014/main" id="{1759AAA0-781F-488F-90B0-88D1BA507E34}"/>
                </a:ext>
              </a:extLst>
            </p:cNvPr>
            <p:cNvGrpSpPr/>
            <p:nvPr/>
          </p:nvGrpSpPr>
          <p:grpSpPr>
            <a:xfrm>
              <a:off x="7484807" y="2927554"/>
              <a:ext cx="540148" cy="597312"/>
              <a:chOff x="7484807" y="2927554"/>
              <a:chExt cx="540148" cy="597312"/>
            </a:xfrm>
          </p:grpSpPr>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23C7B1FC-2ADE-4FA3-8C46-F7E72AF44D5D}"/>
                      </a:ext>
                    </a:extLst>
                  </p:cNvPr>
                  <p:cNvSpPr txBox="1"/>
                  <p:nvPr/>
                </p:nvSpPr>
                <p:spPr>
                  <a:xfrm>
                    <a:off x="7484807" y="2927554"/>
                    <a:ext cx="5401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𝐴𝑃𝐼𝑠</m:t>
                          </m:r>
                        </m:oMath>
                      </m:oMathPara>
                    </a14:m>
                    <a:endParaRPr lang="es-CL" dirty="0"/>
                  </a:p>
                </p:txBody>
              </p:sp>
            </mc:Choice>
            <mc:Fallback>
              <p:sp>
                <p:nvSpPr>
                  <p:cNvPr id="4" name="CuadroTexto 3">
                    <a:extLst>
                      <a:ext uri="{FF2B5EF4-FFF2-40B4-BE49-F238E27FC236}">
                        <a16:creationId xmlns:a16="http://schemas.microsoft.com/office/drawing/2014/main" id="{23C7B1FC-2ADE-4FA3-8C46-F7E72AF44D5D}"/>
                      </a:ext>
                    </a:extLst>
                  </p:cNvPr>
                  <p:cNvSpPr txBox="1">
                    <a:spLocks noRot="1" noChangeAspect="1" noMove="1" noResize="1" noEditPoints="1" noAdjustHandles="1" noChangeArrowheads="1" noChangeShapeType="1" noTextEdit="1"/>
                  </p:cNvSpPr>
                  <p:nvPr/>
                </p:nvSpPr>
                <p:spPr>
                  <a:xfrm>
                    <a:off x="7484807" y="2927554"/>
                    <a:ext cx="540148" cy="276999"/>
                  </a:xfrm>
                  <a:prstGeom prst="rect">
                    <a:avLst/>
                  </a:prstGeom>
                  <a:blipFill>
                    <a:blip r:embed="rId6"/>
                    <a:stretch>
                      <a:fillRect l="-10227" r="-10227" b="-8696"/>
                    </a:stretch>
                  </a:blipFill>
                </p:spPr>
                <p:txBody>
                  <a:bodyPr/>
                  <a:lstStyle/>
                  <a:p>
                    <a:r>
                      <a:rPr lang="es-CL">
                        <a:noFill/>
                      </a:rPr>
                      <a:t> </a:t>
                    </a:r>
                  </a:p>
                </p:txBody>
              </p:sp>
            </mc:Fallback>
          </mc:AlternateContent>
          <p:cxnSp>
            <p:nvCxnSpPr>
              <p:cNvPr id="8" name="Conector recto de flecha 7">
                <a:extLst>
                  <a:ext uri="{FF2B5EF4-FFF2-40B4-BE49-F238E27FC236}">
                    <a16:creationId xmlns:a16="http://schemas.microsoft.com/office/drawing/2014/main" id="{747112E1-8FA2-4495-BCD8-A53933390C7D}"/>
                  </a:ext>
                </a:extLst>
              </p:cNvPr>
              <p:cNvCxnSpPr/>
              <p:nvPr/>
            </p:nvCxnSpPr>
            <p:spPr>
              <a:xfrm>
                <a:off x="7772400" y="3185653"/>
                <a:ext cx="0" cy="339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6673934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1" name="Rectangle 10">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BC7384-FF14-4A26-B1CE-6DDCA4D68B2E}"/>
              </a:ext>
            </a:extLst>
          </p:cNvPr>
          <p:cNvSpPr>
            <a:spLocks noGrp="1"/>
          </p:cNvSpPr>
          <p:nvPr>
            <p:ph type="title"/>
          </p:nvPr>
        </p:nvSpPr>
        <p:spPr>
          <a:xfrm>
            <a:off x="643468" y="1033389"/>
            <a:ext cx="4826256" cy="4825409"/>
          </a:xfrm>
        </p:spPr>
        <p:txBody>
          <a:bodyPr anchor="ctr">
            <a:normAutofit/>
          </a:bodyPr>
          <a:lstStyle/>
          <a:p>
            <a:pPr algn="ctr"/>
            <a:r>
              <a:rPr lang="es-CL" sz="5400" dirty="0">
                <a:solidFill>
                  <a:srgbClr val="FFFFFF"/>
                </a:solidFill>
              </a:rPr>
              <a:t>Resultados</a:t>
            </a:r>
          </a:p>
        </p:txBody>
      </p:sp>
      <p:sp>
        <p:nvSpPr>
          <p:cNvPr id="13" name="Rectangle 12">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8458D28C-F3C4-4D7C-B502-735939F91CA7}"/>
              </a:ext>
            </a:extLst>
          </p:cNvPr>
          <p:cNvSpPr>
            <a:spLocks noGrp="1"/>
          </p:cNvSpPr>
          <p:nvPr>
            <p:ph idx="1"/>
          </p:nvPr>
        </p:nvSpPr>
        <p:spPr>
          <a:xfrm>
            <a:off x="6755769" y="1033390"/>
            <a:ext cx="4855037" cy="4825409"/>
          </a:xfrm>
          <a:ln w="57150">
            <a:noFill/>
          </a:ln>
        </p:spPr>
        <p:txBody>
          <a:bodyPr anchor="ctr">
            <a:normAutofit/>
          </a:bodyPr>
          <a:lstStyle/>
          <a:p>
            <a:pPr lvl="1">
              <a:buFont typeface="Wingdings 2" panose="05020102010507070707" pitchFamily="18" charset="2"/>
              <a:buChar char="õ"/>
            </a:pPr>
            <a:r>
              <a:rPr lang="es-CL" sz="2000" dirty="0">
                <a:solidFill>
                  <a:schemeClr val="accent2">
                    <a:lumMod val="50000"/>
                  </a:schemeClr>
                </a:solidFill>
              </a:rPr>
              <a:t>Trabajo realizado</a:t>
            </a:r>
          </a:p>
          <a:p>
            <a:pPr lvl="1">
              <a:buFont typeface="Wingdings 2" panose="05020102010507070707" pitchFamily="18" charset="2"/>
              <a:buChar char="õ"/>
            </a:pPr>
            <a:r>
              <a:rPr lang="es-CL" sz="2000" dirty="0">
                <a:solidFill>
                  <a:schemeClr val="accent2">
                    <a:lumMod val="50000"/>
                  </a:schemeClr>
                </a:solidFill>
              </a:rPr>
              <a:t>Resultados</a:t>
            </a:r>
          </a:p>
        </p:txBody>
      </p:sp>
    </p:spTree>
    <p:extLst>
      <p:ext uri="{BB962C8B-B14F-4D97-AF65-F5344CB8AC3E}">
        <p14:creationId xmlns:p14="http://schemas.microsoft.com/office/powerpoint/2010/main" val="267119452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628F2-79AC-436D-9F46-B736A4D9D1A9}"/>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Trabajo realizado</a:t>
            </a:r>
          </a:p>
        </p:txBody>
      </p:sp>
      <p:sp>
        <p:nvSpPr>
          <p:cNvPr id="7" name="Marcador de contenido 6">
            <a:extLst>
              <a:ext uri="{FF2B5EF4-FFF2-40B4-BE49-F238E27FC236}">
                <a16:creationId xmlns:a16="http://schemas.microsoft.com/office/drawing/2014/main" id="{A96EB6ED-8E70-40B2-9404-EAAD0ED29B63}"/>
              </a:ext>
            </a:extLst>
          </p:cNvPr>
          <p:cNvSpPr>
            <a:spLocks noGrp="1"/>
          </p:cNvSpPr>
          <p:nvPr>
            <p:ph idx="1"/>
          </p:nvPr>
        </p:nvSpPr>
        <p:spPr>
          <a:xfrm>
            <a:off x="581192" y="2180496"/>
            <a:ext cx="11029615" cy="3678303"/>
          </a:xfrm>
        </p:spPr>
        <p:txBody>
          <a:bodyPr anchor="t"/>
          <a:lstStyle/>
          <a:p>
            <a:pPr>
              <a:buFont typeface="Wingdings" panose="05000000000000000000" pitchFamily="2" charset="2"/>
              <a:buChar char="q"/>
            </a:pPr>
            <a:r>
              <a:rPr lang="es-CL" dirty="0"/>
              <a:t>Desarrollo de programas disponibles en Github.com.</a:t>
            </a:r>
          </a:p>
          <a:p>
            <a:pPr lvl="1">
              <a:buFont typeface="Arial" panose="020B0604020202020204" pitchFamily="34" charset="0"/>
              <a:buChar char="•"/>
            </a:pPr>
            <a:r>
              <a:rPr lang="es-CL" dirty="0"/>
              <a:t>(MATLAB) Entrenamiento de ANFIS como modelo NARX de un motor DC. </a:t>
            </a:r>
          </a:p>
          <a:p>
            <a:pPr lvl="1">
              <a:buFont typeface="Arial" panose="020B0604020202020204" pitchFamily="34" charset="0"/>
              <a:buChar char="•"/>
            </a:pPr>
            <a:r>
              <a:rPr lang="es-CL" dirty="0"/>
              <a:t>(MATLAB) Simulación de dinámicas de un dirigible.</a:t>
            </a:r>
          </a:p>
          <a:p>
            <a:pPr lvl="1">
              <a:buFont typeface="Arial" panose="020B0604020202020204" pitchFamily="34" charset="0"/>
              <a:buChar char="•"/>
            </a:pPr>
            <a:r>
              <a:rPr lang="es-CL" dirty="0"/>
              <a:t>(MATLAB) Implementación estrategia de control (incluye anteriores).</a:t>
            </a:r>
          </a:p>
          <a:p>
            <a:pPr lvl="1">
              <a:buFont typeface="Arial" panose="020B0604020202020204" pitchFamily="34" charset="0"/>
              <a:buChar char="•"/>
            </a:pPr>
            <a:r>
              <a:rPr lang="es-CL" dirty="0"/>
              <a:t>(C++) Implementación estrategia de control.</a:t>
            </a:r>
          </a:p>
          <a:p>
            <a:pPr lvl="1">
              <a:buFont typeface="Arial" panose="020B0604020202020204" pitchFamily="34" charset="0"/>
              <a:buChar char="•"/>
            </a:pPr>
            <a:r>
              <a:rPr lang="es-CL" dirty="0"/>
              <a:t>(CUDA C++) Implementación estrategia de control.</a:t>
            </a:r>
          </a:p>
          <a:p>
            <a:pPr lvl="1">
              <a:buFont typeface="Arial" panose="020B0604020202020204" pitchFamily="34" charset="0"/>
              <a:buChar char="•"/>
            </a:pPr>
            <a:endParaRPr lang="es-CL" dirty="0"/>
          </a:p>
          <a:p>
            <a:pPr marL="324000" lvl="1" indent="0">
              <a:buNone/>
            </a:pPr>
            <a:endParaRPr lang="es-CL" dirty="0"/>
          </a:p>
          <a:p>
            <a:pPr lvl="1">
              <a:buFont typeface="Wingdings" panose="05000000000000000000" pitchFamily="2" charset="2"/>
              <a:buChar char="q"/>
            </a:pPr>
            <a:endParaRPr lang="es-CL" dirty="0"/>
          </a:p>
          <a:p>
            <a:pPr lvl="1">
              <a:buFont typeface="Wingdings" panose="05000000000000000000" pitchFamily="2" charset="2"/>
              <a:buChar char="q"/>
            </a:pPr>
            <a:endParaRPr lang="es-CL" dirty="0"/>
          </a:p>
        </p:txBody>
      </p:sp>
      <p:pic>
        <p:nvPicPr>
          <p:cNvPr id="1026" name="Picture 2">
            <a:extLst>
              <a:ext uri="{FF2B5EF4-FFF2-40B4-BE49-F238E27FC236}">
                <a16:creationId xmlns:a16="http://schemas.microsoft.com/office/drawing/2014/main" id="{74B04D01-92E6-402E-96B5-96766B4AFC7F}"/>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86939" y="849056"/>
            <a:ext cx="80173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 - Wikipedia, la enciclopedia libre">
            <a:extLst>
              <a:ext uri="{FF2B5EF4-FFF2-40B4-BE49-F238E27FC236}">
                <a16:creationId xmlns:a16="http://schemas.microsoft.com/office/drawing/2014/main" id="{B10290FB-0B6C-4515-9163-671E385ABD23}"/>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62520" y="849056"/>
            <a:ext cx="6405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VIDIA CUDA under Fedora 21 « jtes.net">
            <a:extLst>
              <a:ext uri="{FF2B5EF4-FFF2-40B4-BE49-F238E27FC236}">
                <a16:creationId xmlns:a16="http://schemas.microsoft.com/office/drawing/2014/main" id="{30573591-9E85-4798-9E18-2BE37DB56474}"/>
              </a:ext>
            </a:extLst>
          </p:cNvPr>
          <p:cNvPicPr>
            <a:picLocks noChangeAspect="1" noChangeArrowheads="1"/>
          </p:cNvPicPr>
          <p:nvPr/>
        </p:nvPicPr>
        <p:blipFill>
          <a:blip r:embed="rId5">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76865" y="849056"/>
            <a:ext cx="836167" cy="7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09FD4CB-B1CE-494F-8BC8-85A97FD28B8D}"/>
              </a:ext>
            </a:extLst>
          </p:cNvPr>
          <p:cNvPicPr>
            <a:picLocks noChangeAspect="1"/>
          </p:cNvPicPr>
          <p:nvPr/>
        </p:nvPicPr>
        <p:blipFill rotWithShape="1">
          <a:blip r:embed="rId6"/>
          <a:srcRect b="4857"/>
          <a:stretch/>
        </p:blipFill>
        <p:spPr>
          <a:xfrm>
            <a:off x="8012676" y="2039647"/>
            <a:ext cx="3699687" cy="1980000"/>
          </a:xfrm>
          <a:prstGeom prst="rect">
            <a:avLst/>
          </a:prstGeom>
          <a:effectLst>
            <a:outerShdw blurRad="50800" dist="38100" dir="8100000" algn="tr" rotWithShape="0">
              <a:prstClr val="black">
                <a:alpha val="40000"/>
              </a:prstClr>
            </a:outerShdw>
          </a:effectLst>
        </p:spPr>
      </p:pic>
      <p:pic>
        <p:nvPicPr>
          <p:cNvPr id="9" name="Imagen 8">
            <a:extLst>
              <a:ext uri="{FF2B5EF4-FFF2-40B4-BE49-F238E27FC236}">
                <a16:creationId xmlns:a16="http://schemas.microsoft.com/office/drawing/2014/main" id="{09D56FEA-50B7-40D7-BDE3-2EB62F7693CA}"/>
              </a:ext>
            </a:extLst>
          </p:cNvPr>
          <p:cNvPicPr>
            <a:picLocks noChangeAspect="1"/>
          </p:cNvPicPr>
          <p:nvPr/>
        </p:nvPicPr>
        <p:blipFill rotWithShape="1">
          <a:blip r:embed="rId7"/>
          <a:srcRect b="4857"/>
          <a:stretch/>
        </p:blipFill>
        <p:spPr>
          <a:xfrm>
            <a:off x="8012676" y="4399901"/>
            <a:ext cx="3699687" cy="1980000"/>
          </a:xfrm>
          <a:prstGeom prst="rect">
            <a:avLst/>
          </a:prstGeom>
          <a:effectLst>
            <a:outerShdw blurRad="50800" dist="38100" dir="8100000" algn="tr" rotWithShape="0">
              <a:prstClr val="black">
                <a:alpha val="40000"/>
              </a:prstClr>
            </a:outerShdw>
          </a:effectLst>
        </p:spPr>
      </p:pic>
      <p:sp>
        <p:nvSpPr>
          <p:cNvPr id="24" name="CuadroTexto 23">
            <a:extLst>
              <a:ext uri="{FF2B5EF4-FFF2-40B4-BE49-F238E27FC236}">
                <a16:creationId xmlns:a16="http://schemas.microsoft.com/office/drawing/2014/main" id="{2C4F2A98-A68F-44D4-B977-B7D5C72B2286}"/>
              </a:ext>
            </a:extLst>
          </p:cNvPr>
          <p:cNvSpPr txBox="1"/>
          <p:nvPr/>
        </p:nvSpPr>
        <p:spPr>
          <a:xfrm>
            <a:off x="7936226" y="4016707"/>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Script MATLAB.</a:t>
            </a:r>
            <a:endParaRPr lang="es-CL" sz="1400" dirty="0"/>
          </a:p>
        </p:txBody>
      </p:sp>
      <p:sp>
        <p:nvSpPr>
          <p:cNvPr id="25" name="CuadroTexto 24">
            <a:extLst>
              <a:ext uri="{FF2B5EF4-FFF2-40B4-BE49-F238E27FC236}">
                <a16:creationId xmlns:a16="http://schemas.microsoft.com/office/drawing/2014/main" id="{A9BA3305-ABBB-4BA7-9BB6-4E83CB4345D3}"/>
              </a:ext>
            </a:extLst>
          </p:cNvPr>
          <p:cNvSpPr txBox="1"/>
          <p:nvPr/>
        </p:nvSpPr>
        <p:spPr>
          <a:xfrm>
            <a:off x="7936226" y="6374985"/>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Script C++ / CUDA C++</a:t>
            </a:r>
            <a:endParaRPr lang="es-CL" sz="1400" dirty="0"/>
          </a:p>
        </p:txBody>
      </p:sp>
      <p:grpSp>
        <p:nvGrpSpPr>
          <p:cNvPr id="12" name="Grupo 11">
            <a:extLst>
              <a:ext uri="{FF2B5EF4-FFF2-40B4-BE49-F238E27FC236}">
                <a16:creationId xmlns:a16="http://schemas.microsoft.com/office/drawing/2014/main" id="{39950E87-99D9-4E75-917A-6AF08E15BE38}"/>
              </a:ext>
            </a:extLst>
          </p:cNvPr>
          <p:cNvGrpSpPr/>
          <p:nvPr/>
        </p:nvGrpSpPr>
        <p:grpSpPr>
          <a:xfrm>
            <a:off x="1101325" y="4725253"/>
            <a:ext cx="6156000" cy="1123094"/>
            <a:chOff x="1101325" y="4725253"/>
            <a:chExt cx="6156000" cy="1123094"/>
          </a:xfrm>
        </p:grpSpPr>
        <p:sp>
          <p:nvSpPr>
            <p:cNvPr id="10" name="Abrir llave 9">
              <a:extLst>
                <a:ext uri="{FF2B5EF4-FFF2-40B4-BE49-F238E27FC236}">
                  <a16:creationId xmlns:a16="http://schemas.microsoft.com/office/drawing/2014/main" id="{E868E235-0715-47D7-A54E-327D39419C12}"/>
                </a:ext>
              </a:extLst>
            </p:cNvPr>
            <p:cNvSpPr/>
            <p:nvPr/>
          </p:nvSpPr>
          <p:spPr>
            <a:xfrm rot="16200000">
              <a:off x="3999325" y="1827253"/>
              <a:ext cx="360000" cy="6156000"/>
            </a:xfrm>
            <a:prstGeom prst="leftBrace">
              <a:avLst>
                <a:gd name="adj1" fmla="val 158546"/>
                <a:gd name="adj2" fmla="val 5000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27" name="Octágono 26">
                  <a:extLst>
                    <a:ext uri="{FF2B5EF4-FFF2-40B4-BE49-F238E27FC236}">
                      <a16:creationId xmlns:a16="http://schemas.microsoft.com/office/drawing/2014/main" id="{AE4B7150-4539-4F62-8C60-542D9E35B188}"/>
                    </a:ext>
                  </a:extLst>
                </p:cNvPr>
                <p:cNvSpPr/>
                <p:nvPr/>
              </p:nvSpPr>
              <p:spPr>
                <a:xfrm>
                  <a:off x="3196648" y="5308347"/>
                  <a:ext cx="1965355" cy="540000"/>
                </a:xfrm>
                <a:prstGeom prst="octagon">
                  <a:avLst>
                    <a:gd name="adj" fmla="val 1146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1600" b="0" i="1" smtClean="0">
                            <a:solidFill>
                              <a:schemeClr val="tx2"/>
                            </a:solidFill>
                            <a:latin typeface="Cambria Math" panose="02040503050406030204" pitchFamily="18" charset="0"/>
                          </a:rPr>
                          <m:t>𝐴𝑙𝑔𝑜𝑟𝑖𝑡𝑚𝑜𝑠</m:t>
                        </m:r>
                        <m:r>
                          <a:rPr lang="es-CL" sz="1600" b="0" i="1" smtClean="0">
                            <a:solidFill>
                              <a:schemeClr val="tx2"/>
                            </a:solidFill>
                            <a:latin typeface="Cambria Math" panose="02040503050406030204" pitchFamily="18" charset="0"/>
                          </a:rPr>
                          <m:t> </m:t>
                        </m:r>
                        <m:r>
                          <a:rPr lang="es-CL" sz="1600" b="0" i="1" smtClean="0">
                            <a:solidFill>
                              <a:schemeClr val="tx2"/>
                            </a:solidFill>
                            <a:latin typeface="Cambria Math" panose="02040503050406030204" pitchFamily="18" charset="0"/>
                          </a:rPr>
                          <m:t>𝑏</m:t>
                        </m:r>
                        <m:r>
                          <a:rPr lang="es-CL" sz="1600" b="0" i="1" smtClean="0">
                            <a:solidFill>
                              <a:schemeClr val="tx2"/>
                            </a:solidFill>
                            <a:latin typeface="Cambria Math" panose="02040503050406030204" pitchFamily="18" charset="0"/>
                          </a:rPr>
                          <m:t>á</m:t>
                        </m:r>
                        <m:r>
                          <a:rPr lang="es-CL" sz="1600" b="0" i="1" smtClean="0">
                            <a:solidFill>
                              <a:schemeClr val="tx2"/>
                            </a:solidFill>
                            <a:latin typeface="Cambria Math" panose="02040503050406030204" pitchFamily="18" charset="0"/>
                          </a:rPr>
                          <m:t>𝑠𝑖𝑐𝑜𝑠</m:t>
                        </m:r>
                      </m:oMath>
                    </m:oMathPara>
                  </a14:m>
                  <a:endParaRPr lang="es-CL" sz="1600" dirty="0">
                    <a:solidFill>
                      <a:schemeClr val="tx2"/>
                    </a:solidFill>
                  </a:endParaRPr>
                </a:p>
              </p:txBody>
            </p:sp>
          </mc:Choice>
          <mc:Fallback xmlns="">
            <p:sp>
              <p:nvSpPr>
                <p:cNvPr id="27" name="Octágono 26">
                  <a:extLst>
                    <a:ext uri="{FF2B5EF4-FFF2-40B4-BE49-F238E27FC236}">
                      <a16:creationId xmlns:a16="http://schemas.microsoft.com/office/drawing/2014/main" id="{AE4B7150-4539-4F62-8C60-542D9E35B188}"/>
                    </a:ext>
                  </a:extLst>
                </p:cNvPr>
                <p:cNvSpPr>
                  <a:spLocks noRot="1" noChangeAspect="1" noMove="1" noResize="1" noEditPoints="1" noAdjustHandles="1" noChangeArrowheads="1" noChangeShapeType="1" noTextEdit="1"/>
                </p:cNvSpPr>
                <p:nvPr/>
              </p:nvSpPr>
              <p:spPr>
                <a:xfrm>
                  <a:off x="3196648" y="5308347"/>
                  <a:ext cx="1965355" cy="540000"/>
                </a:xfrm>
                <a:prstGeom prst="octagon">
                  <a:avLst>
                    <a:gd name="adj" fmla="val 11460"/>
                  </a:avLst>
                </a:prstGeom>
                <a:blipFill>
                  <a:blip r:embed="rId8"/>
                  <a:stretch>
                    <a:fillRect/>
                  </a:stretch>
                </a:blipFill>
                <a:ln>
                  <a:prstDash val="dash"/>
                </a:ln>
              </p:spPr>
              <p:txBody>
                <a:bodyPr/>
                <a:lstStyle/>
                <a:p>
                  <a:r>
                    <a:rPr lang="es-CL">
                      <a:noFill/>
                    </a:rPr>
                    <a:t> </a:t>
                  </a:r>
                </a:p>
              </p:txBody>
            </p:sp>
          </mc:Fallback>
        </mc:AlternateContent>
      </p:grpSp>
    </p:spTree>
    <p:extLst>
      <p:ext uri="{BB962C8B-B14F-4D97-AF65-F5344CB8AC3E}">
        <p14:creationId xmlns:p14="http://schemas.microsoft.com/office/powerpoint/2010/main" val="146575944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96A85C-BB9A-4AD3-8BE5-5757CC952933}"/>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Contenidos</a:t>
            </a:r>
          </a:p>
        </p:txBody>
      </p:sp>
      <p:sp>
        <p:nvSpPr>
          <p:cNvPr id="16" name="Marcador de contenido 15">
            <a:extLst>
              <a:ext uri="{FF2B5EF4-FFF2-40B4-BE49-F238E27FC236}">
                <a16:creationId xmlns:a16="http://schemas.microsoft.com/office/drawing/2014/main" id="{5BC8ED7B-B073-42AB-8D1B-34C4E97BDD32}"/>
              </a:ext>
            </a:extLst>
          </p:cNvPr>
          <p:cNvSpPr>
            <a:spLocks noGrp="1"/>
          </p:cNvSpPr>
          <p:nvPr>
            <p:ph idx="1"/>
          </p:nvPr>
        </p:nvSpPr>
        <p:spPr>
          <a:xfrm>
            <a:off x="581192" y="2180494"/>
            <a:ext cx="11029615" cy="3899795"/>
          </a:xfrm>
        </p:spPr>
        <p:txBody>
          <a:bodyPr numCol="2">
            <a:normAutofit/>
          </a:bodyPr>
          <a:lstStyle/>
          <a:p>
            <a:pPr marL="400050" indent="-400050">
              <a:buSzPct val="120000"/>
              <a:buFont typeface="+mj-lt"/>
              <a:buAutoNum type="arabicPeriod"/>
            </a:pPr>
            <a:r>
              <a:rPr lang="es-CL" sz="1400" u="sng" dirty="0"/>
              <a:t>Introducción</a:t>
            </a:r>
          </a:p>
          <a:p>
            <a:pPr marL="666900" lvl="1" indent="-342900">
              <a:buSzPct val="100000"/>
              <a:buFont typeface="+mj-lt"/>
              <a:buAutoNum type="alphaLcPeriod"/>
            </a:pPr>
            <a:r>
              <a:rPr lang="es-CL" sz="1400" dirty="0"/>
              <a:t>Motivación</a:t>
            </a:r>
          </a:p>
          <a:p>
            <a:pPr marL="666900" lvl="1" indent="-342900">
              <a:buSzPct val="100000"/>
              <a:buFont typeface="+mj-lt"/>
              <a:buAutoNum type="alphaLcPeriod"/>
            </a:pPr>
            <a:r>
              <a:rPr lang="es-CL" sz="1400" dirty="0"/>
              <a:t>Objetivos</a:t>
            </a:r>
          </a:p>
          <a:p>
            <a:pPr marL="666900" lvl="1" indent="-342900">
              <a:buSzPct val="100000"/>
              <a:buFont typeface="+mj-lt"/>
              <a:buAutoNum type="alphaLcPeriod"/>
            </a:pPr>
            <a:r>
              <a:rPr lang="es-CL" sz="1400" dirty="0"/>
              <a:t>Desafíos</a:t>
            </a:r>
          </a:p>
          <a:p>
            <a:pPr marL="666900" lvl="1" indent="-342900">
              <a:buSzPct val="100000"/>
              <a:buFont typeface="+mj-lt"/>
              <a:buAutoNum type="alphaLcPeriod"/>
            </a:pPr>
            <a:endParaRPr lang="es-CL" sz="1400" dirty="0"/>
          </a:p>
          <a:p>
            <a:pPr marL="342900" indent="-342900">
              <a:buSzPct val="120000"/>
              <a:buFont typeface="+mj-lt"/>
              <a:buAutoNum type="arabicPeriod"/>
            </a:pPr>
            <a:r>
              <a:rPr lang="es-CL" sz="1400" u="sng" dirty="0"/>
              <a:t>Desarrollo</a:t>
            </a:r>
          </a:p>
          <a:p>
            <a:pPr marL="666900" lvl="1" indent="-342900">
              <a:buSzPct val="100000"/>
              <a:buFont typeface="+mj-lt"/>
              <a:buAutoNum type="alphaLcPeriod"/>
            </a:pPr>
            <a:r>
              <a:rPr lang="es-CL" sz="1400" dirty="0"/>
              <a:t>Diseño de la solución</a:t>
            </a:r>
            <a:endParaRPr lang="es-CL" sz="1200" dirty="0"/>
          </a:p>
          <a:p>
            <a:pPr marL="666900" lvl="1" indent="-342900">
              <a:buSzPct val="100000"/>
              <a:buFont typeface="+mj-lt"/>
              <a:buAutoNum type="alphaLcPeriod"/>
            </a:pPr>
            <a:r>
              <a:rPr lang="es-CL" sz="1400" dirty="0"/>
              <a:t>Red neuronal: </a:t>
            </a:r>
            <a:r>
              <a:rPr lang="es-CL" sz="1400" dirty="0" err="1"/>
              <a:t>Adaptive</a:t>
            </a:r>
            <a:r>
              <a:rPr lang="es-CL" sz="1400" dirty="0"/>
              <a:t> </a:t>
            </a:r>
            <a:r>
              <a:rPr lang="es-CL" sz="1400" dirty="0" err="1"/>
              <a:t>NeuroFuzzy</a:t>
            </a:r>
            <a:r>
              <a:rPr lang="es-CL" sz="1400" dirty="0"/>
              <a:t> </a:t>
            </a:r>
            <a:r>
              <a:rPr lang="es-CL" sz="1400" dirty="0" err="1"/>
              <a:t>Inference</a:t>
            </a:r>
            <a:r>
              <a:rPr lang="es-CL" sz="1400" dirty="0"/>
              <a:t> </a:t>
            </a:r>
            <a:r>
              <a:rPr lang="es-CL" sz="1400" dirty="0" err="1"/>
              <a:t>System</a:t>
            </a:r>
            <a:r>
              <a:rPr lang="es-CL" sz="1400" dirty="0"/>
              <a:t> (ANFIS)</a:t>
            </a:r>
          </a:p>
          <a:p>
            <a:pPr marL="666900" lvl="1" indent="-342900">
              <a:buSzPct val="100000"/>
              <a:buFont typeface="+mj-lt"/>
              <a:buAutoNum type="alphaLcPeriod"/>
            </a:pPr>
            <a:r>
              <a:rPr lang="es-CL" sz="1400" dirty="0"/>
              <a:t>Proceso: 6DOF </a:t>
            </a:r>
            <a:r>
              <a:rPr lang="es-CL" sz="1400" dirty="0" err="1"/>
              <a:t>Blimp</a:t>
            </a:r>
            <a:r>
              <a:rPr lang="es-CL" sz="1400" dirty="0"/>
              <a:t> Dynamics </a:t>
            </a:r>
            <a:r>
              <a:rPr lang="es-CL" sz="1400" dirty="0" err="1"/>
              <a:t>Simulation</a:t>
            </a:r>
            <a:endParaRPr lang="es-CL" sz="1400" dirty="0"/>
          </a:p>
          <a:p>
            <a:pPr marL="666900" lvl="1" indent="-342900">
              <a:buSzPct val="100000"/>
              <a:buFont typeface="+mj-lt"/>
              <a:buAutoNum type="alphaLcPeriod"/>
            </a:pPr>
            <a:r>
              <a:rPr lang="es-CL" sz="1400" dirty="0"/>
              <a:t>Estrategia de control: Dynamic Matrix Control (DMC) con ANFIS </a:t>
            </a:r>
          </a:p>
          <a:p>
            <a:pPr marL="666900" lvl="1" indent="-342900">
              <a:buSzPct val="100000"/>
              <a:buFont typeface="+mj-lt"/>
              <a:buAutoNum type="alphaLcPeriod"/>
            </a:pPr>
            <a:r>
              <a:rPr lang="es-CL" sz="1400" dirty="0"/>
              <a:t>Computación heterogénea: Control en programación paralela</a:t>
            </a:r>
          </a:p>
          <a:p>
            <a:pPr marL="342900" indent="-342900">
              <a:buSzPct val="120000"/>
              <a:buFont typeface="+mj-lt"/>
              <a:buAutoNum type="arabicPeriod"/>
            </a:pPr>
            <a:r>
              <a:rPr lang="es-CL" sz="1400" u="sng" dirty="0"/>
              <a:t>Resultados</a:t>
            </a:r>
          </a:p>
          <a:p>
            <a:pPr marL="666900" lvl="1" indent="-342900">
              <a:buSzPct val="100000"/>
              <a:buFont typeface="+mj-lt"/>
              <a:buAutoNum type="alphaLcPeriod"/>
            </a:pPr>
            <a:r>
              <a:rPr lang="es-CL" sz="1400" dirty="0"/>
              <a:t>Trabajo realizado</a:t>
            </a:r>
          </a:p>
          <a:p>
            <a:pPr marL="666900" lvl="1" indent="-342900">
              <a:buSzPct val="100000"/>
              <a:buFont typeface="+mj-lt"/>
              <a:buAutoNum type="alphaLcPeriod"/>
            </a:pPr>
            <a:r>
              <a:rPr lang="es-CL" sz="1400" dirty="0"/>
              <a:t>Resultados</a:t>
            </a:r>
          </a:p>
          <a:p>
            <a:pPr marL="666900" lvl="1" indent="-342900">
              <a:buSzPct val="120000"/>
              <a:buFont typeface="+mj-lt"/>
              <a:buAutoNum type="alphaLcPeriod"/>
            </a:pPr>
            <a:endParaRPr lang="es-CL" sz="1400" dirty="0"/>
          </a:p>
          <a:p>
            <a:pPr marL="342900" indent="-342900">
              <a:buSzPct val="120000"/>
              <a:buFont typeface="+mj-lt"/>
              <a:buAutoNum type="arabicPeriod"/>
            </a:pPr>
            <a:r>
              <a:rPr lang="es-CL" sz="1400" u="sng" dirty="0"/>
              <a:t>Conclusiones</a:t>
            </a:r>
          </a:p>
          <a:p>
            <a:pPr marL="666900" lvl="1" indent="-342900">
              <a:buSzPct val="100000"/>
              <a:buFont typeface="+mj-lt"/>
              <a:buAutoNum type="alphaLcPeriod"/>
            </a:pPr>
            <a:r>
              <a:rPr lang="es-CL" sz="1400" dirty="0"/>
              <a:t>Comentarios</a:t>
            </a:r>
          </a:p>
          <a:p>
            <a:pPr marL="666900" lvl="1" indent="-342900">
              <a:buSzPct val="100000"/>
              <a:buFont typeface="+mj-lt"/>
              <a:buAutoNum type="alphaLcPeriod"/>
            </a:pPr>
            <a:r>
              <a:rPr lang="es-CL" sz="1400" dirty="0"/>
              <a:t>Trabajo futuro</a:t>
            </a:r>
          </a:p>
          <a:p>
            <a:pPr marL="0" indent="0">
              <a:buNone/>
            </a:pPr>
            <a:endParaRPr lang="es-CL" sz="1400" u="sng" dirty="0"/>
          </a:p>
        </p:txBody>
      </p:sp>
      <p:grpSp>
        <p:nvGrpSpPr>
          <p:cNvPr id="41" name="Grupo 40">
            <a:extLst>
              <a:ext uri="{FF2B5EF4-FFF2-40B4-BE49-F238E27FC236}">
                <a16:creationId xmlns:a16="http://schemas.microsoft.com/office/drawing/2014/main" id="{49D99383-9CB3-4362-A0B5-AAFDBD410F20}"/>
              </a:ext>
            </a:extLst>
          </p:cNvPr>
          <p:cNvGrpSpPr/>
          <p:nvPr/>
        </p:nvGrpSpPr>
        <p:grpSpPr>
          <a:xfrm>
            <a:off x="10969786" y="980388"/>
            <a:ext cx="518472" cy="515330"/>
            <a:chOff x="11092335" y="1093510"/>
            <a:chExt cx="518472" cy="515330"/>
          </a:xfrm>
        </p:grpSpPr>
        <p:cxnSp>
          <p:nvCxnSpPr>
            <p:cNvPr id="18" name="Conector recto 17">
              <a:extLst>
                <a:ext uri="{FF2B5EF4-FFF2-40B4-BE49-F238E27FC236}">
                  <a16:creationId xmlns:a16="http://schemas.microsoft.com/office/drawing/2014/main" id="{0761C8C2-E667-4A1C-ABAF-6E4B40B6C0A7}"/>
                </a:ext>
              </a:extLst>
            </p:cNvPr>
            <p:cNvCxnSpPr>
              <a:cxnSpLocks/>
            </p:cNvCxnSpPr>
            <p:nvPr/>
          </p:nvCxnSpPr>
          <p:spPr>
            <a:xfrm flipH="1">
              <a:off x="11092335" y="1093510"/>
              <a:ext cx="518472" cy="0"/>
            </a:xfrm>
            <a:prstGeom prst="line">
              <a:avLst/>
            </a:prstGeom>
            <a:ln w="57150">
              <a:solidFill>
                <a:schemeClr val="accent1">
                  <a:lumMod val="60000"/>
                  <a:lumOff val="40000"/>
                </a:schemeClr>
              </a:solidFill>
              <a:prstDash val="dash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BF85269A-7F3B-4A52-856B-EA20811C2C4D}"/>
                </a:ext>
              </a:extLst>
            </p:cNvPr>
            <p:cNvCxnSpPr>
              <a:cxnSpLocks/>
            </p:cNvCxnSpPr>
            <p:nvPr/>
          </p:nvCxnSpPr>
          <p:spPr>
            <a:xfrm flipH="1">
              <a:off x="11092335" y="1222342"/>
              <a:ext cx="518472" cy="0"/>
            </a:xfrm>
            <a:prstGeom prst="line">
              <a:avLst/>
            </a:prstGeom>
            <a:ln w="57150">
              <a:solidFill>
                <a:schemeClr val="accent1">
                  <a:lumMod val="60000"/>
                  <a:lumOff val="40000"/>
                </a:schemeClr>
              </a:solidFill>
              <a:prstDash val="dash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41C8958F-7C8E-4234-AA64-33891E1F90DA}"/>
                </a:ext>
              </a:extLst>
            </p:cNvPr>
            <p:cNvCxnSpPr>
              <a:cxnSpLocks/>
            </p:cNvCxnSpPr>
            <p:nvPr/>
          </p:nvCxnSpPr>
          <p:spPr>
            <a:xfrm flipH="1">
              <a:off x="11092335" y="1351174"/>
              <a:ext cx="518472" cy="0"/>
            </a:xfrm>
            <a:prstGeom prst="line">
              <a:avLst/>
            </a:prstGeom>
            <a:ln w="57150">
              <a:solidFill>
                <a:schemeClr val="accent1">
                  <a:lumMod val="60000"/>
                  <a:lumOff val="40000"/>
                </a:schemeClr>
              </a:solidFill>
              <a:prstDash val="dash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126C33CA-1DDB-44AF-9F9D-67E762FEDEF8}"/>
                </a:ext>
              </a:extLst>
            </p:cNvPr>
            <p:cNvCxnSpPr>
              <a:cxnSpLocks/>
            </p:cNvCxnSpPr>
            <p:nvPr/>
          </p:nvCxnSpPr>
          <p:spPr>
            <a:xfrm flipH="1">
              <a:off x="11092335" y="1480006"/>
              <a:ext cx="518472" cy="0"/>
            </a:xfrm>
            <a:prstGeom prst="line">
              <a:avLst/>
            </a:prstGeom>
            <a:ln w="57150">
              <a:solidFill>
                <a:schemeClr val="accent1">
                  <a:lumMod val="60000"/>
                  <a:lumOff val="40000"/>
                </a:schemeClr>
              </a:solidFill>
              <a:prstDash val="dash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67D4F3D1-2825-4AE4-8AD2-7FD5FE2EE642}"/>
                </a:ext>
              </a:extLst>
            </p:cNvPr>
            <p:cNvCxnSpPr>
              <a:cxnSpLocks/>
            </p:cNvCxnSpPr>
            <p:nvPr/>
          </p:nvCxnSpPr>
          <p:spPr>
            <a:xfrm flipH="1">
              <a:off x="11092335" y="1608840"/>
              <a:ext cx="518472" cy="0"/>
            </a:xfrm>
            <a:prstGeom prst="line">
              <a:avLst/>
            </a:prstGeom>
            <a:ln w="57150">
              <a:solidFill>
                <a:schemeClr val="accent1">
                  <a:lumMod val="60000"/>
                  <a:lumOff val="40000"/>
                </a:schemeClr>
              </a:solidFill>
              <a:prstDash val="dash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49314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628F2-79AC-436D-9F46-B736A4D9D1A9}"/>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s-CL" dirty="0"/>
              <a:t>Resultados Simulación dirigible</a:t>
            </a:r>
          </a:p>
        </p:txBody>
      </p:sp>
      <p:pic>
        <p:nvPicPr>
          <p:cNvPr id="4100" name="Picture 4" descr="Scientific Data Analysis - Data Analysis Logo Png , Free Transparent  Clipart - ClipartKey">
            <a:extLst>
              <a:ext uri="{FF2B5EF4-FFF2-40B4-BE49-F238E27FC236}">
                <a16:creationId xmlns:a16="http://schemas.microsoft.com/office/drawing/2014/main" id="{F6A9E8BC-4944-4C61-8988-6E619C439087}"/>
              </a:ext>
            </a:extLst>
          </p:cNvPr>
          <p:cNvPicPr>
            <a:picLocks noChangeAspect="1" noChangeArrowheads="1"/>
          </p:cNvPicPr>
          <p:nvPr/>
        </p:nvPicPr>
        <p:blipFill>
          <a:blip r:embed="rId3">
            <a:clrChange>
              <a:clrFrom>
                <a:srgbClr val="F7F7F7"/>
              </a:clrFrom>
              <a:clrTo>
                <a:srgbClr val="F7F7F7">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0222" y="850061"/>
            <a:ext cx="689333"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792987F1-36CB-4A4E-A996-5822B63F4135}"/>
              </a:ext>
            </a:extLst>
          </p:cNvPr>
          <p:cNvPicPr>
            <a:picLocks noChangeAspect="1"/>
          </p:cNvPicPr>
          <p:nvPr/>
        </p:nvPicPr>
        <p:blipFill>
          <a:blip r:embed="rId4"/>
          <a:stretch>
            <a:fillRect/>
          </a:stretch>
        </p:blipFill>
        <p:spPr>
          <a:xfrm>
            <a:off x="455978" y="1941039"/>
            <a:ext cx="6660899" cy="1944000"/>
          </a:xfrm>
          <a:prstGeom prst="rect">
            <a:avLst/>
          </a:prstGeom>
        </p:spPr>
      </p:pic>
      <p:sp>
        <p:nvSpPr>
          <p:cNvPr id="18" name="CuadroTexto 17">
            <a:extLst>
              <a:ext uri="{FF2B5EF4-FFF2-40B4-BE49-F238E27FC236}">
                <a16:creationId xmlns:a16="http://schemas.microsoft.com/office/drawing/2014/main" id="{0FFA569E-B3E2-459B-B39E-A3DD0F556B42}"/>
              </a:ext>
            </a:extLst>
          </p:cNvPr>
          <p:cNvSpPr txBox="1"/>
          <p:nvPr/>
        </p:nvSpPr>
        <p:spPr>
          <a:xfrm>
            <a:off x="1698612" y="3898429"/>
            <a:ext cx="4175631"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Entradas. </a:t>
            </a:r>
            <a:r>
              <a:rPr lang="en-US" sz="1400" dirty="0" err="1"/>
              <a:t>Fuerza</a:t>
            </a:r>
            <a:r>
              <a:rPr lang="en-US" sz="1400" dirty="0"/>
              <a:t> </a:t>
            </a:r>
            <a:r>
              <a:rPr lang="en-US" sz="1400" dirty="0" err="1"/>
              <a:t>motores</a:t>
            </a:r>
            <a:r>
              <a:rPr lang="en-US" sz="1400" dirty="0"/>
              <a:t> y </a:t>
            </a:r>
            <a:r>
              <a:rPr lang="en-US" sz="1400" dirty="0" err="1"/>
              <a:t>elevación</a:t>
            </a:r>
            <a:r>
              <a:rPr lang="en-US" sz="1400" dirty="0"/>
              <a:t>.</a:t>
            </a:r>
            <a:endParaRPr lang="es-CL" sz="1400" dirty="0"/>
          </a:p>
        </p:txBody>
      </p:sp>
      <p:grpSp>
        <p:nvGrpSpPr>
          <p:cNvPr id="13" name="Grupo 12">
            <a:extLst>
              <a:ext uri="{FF2B5EF4-FFF2-40B4-BE49-F238E27FC236}">
                <a16:creationId xmlns:a16="http://schemas.microsoft.com/office/drawing/2014/main" id="{7BA860C6-497C-479A-A4E8-4B1CB37B8628}"/>
              </a:ext>
            </a:extLst>
          </p:cNvPr>
          <p:cNvGrpSpPr/>
          <p:nvPr/>
        </p:nvGrpSpPr>
        <p:grpSpPr>
          <a:xfrm>
            <a:off x="0" y="4527374"/>
            <a:ext cx="3960000" cy="1801431"/>
            <a:chOff x="0" y="4527374"/>
            <a:chExt cx="3960000" cy="1801431"/>
          </a:xfrm>
        </p:grpSpPr>
        <p:pic>
          <p:nvPicPr>
            <p:cNvPr id="14" name="Imagen 13">
              <a:extLst>
                <a:ext uri="{FF2B5EF4-FFF2-40B4-BE49-F238E27FC236}">
                  <a16:creationId xmlns:a16="http://schemas.microsoft.com/office/drawing/2014/main" id="{18BB128D-0EA7-4DE9-9FCD-00BAB78890C8}"/>
                </a:ext>
              </a:extLst>
            </p:cNvPr>
            <p:cNvPicPr>
              <a:picLocks noChangeAspect="1"/>
            </p:cNvPicPr>
            <p:nvPr/>
          </p:nvPicPr>
          <p:blipFill rotWithShape="1">
            <a:blip r:embed="rId5"/>
            <a:srcRect r="53334" b="66646"/>
            <a:stretch/>
          </p:blipFill>
          <p:spPr>
            <a:xfrm>
              <a:off x="0" y="4527374"/>
              <a:ext cx="3960000" cy="1481475"/>
            </a:xfrm>
            <a:prstGeom prst="rect">
              <a:avLst/>
            </a:prstGeom>
          </p:spPr>
        </p:pic>
        <p:sp>
          <p:nvSpPr>
            <p:cNvPr id="19" name="CuadroTexto 18">
              <a:extLst>
                <a:ext uri="{FF2B5EF4-FFF2-40B4-BE49-F238E27FC236}">
                  <a16:creationId xmlns:a16="http://schemas.microsoft.com/office/drawing/2014/main" id="{D02C686A-ED84-4C0B-9C72-79FFE24969E1}"/>
                </a:ext>
              </a:extLst>
            </p:cNvPr>
            <p:cNvSpPr txBox="1"/>
            <p:nvPr/>
          </p:nvSpPr>
          <p:spPr>
            <a:xfrm>
              <a:off x="257885" y="6021028"/>
              <a:ext cx="2554796"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t>
              </a:r>
              <a:r>
                <a:rPr lang="en-US" sz="1400" dirty="0" err="1"/>
                <a:t>Velocidad</a:t>
              </a:r>
              <a:r>
                <a:rPr lang="en-US" sz="1400" dirty="0"/>
                <a:t> lineal </a:t>
              </a:r>
              <a:r>
                <a:rPr lang="en-US" sz="1400" dirty="0" err="1"/>
                <a:t>eje</a:t>
              </a:r>
              <a:r>
                <a:rPr lang="en-US" sz="1400" dirty="0"/>
                <a:t> X.</a:t>
              </a:r>
              <a:endParaRPr lang="es-CL" sz="1400" dirty="0"/>
            </a:p>
          </p:txBody>
        </p:sp>
      </p:grpSp>
      <p:grpSp>
        <p:nvGrpSpPr>
          <p:cNvPr id="25" name="Grupo 24">
            <a:extLst>
              <a:ext uri="{FF2B5EF4-FFF2-40B4-BE49-F238E27FC236}">
                <a16:creationId xmlns:a16="http://schemas.microsoft.com/office/drawing/2014/main" id="{3199159E-0835-4C88-BFEC-4D9D55CA3553}"/>
              </a:ext>
            </a:extLst>
          </p:cNvPr>
          <p:cNvGrpSpPr/>
          <p:nvPr/>
        </p:nvGrpSpPr>
        <p:grpSpPr>
          <a:xfrm>
            <a:off x="4116000" y="4527374"/>
            <a:ext cx="3960000" cy="1801431"/>
            <a:chOff x="4116000" y="4527374"/>
            <a:chExt cx="3960000" cy="1801431"/>
          </a:xfrm>
        </p:grpSpPr>
        <p:pic>
          <p:nvPicPr>
            <p:cNvPr id="10" name="Imagen 9">
              <a:extLst>
                <a:ext uri="{FF2B5EF4-FFF2-40B4-BE49-F238E27FC236}">
                  <a16:creationId xmlns:a16="http://schemas.microsoft.com/office/drawing/2014/main" id="{A3058CD8-D51C-43B8-B2C6-6A96A9F96879}"/>
                </a:ext>
              </a:extLst>
            </p:cNvPr>
            <p:cNvPicPr>
              <a:picLocks noChangeAspect="1"/>
            </p:cNvPicPr>
            <p:nvPr/>
          </p:nvPicPr>
          <p:blipFill rotWithShape="1">
            <a:blip r:embed="rId5"/>
            <a:srcRect t="66646" r="52084"/>
            <a:stretch/>
          </p:blipFill>
          <p:spPr>
            <a:xfrm>
              <a:off x="4116000" y="4527374"/>
              <a:ext cx="3960000" cy="1442830"/>
            </a:xfrm>
            <a:prstGeom prst="rect">
              <a:avLst/>
            </a:prstGeom>
          </p:spPr>
        </p:pic>
        <p:sp>
          <p:nvSpPr>
            <p:cNvPr id="20" name="CuadroTexto 19">
              <a:extLst>
                <a:ext uri="{FF2B5EF4-FFF2-40B4-BE49-F238E27FC236}">
                  <a16:creationId xmlns:a16="http://schemas.microsoft.com/office/drawing/2014/main" id="{ED99F481-0AED-4AB6-859A-C1C980DD7DFA}"/>
                </a:ext>
              </a:extLst>
            </p:cNvPr>
            <p:cNvSpPr txBox="1"/>
            <p:nvPr/>
          </p:nvSpPr>
          <p:spPr>
            <a:xfrm>
              <a:off x="4388399" y="6021028"/>
              <a:ext cx="2554796"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t>
              </a:r>
              <a:r>
                <a:rPr lang="en-US" sz="1400" dirty="0" err="1"/>
                <a:t>Velocidad</a:t>
              </a:r>
              <a:r>
                <a:rPr lang="en-US" sz="1400" dirty="0"/>
                <a:t> lineal </a:t>
              </a:r>
              <a:r>
                <a:rPr lang="en-US" sz="1400" dirty="0" err="1"/>
                <a:t>eje</a:t>
              </a:r>
              <a:r>
                <a:rPr lang="en-US" sz="1400" dirty="0"/>
                <a:t> Z.</a:t>
              </a:r>
              <a:endParaRPr lang="es-CL" sz="1400" dirty="0"/>
            </a:p>
          </p:txBody>
        </p:sp>
      </p:grpSp>
      <p:grpSp>
        <p:nvGrpSpPr>
          <p:cNvPr id="26" name="Grupo 25">
            <a:extLst>
              <a:ext uri="{FF2B5EF4-FFF2-40B4-BE49-F238E27FC236}">
                <a16:creationId xmlns:a16="http://schemas.microsoft.com/office/drawing/2014/main" id="{46237824-E5D6-4DB2-A1F1-414EFC5E0941}"/>
              </a:ext>
            </a:extLst>
          </p:cNvPr>
          <p:cNvGrpSpPr/>
          <p:nvPr/>
        </p:nvGrpSpPr>
        <p:grpSpPr>
          <a:xfrm>
            <a:off x="8232000" y="4527374"/>
            <a:ext cx="3960000" cy="1801431"/>
            <a:chOff x="8232000" y="4527374"/>
            <a:chExt cx="3960000" cy="1801431"/>
          </a:xfrm>
        </p:grpSpPr>
        <p:pic>
          <p:nvPicPr>
            <p:cNvPr id="12" name="Imagen 11">
              <a:extLst>
                <a:ext uri="{FF2B5EF4-FFF2-40B4-BE49-F238E27FC236}">
                  <a16:creationId xmlns:a16="http://schemas.microsoft.com/office/drawing/2014/main" id="{6F682143-5E5B-48BB-99BF-5320CF64FBD2}"/>
                </a:ext>
              </a:extLst>
            </p:cNvPr>
            <p:cNvPicPr>
              <a:picLocks noChangeAspect="1"/>
            </p:cNvPicPr>
            <p:nvPr/>
          </p:nvPicPr>
          <p:blipFill rotWithShape="1">
            <a:blip r:embed="rId6"/>
            <a:srcRect t="33645" b="33502"/>
            <a:stretch/>
          </p:blipFill>
          <p:spPr>
            <a:xfrm>
              <a:off x="8232000" y="4527374"/>
              <a:ext cx="3960000" cy="1502529"/>
            </a:xfrm>
            <a:prstGeom prst="rect">
              <a:avLst/>
            </a:prstGeom>
          </p:spPr>
        </p:pic>
        <p:sp>
          <p:nvSpPr>
            <p:cNvPr id="21" name="CuadroTexto 20">
              <a:extLst>
                <a:ext uri="{FF2B5EF4-FFF2-40B4-BE49-F238E27FC236}">
                  <a16:creationId xmlns:a16="http://schemas.microsoft.com/office/drawing/2014/main" id="{C0DA2DCB-4AB1-442E-AF68-D1542B677785}"/>
                </a:ext>
              </a:extLst>
            </p:cNvPr>
            <p:cNvSpPr txBox="1"/>
            <p:nvPr/>
          </p:nvSpPr>
          <p:spPr>
            <a:xfrm>
              <a:off x="8547192" y="6021028"/>
              <a:ext cx="2554796" cy="307777"/>
            </a:xfrm>
            <a:prstGeom prst="rect">
              <a:avLst/>
            </a:prstGeom>
            <a:noFill/>
          </p:spPr>
          <p:txBody>
            <a:bodyPr wrap="square" rtlCol="0" anchor="ctr">
              <a:spAutoFit/>
            </a:bodyPr>
            <a:lstStyle>
              <a:defPPr>
                <a:defRPr lang="en-US"/>
              </a:defPPr>
              <a:lvl1pPr>
                <a:defRPr i="0">
                  <a:solidFill>
                    <a:schemeClr val="tx1">
                      <a:lumMod val="50000"/>
                      <a:lumOff val="50000"/>
                    </a:schemeClr>
                  </a:solidFill>
                  <a:effectLst/>
                </a:defRPr>
              </a:lvl1pPr>
            </a:lstStyle>
            <a:p>
              <a:r>
                <a:rPr lang="en-US" sz="1400" dirty="0"/>
                <a:t>⇪ </a:t>
              </a:r>
              <a:r>
                <a:rPr lang="en-US" sz="1400" dirty="0" err="1"/>
                <a:t>Figura</a:t>
              </a:r>
              <a:r>
                <a:rPr lang="en-US" sz="1400" dirty="0"/>
                <a:t>: </a:t>
              </a:r>
              <a:r>
                <a:rPr lang="en-US" sz="1400" dirty="0" err="1"/>
                <a:t>Elevación</a:t>
              </a:r>
              <a:r>
                <a:rPr lang="en-US" sz="1400" dirty="0"/>
                <a:t> </a:t>
              </a:r>
              <a:r>
                <a:rPr lang="en-US" sz="1400" dirty="0" err="1"/>
                <a:t>eje</a:t>
              </a:r>
              <a:r>
                <a:rPr lang="en-US" sz="1400" dirty="0"/>
                <a:t> Y.</a:t>
              </a:r>
              <a:endParaRPr lang="es-CL" sz="1400" dirty="0"/>
            </a:p>
          </p:txBody>
        </p:sp>
      </p:grpSp>
      <p:grpSp>
        <p:nvGrpSpPr>
          <p:cNvPr id="22" name="Grupo 21">
            <a:extLst>
              <a:ext uri="{FF2B5EF4-FFF2-40B4-BE49-F238E27FC236}">
                <a16:creationId xmlns:a16="http://schemas.microsoft.com/office/drawing/2014/main" id="{9EC00408-395E-48E9-8FE0-61C09E54A036}"/>
              </a:ext>
            </a:extLst>
          </p:cNvPr>
          <p:cNvGrpSpPr>
            <a:grpSpLocks noChangeAspect="1"/>
          </p:cNvGrpSpPr>
          <p:nvPr/>
        </p:nvGrpSpPr>
        <p:grpSpPr>
          <a:xfrm>
            <a:off x="7648873" y="3398619"/>
            <a:ext cx="1467443" cy="720000"/>
            <a:chOff x="4311444" y="3640059"/>
            <a:chExt cx="3333136" cy="1635402"/>
          </a:xfrm>
        </p:grpSpPr>
        <p:sp>
          <p:nvSpPr>
            <p:cNvPr id="23" name="Rectángulo: esquinas superiores redondeadas 22">
              <a:extLst>
                <a:ext uri="{FF2B5EF4-FFF2-40B4-BE49-F238E27FC236}">
                  <a16:creationId xmlns:a16="http://schemas.microsoft.com/office/drawing/2014/main" id="{19B77E98-231D-4F92-A97F-9AD1C49E4979}"/>
                </a:ext>
              </a:extLst>
            </p:cNvPr>
            <p:cNvSpPr/>
            <p:nvPr/>
          </p:nvSpPr>
          <p:spPr>
            <a:xfrm rot="10800000">
              <a:off x="5642485" y="5028077"/>
              <a:ext cx="671054" cy="247384"/>
            </a:xfrm>
            <a:prstGeom prst="round2SameRect">
              <a:avLst>
                <a:gd name="adj1" fmla="val 50000"/>
                <a:gd name="adj2" fmla="val 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mc:AlternateContent xmlns:mc="http://schemas.openxmlformats.org/markup-compatibility/2006" xmlns:a14="http://schemas.microsoft.com/office/drawing/2010/main">
          <mc:Choice Requires="a14">
            <p:sp>
              <p:nvSpPr>
                <p:cNvPr id="24" name="Elipse 23">
                  <a:extLst>
                    <a:ext uri="{FF2B5EF4-FFF2-40B4-BE49-F238E27FC236}">
                      <a16:creationId xmlns:a16="http://schemas.microsoft.com/office/drawing/2014/main" id="{2D47672D-C4F6-4A1E-BF14-0AB9C05B1144}"/>
                    </a:ext>
                  </a:extLst>
                </p:cNvPr>
                <p:cNvSpPr/>
                <p:nvPr/>
              </p:nvSpPr>
              <p:spPr>
                <a:xfrm>
                  <a:off x="4311444" y="3640059"/>
                  <a:ext cx="3333136" cy="15117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400" b="0" i="1" smtClean="0">
                            <a:solidFill>
                              <a:schemeClr val="tx1"/>
                            </a:solidFill>
                            <a:latin typeface="Cambria Math" panose="02040503050406030204" pitchFamily="18" charset="0"/>
                          </a:rPr>
                          <m:t>𝐵𝑙𝑖𝑚𝑝</m:t>
                        </m:r>
                        <m:r>
                          <a:rPr lang="es-ES" sz="1400" b="0" i="1" smtClean="0">
                            <a:solidFill>
                              <a:schemeClr val="tx1"/>
                            </a:solidFill>
                            <a:latin typeface="Cambria Math" panose="02040503050406030204" pitchFamily="18" charset="0"/>
                          </a:rPr>
                          <m:t>(</m:t>
                        </m:r>
                        <m:r>
                          <a:rPr lang="es-ES" sz="1400" b="0" i="1" smtClean="0">
                            <a:solidFill>
                              <a:schemeClr val="tx1"/>
                            </a:solidFill>
                            <a:latin typeface="Cambria Math" panose="02040503050406030204" pitchFamily="18" charset="0"/>
                          </a:rPr>
                          <m:t>𝑡</m:t>
                        </m:r>
                        <m:r>
                          <a:rPr lang="es-ES" sz="1400" b="0" i="1" smtClean="0">
                            <a:solidFill>
                              <a:schemeClr val="tx1"/>
                            </a:solidFill>
                            <a:latin typeface="Cambria Math" panose="02040503050406030204" pitchFamily="18" charset="0"/>
                          </a:rPr>
                          <m:t>)</m:t>
                        </m:r>
                      </m:oMath>
                    </m:oMathPara>
                  </a14:m>
                  <a:endParaRPr lang="es-ES" sz="1400" dirty="0">
                    <a:solidFill>
                      <a:schemeClr val="tx1"/>
                    </a:solidFill>
                  </a:endParaRPr>
                </a:p>
              </p:txBody>
            </p:sp>
          </mc:Choice>
          <mc:Fallback xmlns="">
            <p:sp>
              <p:nvSpPr>
                <p:cNvPr id="14" name="Elipse 13">
                  <a:extLst>
                    <a:ext uri="{FF2B5EF4-FFF2-40B4-BE49-F238E27FC236}">
                      <a16:creationId xmlns:a16="http://schemas.microsoft.com/office/drawing/2014/main" id="{39CF8702-5646-4844-B87C-632CB8DFA163}"/>
                    </a:ext>
                  </a:extLst>
                </p:cNvPr>
                <p:cNvSpPr>
                  <a:spLocks noRot="1" noChangeAspect="1" noMove="1" noResize="1" noEditPoints="1" noAdjustHandles="1" noChangeArrowheads="1" noChangeShapeType="1" noTextEdit="1"/>
                </p:cNvSpPr>
                <p:nvPr/>
              </p:nvSpPr>
              <p:spPr>
                <a:xfrm>
                  <a:off x="4311444" y="3640059"/>
                  <a:ext cx="3333136" cy="1511710"/>
                </a:xfrm>
                <a:prstGeom prst="ellipse">
                  <a:avLst/>
                </a:prstGeom>
                <a:blipFill>
                  <a:blip r:embed="rId7"/>
                  <a:stretch>
                    <a:fillRect/>
                  </a:stretch>
                </a:blipFill>
                <a:ln>
                  <a:solidFill>
                    <a:schemeClr val="tx1"/>
                  </a:solidFill>
                </a:ln>
              </p:spPr>
              <p:txBody>
                <a:bodyPr/>
                <a:lstStyle/>
                <a:p>
                  <a:r>
                    <a:rPr lang="es-CL">
                      <a:noFill/>
                    </a:rPr>
                    <a:t> </a:t>
                  </a:r>
                </a:p>
              </p:txBody>
            </p:sp>
          </mc:Fallback>
        </mc:AlternateContent>
      </p:grpSp>
    </p:spTree>
    <p:extLst>
      <p:ext uri="{BB962C8B-B14F-4D97-AF65-F5344CB8AC3E}">
        <p14:creationId xmlns:p14="http://schemas.microsoft.com/office/powerpoint/2010/main" val="137763678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1.11022E-16 3.33333E-6 L 0.21667 -0.21898 " pathEditMode="relative" rAng="0" ptsTypes="AA">
                                      <p:cBhvr>
                                        <p:cTn id="6" dur="6000" fill="hold"/>
                                        <p:tgtEl>
                                          <p:spTgt spid="22"/>
                                        </p:tgtEl>
                                        <p:attrNameLst>
                                          <p:attrName>ppt_x</p:attrName>
                                          <p:attrName>ppt_y</p:attrName>
                                        </p:attrNameLst>
                                      </p:cBhvr>
                                      <p:rCtr x="10833" y="-10949"/>
                                    </p:animMotion>
                                  </p:childTnLst>
                                </p:cTn>
                              </p:par>
                              <p:par>
                                <p:cTn id="7" presetID="32" presetClass="emph" presetSubtype="0" fill="hold" nodeType="withEffect">
                                  <p:stCondLst>
                                    <p:cond delay="0"/>
                                  </p:stCondLst>
                                  <p:childTnLst>
                                    <p:animRot by="120000">
                                      <p:cBhvr>
                                        <p:cTn id="8" dur="200" fill="hold">
                                          <p:stCondLst>
                                            <p:cond delay="0"/>
                                          </p:stCondLst>
                                        </p:cTn>
                                        <p:tgtEl>
                                          <p:spTgt spid="22"/>
                                        </p:tgtEl>
                                        <p:attrNameLst>
                                          <p:attrName>r</p:attrName>
                                        </p:attrNameLst>
                                      </p:cBhvr>
                                    </p:animRot>
                                    <p:animRot by="-240000">
                                      <p:cBhvr>
                                        <p:cTn id="9" dur="400" fill="hold">
                                          <p:stCondLst>
                                            <p:cond delay="400"/>
                                          </p:stCondLst>
                                        </p:cTn>
                                        <p:tgtEl>
                                          <p:spTgt spid="22"/>
                                        </p:tgtEl>
                                        <p:attrNameLst>
                                          <p:attrName>r</p:attrName>
                                        </p:attrNameLst>
                                      </p:cBhvr>
                                    </p:animRot>
                                    <p:animRot by="240000">
                                      <p:cBhvr>
                                        <p:cTn id="10" dur="400" fill="hold">
                                          <p:stCondLst>
                                            <p:cond delay="800"/>
                                          </p:stCondLst>
                                        </p:cTn>
                                        <p:tgtEl>
                                          <p:spTgt spid="22"/>
                                        </p:tgtEl>
                                        <p:attrNameLst>
                                          <p:attrName>r</p:attrName>
                                        </p:attrNameLst>
                                      </p:cBhvr>
                                    </p:animRot>
                                    <p:animRot by="-240000">
                                      <p:cBhvr>
                                        <p:cTn id="11" dur="400" fill="hold">
                                          <p:stCondLst>
                                            <p:cond delay="1200"/>
                                          </p:stCondLst>
                                        </p:cTn>
                                        <p:tgtEl>
                                          <p:spTgt spid="22"/>
                                        </p:tgtEl>
                                        <p:attrNameLst>
                                          <p:attrName>r</p:attrName>
                                        </p:attrNameLst>
                                      </p:cBhvr>
                                    </p:animRot>
                                    <p:animRot by="120000">
                                      <p:cBhvr>
                                        <p:cTn id="12" dur="400" fill="hold">
                                          <p:stCondLst>
                                            <p:cond delay="1600"/>
                                          </p:stCondLst>
                                        </p:cTn>
                                        <p:tgtEl>
                                          <p:spTgt spid="22"/>
                                        </p:tgtEl>
                                        <p:attrNameLst>
                                          <p:attrName>r</p:attrName>
                                        </p:attrNameLst>
                                      </p:cBhvr>
                                    </p:animRot>
                                  </p:childTnLst>
                                </p:cTn>
                              </p:par>
                              <p:par>
                                <p:cTn id="13" presetID="32" presetClass="emph" presetSubtype="0" fill="hold" nodeType="withEffect">
                                  <p:stCondLst>
                                    <p:cond delay="2000"/>
                                  </p:stCondLst>
                                  <p:childTnLst>
                                    <p:animRot by="120000">
                                      <p:cBhvr>
                                        <p:cTn id="14" dur="200" fill="hold">
                                          <p:stCondLst>
                                            <p:cond delay="0"/>
                                          </p:stCondLst>
                                        </p:cTn>
                                        <p:tgtEl>
                                          <p:spTgt spid="22"/>
                                        </p:tgtEl>
                                        <p:attrNameLst>
                                          <p:attrName>r</p:attrName>
                                        </p:attrNameLst>
                                      </p:cBhvr>
                                    </p:animRot>
                                    <p:animRot by="-240000">
                                      <p:cBhvr>
                                        <p:cTn id="15" dur="400" fill="hold">
                                          <p:stCondLst>
                                            <p:cond delay="400"/>
                                          </p:stCondLst>
                                        </p:cTn>
                                        <p:tgtEl>
                                          <p:spTgt spid="22"/>
                                        </p:tgtEl>
                                        <p:attrNameLst>
                                          <p:attrName>r</p:attrName>
                                        </p:attrNameLst>
                                      </p:cBhvr>
                                    </p:animRot>
                                    <p:animRot by="240000">
                                      <p:cBhvr>
                                        <p:cTn id="16" dur="400" fill="hold">
                                          <p:stCondLst>
                                            <p:cond delay="800"/>
                                          </p:stCondLst>
                                        </p:cTn>
                                        <p:tgtEl>
                                          <p:spTgt spid="22"/>
                                        </p:tgtEl>
                                        <p:attrNameLst>
                                          <p:attrName>r</p:attrName>
                                        </p:attrNameLst>
                                      </p:cBhvr>
                                    </p:animRot>
                                    <p:animRot by="-240000">
                                      <p:cBhvr>
                                        <p:cTn id="17" dur="400" fill="hold">
                                          <p:stCondLst>
                                            <p:cond delay="1200"/>
                                          </p:stCondLst>
                                        </p:cTn>
                                        <p:tgtEl>
                                          <p:spTgt spid="22"/>
                                        </p:tgtEl>
                                        <p:attrNameLst>
                                          <p:attrName>r</p:attrName>
                                        </p:attrNameLst>
                                      </p:cBhvr>
                                    </p:animRot>
                                    <p:animRot by="120000">
                                      <p:cBhvr>
                                        <p:cTn id="18" dur="400" fill="hold">
                                          <p:stCondLst>
                                            <p:cond delay="1600"/>
                                          </p:stCondLst>
                                        </p:cTn>
                                        <p:tgtEl>
                                          <p:spTgt spid="22"/>
                                        </p:tgtEl>
                                        <p:attrNameLst>
                                          <p:attrName>r</p:attrName>
                                        </p:attrNameLst>
                                      </p:cBhvr>
                                    </p:animRot>
                                  </p:childTnLst>
                                </p:cTn>
                              </p:par>
                              <p:par>
                                <p:cTn id="19" presetID="32" presetClass="emph" presetSubtype="0" fill="hold" nodeType="withEffect">
                                  <p:stCondLst>
                                    <p:cond delay="4000"/>
                                  </p:stCondLst>
                                  <p:childTnLst>
                                    <p:animRot by="120000">
                                      <p:cBhvr>
                                        <p:cTn id="20" dur="200" fill="hold">
                                          <p:stCondLst>
                                            <p:cond delay="0"/>
                                          </p:stCondLst>
                                        </p:cTn>
                                        <p:tgtEl>
                                          <p:spTgt spid="22"/>
                                        </p:tgtEl>
                                        <p:attrNameLst>
                                          <p:attrName>r</p:attrName>
                                        </p:attrNameLst>
                                      </p:cBhvr>
                                    </p:animRot>
                                    <p:animRot by="-240000">
                                      <p:cBhvr>
                                        <p:cTn id="21" dur="400" fill="hold">
                                          <p:stCondLst>
                                            <p:cond delay="400"/>
                                          </p:stCondLst>
                                        </p:cTn>
                                        <p:tgtEl>
                                          <p:spTgt spid="22"/>
                                        </p:tgtEl>
                                        <p:attrNameLst>
                                          <p:attrName>r</p:attrName>
                                        </p:attrNameLst>
                                      </p:cBhvr>
                                    </p:animRot>
                                    <p:animRot by="240000">
                                      <p:cBhvr>
                                        <p:cTn id="22" dur="400" fill="hold">
                                          <p:stCondLst>
                                            <p:cond delay="800"/>
                                          </p:stCondLst>
                                        </p:cTn>
                                        <p:tgtEl>
                                          <p:spTgt spid="22"/>
                                        </p:tgtEl>
                                        <p:attrNameLst>
                                          <p:attrName>r</p:attrName>
                                        </p:attrNameLst>
                                      </p:cBhvr>
                                    </p:animRot>
                                    <p:animRot by="-240000">
                                      <p:cBhvr>
                                        <p:cTn id="23" dur="400" fill="hold">
                                          <p:stCondLst>
                                            <p:cond delay="1200"/>
                                          </p:stCondLst>
                                        </p:cTn>
                                        <p:tgtEl>
                                          <p:spTgt spid="22"/>
                                        </p:tgtEl>
                                        <p:attrNameLst>
                                          <p:attrName>r</p:attrName>
                                        </p:attrNameLst>
                                      </p:cBhvr>
                                    </p:animRot>
                                    <p:animRot by="120000">
                                      <p:cBhvr>
                                        <p:cTn id="24" dur="400" fill="hold">
                                          <p:stCondLst>
                                            <p:cond delay="16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628F2-79AC-436D-9F46-B736A4D9D1A9}"/>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s-CL" dirty="0"/>
              <a:t>Resultados Entrenamiento ANFIS</a:t>
            </a:r>
          </a:p>
        </p:txBody>
      </p:sp>
      <p:pic>
        <p:nvPicPr>
          <p:cNvPr id="4100" name="Picture 4" descr="Scientific Data Analysis - Data Analysis Logo Png , Free Transparent  Clipart - ClipartKey">
            <a:extLst>
              <a:ext uri="{FF2B5EF4-FFF2-40B4-BE49-F238E27FC236}">
                <a16:creationId xmlns:a16="http://schemas.microsoft.com/office/drawing/2014/main" id="{F6A9E8BC-4944-4C61-8988-6E619C439087}"/>
              </a:ext>
            </a:extLst>
          </p:cNvPr>
          <p:cNvPicPr>
            <a:picLocks noChangeAspect="1" noChangeArrowheads="1"/>
          </p:cNvPicPr>
          <p:nvPr/>
        </p:nvPicPr>
        <p:blipFill>
          <a:blip r:embed="rId3">
            <a:clrChange>
              <a:clrFrom>
                <a:srgbClr val="F7F7F7"/>
              </a:clrFrom>
              <a:clrTo>
                <a:srgbClr val="F7F7F7">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0222" y="850061"/>
            <a:ext cx="689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64A2AC09-B7A8-4EBA-BB71-91ED92F69DB8}"/>
              </a:ext>
            </a:extLst>
          </p:cNvPr>
          <p:cNvGrpSpPr/>
          <p:nvPr/>
        </p:nvGrpSpPr>
        <p:grpSpPr>
          <a:xfrm>
            <a:off x="485142" y="2262045"/>
            <a:ext cx="11221715" cy="2880000"/>
            <a:chOff x="270696" y="2251825"/>
            <a:chExt cx="11221715" cy="2880000"/>
          </a:xfrm>
        </p:grpSpPr>
        <p:pic>
          <p:nvPicPr>
            <p:cNvPr id="10" name="Imagen 9">
              <a:extLst>
                <a:ext uri="{FF2B5EF4-FFF2-40B4-BE49-F238E27FC236}">
                  <a16:creationId xmlns:a16="http://schemas.microsoft.com/office/drawing/2014/main" id="{AD4C1B8C-2989-49C7-AF46-948712F09BA8}"/>
                </a:ext>
              </a:extLst>
            </p:cNvPr>
            <p:cNvPicPr>
              <a:picLocks noChangeAspect="1"/>
            </p:cNvPicPr>
            <p:nvPr/>
          </p:nvPicPr>
          <p:blipFill>
            <a:blip r:embed="rId4"/>
            <a:stretch>
              <a:fillRect/>
            </a:stretch>
          </p:blipFill>
          <p:spPr>
            <a:xfrm>
              <a:off x="270696" y="2251825"/>
              <a:ext cx="5419200" cy="2880000"/>
            </a:xfrm>
            <a:prstGeom prst="rect">
              <a:avLst/>
            </a:prstGeom>
          </p:spPr>
        </p:pic>
        <p:pic>
          <p:nvPicPr>
            <p:cNvPr id="12" name="Imagen 11">
              <a:extLst>
                <a:ext uri="{FF2B5EF4-FFF2-40B4-BE49-F238E27FC236}">
                  <a16:creationId xmlns:a16="http://schemas.microsoft.com/office/drawing/2014/main" id="{E811E815-D068-4920-B7CB-E558201013A0}"/>
                </a:ext>
              </a:extLst>
            </p:cNvPr>
            <p:cNvPicPr>
              <a:picLocks noChangeAspect="1"/>
            </p:cNvPicPr>
            <p:nvPr/>
          </p:nvPicPr>
          <p:blipFill>
            <a:blip r:embed="rId5"/>
            <a:stretch>
              <a:fillRect/>
            </a:stretch>
          </p:blipFill>
          <p:spPr>
            <a:xfrm>
              <a:off x="6096000" y="2251825"/>
              <a:ext cx="5396411" cy="2880000"/>
            </a:xfrm>
            <a:prstGeom prst="rect">
              <a:avLst/>
            </a:prstGeom>
          </p:spPr>
        </p:pic>
        <p:sp>
          <p:nvSpPr>
            <p:cNvPr id="17" name="Flecha: a la derecha 16">
              <a:extLst>
                <a:ext uri="{FF2B5EF4-FFF2-40B4-BE49-F238E27FC236}">
                  <a16:creationId xmlns:a16="http://schemas.microsoft.com/office/drawing/2014/main" id="{11A6150F-051A-409A-8B89-A4E5425E351E}"/>
                </a:ext>
              </a:extLst>
            </p:cNvPr>
            <p:cNvSpPr/>
            <p:nvPr/>
          </p:nvSpPr>
          <p:spPr>
            <a:xfrm>
              <a:off x="5740924" y="3511825"/>
              <a:ext cx="360000" cy="3600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46E5FEE0-E840-431C-9194-C7E024D74FE1}"/>
                  </a:ext>
                </a:extLst>
              </p:cNvPr>
              <p:cNvSpPr txBox="1"/>
              <p:nvPr/>
            </p:nvSpPr>
            <p:spPr>
              <a:xfrm>
                <a:off x="10702144" y="5321680"/>
                <a:ext cx="1467966" cy="430887"/>
              </a:xfrm>
              <a:prstGeom prst="rect">
                <a:avLst/>
              </a:prstGeom>
              <a:noFill/>
            </p:spPr>
            <p:txBody>
              <a:bodyPr wrap="none" lIns="0" tIns="0" rIns="0" bIns="0" rtlCol="0">
                <a:spAutoFit/>
              </a:bodyPr>
              <a:lstStyle>
                <a:defPPr>
                  <a:defRPr lang="en-US"/>
                </a:defPPr>
                <a:lvl1pPr>
                  <a:defRPr b="0" i="1">
                    <a:solidFill>
                      <a:schemeClr val="accent1">
                        <a:lumMod val="40000"/>
                        <a:lumOff val="60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s-CL" sz="1400" b="0" i="1" smtClean="0">
                          <a:latin typeface="Cambria Math" panose="02040503050406030204" pitchFamily="18" charset="0"/>
                        </a:rPr>
                        <m:t>𝐴𝑗𝑢𝑠𝑡𝑒</m:t>
                      </m:r>
                      <m:r>
                        <a:rPr lang="es-CL" sz="1400" b="0" i="1" smtClean="0">
                          <a:latin typeface="Cambria Math" panose="02040503050406030204" pitchFamily="18" charset="0"/>
                        </a:rPr>
                        <m:t> </m:t>
                      </m:r>
                      <m:r>
                        <a:rPr lang="es-CL" sz="1400" b="0" i="1" smtClean="0">
                          <a:latin typeface="Cambria Math" panose="02040503050406030204" pitchFamily="18" charset="0"/>
                        </a:rPr>
                        <m:t>𝑓𝑢𝑛𝑐𝑖𝑜𝑛𝑒𝑠</m:t>
                      </m:r>
                      <m:r>
                        <a:rPr lang="es-CL" sz="1400" b="0" i="1" smtClean="0">
                          <a:latin typeface="Cambria Math" panose="02040503050406030204" pitchFamily="18" charset="0"/>
                        </a:rPr>
                        <m:t> </m:t>
                      </m:r>
                    </m:oMath>
                    <m:oMath xmlns:m="http://schemas.openxmlformats.org/officeDocument/2006/math">
                      <m:r>
                        <a:rPr lang="es-CL" sz="1400" b="0" i="1" smtClean="0">
                          <a:latin typeface="Cambria Math" panose="02040503050406030204" pitchFamily="18" charset="0"/>
                        </a:rPr>
                        <m:t>𝑑𝑒</m:t>
                      </m:r>
                      <m:r>
                        <a:rPr lang="es-CL" sz="1400" b="0" i="1" smtClean="0">
                          <a:latin typeface="Cambria Math" panose="02040503050406030204" pitchFamily="18" charset="0"/>
                        </a:rPr>
                        <m:t> </m:t>
                      </m:r>
                      <m:r>
                        <a:rPr lang="es-CL" sz="1400" b="0" i="1" smtClean="0">
                          <a:latin typeface="Cambria Math" panose="02040503050406030204" pitchFamily="18" charset="0"/>
                        </a:rPr>
                        <m:t>𝑝𝑒𝑟𝑡𝑒𝑛𝑒𝑛𝑐𝑖𝑎</m:t>
                      </m:r>
                      <m:r>
                        <a:rPr lang="es-CL" sz="1400" b="0" i="1" smtClean="0">
                          <a:latin typeface="Cambria Math" panose="02040503050406030204" pitchFamily="18" charset="0"/>
                        </a:rPr>
                        <m:t>.</m:t>
                      </m:r>
                    </m:oMath>
                  </m:oMathPara>
                </a14:m>
                <a:endParaRPr lang="es-CL" sz="1400" dirty="0"/>
              </a:p>
            </p:txBody>
          </p:sp>
        </mc:Choice>
        <mc:Fallback xmlns="">
          <p:sp>
            <p:nvSpPr>
              <p:cNvPr id="39" name="CuadroTexto 38">
                <a:extLst>
                  <a:ext uri="{FF2B5EF4-FFF2-40B4-BE49-F238E27FC236}">
                    <a16:creationId xmlns:a16="http://schemas.microsoft.com/office/drawing/2014/main" id="{46E5FEE0-E840-431C-9194-C7E024D74FE1}"/>
                  </a:ext>
                </a:extLst>
              </p:cNvPr>
              <p:cNvSpPr txBox="1">
                <a:spLocks noRot="1" noChangeAspect="1" noMove="1" noResize="1" noEditPoints="1" noAdjustHandles="1" noChangeArrowheads="1" noChangeShapeType="1" noTextEdit="1"/>
              </p:cNvSpPr>
              <p:nvPr/>
            </p:nvSpPr>
            <p:spPr>
              <a:xfrm>
                <a:off x="10702144" y="5321680"/>
                <a:ext cx="1467966" cy="430887"/>
              </a:xfrm>
              <a:prstGeom prst="rect">
                <a:avLst/>
              </a:prstGeom>
              <a:blipFill>
                <a:blip r:embed="rId6"/>
                <a:stretch>
                  <a:fillRect l="-4167" r="-417" b="-15493"/>
                </a:stretch>
              </a:blipFill>
            </p:spPr>
            <p:txBody>
              <a:bodyPr/>
              <a:lstStyle/>
              <a:p>
                <a:r>
                  <a:rPr lang="es-CL">
                    <a:noFill/>
                  </a:rPr>
                  <a:t> </a:t>
                </a:r>
              </a:p>
            </p:txBody>
          </p:sp>
        </mc:Fallback>
      </mc:AlternateContent>
      <p:sp>
        <p:nvSpPr>
          <p:cNvPr id="40" name="Arco 39">
            <a:extLst>
              <a:ext uri="{FF2B5EF4-FFF2-40B4-BE49-F238E27FC236}">
                <a16:creationId xmlns:a16="http://schemas.microsoft.com/office/drawing/2014/main" id="{579A9ACF-6B9D-41C8-971C-86899710A819}"/>
              </a:ext>
            </a:extLst>
          </p:cNvPr>
          <p:cNvSpPr/>
          <p:nvPr/>
        </p:nvSpPr>
        <p:spPr>
          <a:xfrm rot="5400000">
            <a:off x="10273126" y="4747417"/>
            <a:ext cx="720000" cy="720000"/>
          </a:xfrm>
          <a:prstGeom prst="arc">
            <a:avLst>
              <a:gd name="adj1" fmla="val 21530567"/>
              <a:gd name="adj2" fmla="val 5340465"/>
            </a:avLst>
          </a:prstGeom>
          <a:ln w="28575">
            <a:solidFill>
              <a:schemeClr val="accent1">
                <a:lumMod val="40000"/>
                <a:lumOff val="6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grpSp>
        <p:nvGrpSpPr>
          <p:cNvPr id="31" name="Grupo 30">
            <a:extLst>
              <a:ext uri="{FF2B5EF4-FFF2-40B4-BE49-F238E27FC236}">
                <a16:creationId xmlns:a16="http://schemas.microsoft.com/office/drawing/2014/main" id="{071520A2-15BF-4365-8415-EC6F6777E72E}"/>
              </a:ext>
            </a:extLst>
          </p:cNvPr>
          <p:cNvGrpSpPr/>
          <p:nvPr/>
        </p:nvGrpSpPr>
        <p:grpSpPr>
          <a:xfrm>
            <a:off x="1703785" y="5504378"/>
            <a:ext cx="8482764" cy="1260000"/>
            <a:chOff x="1372366" y="5475523"/>
            <a:chExt cx="8482764" cy="1260000"/>
          </a:xfrm>
        </p:grpSpPr>
        <p:grpSp>
          <p:nvGrpSpPr>
            <p:cNvPr id="30" name="Grupo 29">
              <a:extLst>
                <a:ext uri="{FF2B5EF4-FFF2-40B4-BE49-F238E27FC236}">
                  <a16:creationId xmlns:a16="http://schemas.microsoft.com/office/drawing/2014/main" id="{5D1100EC-BFE6-4A7F-8007-828DFC8A1543}"/>
                </a:ext>
              </a:extLst>
            </p:cNvPr>
            <p:cNvGrpSpPr/>
            <p:nvPr/>
          </p:nvGrpSpPr>
          <p:grpSpPr>
            <a:xfrm>
              <a:off x="1372366" y="5475523"/>
              <a:ext cx="3730083" cy="1260000"/>
              <a:chOff x="3895917" y="5382705"/>
              <a:chExt cx="3730083" cy="1260000"/>
            </a:xfrm>
          </p:grpSpPr>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ABEA2395-02EC-42B6-8859-89A95DF630C4}"/>
                      </a:ext>
                    </a:extLst>
                  </p:cNvPr>
                  <p:cNvSpPr/>
                  <p:nvPr/>
                </p:nvSpPr>
                <p:spPr>
                  <a:xfrm>
                    <a:off x="5466000" y="5382705"/>
                    <a:ext cx="1260000" cy="126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s-CL" b="0" i="1" smtClean="0">
                            <a:solidFill>
                              <a:schemeClr val="tx2"/>
                            </a:solidFill>
                            <a:latin typeface="Cambria Math" panose="02040503050406030204" pitchFamily="18" charset="0"/>
                          </a:rPr>
                          <m:t>𝑁𝐴𝑅𝑋</m:t>
                        </m:r>
                      </m:oMath>
                    </a14:m>
                    <a:r>
                      <a:rPr lang="es-CL" b="0" dirty="0">
                        <a:solidFill>
                          <a:schemeClr val="tx2"/>
                        </a:solidFill>
                      </a:rPr>
                      <a:t> </a:t>
                    </a:r>
                    <a14:m>
                      <m:oMath xmlns:m="http://schemas.openxmlformats.org/officeDocument/2006/math">
                        <m:r>
                          <a:rPr lang="es-CL" sz="1400" b="0" i="0" smtClean="0">
                            <a:solidFill>
                              <a:schemeClr val="tx2"/>
                            </a:solidFill>
                            <a:latin typeface="Cambria Math" panose="02040503050406030204" pitchFamily="18" charset="0"/>
                          </a:rPr>
                          <m:t>(</m:t>
                        </m:r>
                        <m:r>
                          <a:rPr lang="es-CL" sz="1400" b="0" i="1" smtClean="0">
                            <a:solidFill>
                              <a:schemeClr val="tx2"/>
                            </a:solidFill>
                            <a:latin typeface="Cambria Math" panose="02040503050406030204" pitchFamily="18" charset="0"/>
                          </a:rPr>
                          <m:t>625 </m:t>
                        </m:r>
                        <m:r>
                          <a:rPr lang="es-CL" sz="1400" b="0" i="1" smtClean="0">
                            <a:solidFill>
                              <a:schemeClr val="tx2"/>
                            </a:solidFill>
                            <a:latin typeface="Cambria Math" panose="02040503050406030204" pitchFamily="18" charset="0"/>
                          </a:rPr>
                          <m:t>𝑟𝑢𝑙𝑒𝑠</m:t>
                        </m:r>
                        <m:r>
                          <a:rPr lang="es-CL" sz="1400" b="0" i="1" smtClean="0">
                            <a:solidFill>
                              <a:schemeClr val="tx2"/>
                            </a:solidFill>
                            <a:latin typeface="Cambria Math" panose="02040503050406030204" pitchFamily="18" charset="0"/>
                          </a:rPr>
                          <m:t>)</m:t>
                        </m:r>
                      </m:oMath>
                    </a14:m>
                    <a:endParaRPr lang="es-CL" sz="1400" dirty="0"/>
                  </a:p>
                </p:txBody>
              </p:sp>
            </mc:Choice>
            <mc:Fallback xmlns="">
              <p:sp>
                <p:nvSpPr>
                  <p:cNvPr id="20" name="Rectángulo 19">
                    <a:extLst>
                      <a:ext uri="{FF2B5EF4-FFF2-40B4-BE49-F238E27FC236}">
                        <a16:creationId xmlns:a16="http://schemas.microsoft.com/office/drawing/2014/main" id="{ABEA2395-02EC-42B6-8859-89A95DF630C4}"/>
                      </a:ext>
                    </a:extLst>
                  </p:cNvPr>
                  <p:cNvSpPr>
                    <a:spLocks noRot="1" noChangeAspect="1" noMove="1" noResize="1" noEditPoints="1" noAdjustHandles="1" noChangeArrowheads="1" noChangeShapeType="1" noTextEdit="1"/>
                  </p:cNvSpPr>
                  <p:nvPr/>
                </p:nvSpPr>
                <p:spPr>
                  <a:xfrm>
                    <a:off x="5466000" y="5382705"/>
                    <a:ext cx="1260000" cy="1260000"/>
                  </a:xfrm>
                  <a:prstGeom prst="rect">
                    <a:avLst/>
                  </a:prstGeom>
                  <a:blipFill>
                    <a:blip r:embed="rId7"/>
                    <a:stretch>
                      <a:fillRect/>
                    </a:stretch>
                  </a:blipFill>
                  <a:ln w="28575"/>
                </p:spPr>
                <p:txBody>
                  <a:bodyPr/>
                  <a:lstStyle/>
                  <a:p>
                    <a:r>
                      <a:rPr lang="es-CL">
                        <a:noFill/>
                      </a:rPr>
                      <a:t> </a:t>
                    </a:r>
                  </a:p>
                </p:txBody>
              </p:sp>
            </mc:Fallback>
          </mc:AlternateContent>
          <p:grpSp>
            <p:nvGrpSpPr>
              <p:cNvPr id="23" name="Grupo 22">
                <a:extLst>
                  <a:ext uri="{FF2B5EF4-FFF2-40B4-BE49-F238E27FC236}">
                    <a16:creationId xmlns:a16="http://schemas.microsoft.com/office/drawing/2014/main" id="{5FF6AB9E-9DE1-48C1-9B6F-F8886A654F4B}"/>
                  </a:ext>
                </a:extLst>
              </p:cNvPr>
              <p:cNvGrpSpPr/>
              <p:nvPr/>
            </p:nvGrpSpPr>
            <p:grpSpPr>
              <a:xfrm>
                <a:off x="4741683" y="5647417"/>
                <a:ext cx="720000" cy="730577"/>
                <a:chOff x="2931736" y="5722070"/>
                <a:chExt cx="720000" cy="730577"/>
              </a:xfrm>
            </p:grpSpPr>
            <p:cxnSp>
              <p:nvCxnSpPr>
                <p:cNvPr id="22" name="Conector recto de flecha 21">
                  <a:extLst>
                    <a:ext uri="{FF2B5EF4-FFF2-40B4-BE49-F238E27FC236}">
                      <a16:creationId xmlns:a16="http://schemas.microsoft.com/office/drawing/2014/main" id="{6E80BC91-5C42-49F7-8CB6-F17404E07D9D}"/>
                    </a:ext>
                  </a:extLst>
                </p:cNvPr>
                <p:cNvCxnSpPr>
                  <a:cxnSpLocks/>
                </p:cNvCxnSpPr>
                <p:nvPr/>
              </p:nvCxnSpPr>
              <p:spPr>
                <a:xfrm>
                  <a:off x="2931736" y="5722070"/>
                  <a:ext cx="72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1B185501-1F19-4BE9-957D-BC3359039CFF}"/>
                    </a:ext>
                  </a:extLst>
                </p:cNvPr>
                <p:cNvCxnSpPr>
                  <a:cxnSpLocks/>
                </p:cNvCxnSpPr>
                <p:nvPr/>
              </p:nvCxnSpPr>
              <p:spPr>
                <a:xfrm>
                  <a:off x="2931736" y="5965596"/>
                  <a:ext cx="72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2C8C27C-9516-4333-9370-2BB4F206CD34}"/>
                    </a:ext>
                  </a:extLst>
                </p:cNvPr>
                <p:cNvCxnSpPr>
                  <a:cxnSpLocks/>
                </p:cNvCxnSpPr>
                <p:nvPr/>
              </p:nvCxnSpPr>
              <p:spPr>
                <a:xfrm>
                  <a:off x="2931736" y="6209122"/>
                  <a:ext cx="72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6644115-1043-4A59-9697-2A5388457BE9}"/>
                    </a:ext>
                  </a:extLst>
                </p:cNvPr>
                <p:cNvCxnSpPr>
                  <a:cxnSpLocks/>
                </p:cNvCxnSpPr>
                <p:nvPr/>
              </p:nvCxnSpPr>
              <p:spPr>
                <a:xfrm>
                  <a:off x="2931736" y="6452647"/>
                  <a:ext cx="72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29" name="Conector recto de flecha 28">
                <a:extLst>
                  <a:ext uri="{FF2B5EF4-FFF2-40B4-BE49-F238E27FC236}">
                    <a16:creationId xmlns:a16="http://schemas.microsoft.com/office/drawing/2014/main" id="{295CFE72-9096-4681-8B9E-B1750B77581C}"/>
                  </a:ext>
                </a:extLst>
              </p:cNvPr>
              <p:cNvCxnSpPr>
                <a:cxnSpLocks/>
                <a:stCxn id="20" idx="3"/>
              </p:cNvCxnSpPr>
              <p:nvPr/>
            </p:nvCxnSpPr>
            <p:spPr>
              <a:xfrm>
                <a:off x="6726000" y="6012705"/>
                <a:ext cx="90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E8996B27-75A6-4E2B-9CFA-7A0730E48304}"/>
                      </a:ext>
                    </a:extLst>
                  </p:cNvPr>
                  <p:cNvSpPr txBox="1"/>
                  <p:nvPr/>
                </p:nvSpPr>
                <p:spPr>
                  <a:xfrm>
                    <a:off x="3895917" y="5522236"/>
                    <a:ext cx="90000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𝑢</m:t>
                              </m:r>
                            </m:e>
                            <m:sub>
                              <m:r>
                                <a:rPr lang="es-CL" sz="1400" b="0" i="1" smtClean="0">
                                  <a:latin typeface="Cambria Math" panose="02040503050406030204" pitchFamily="18" charset="0"/>
                                </a:rPr>
                                <m:t>1</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−1]</m:t>
                          </m:r>
                        </m:oMath>
                      </m:oMathPara>
                    </a14:m>
                    <a:endParaRPr lang="es-CL" dirty="0"/>
                  </a:p>
                </p:txBody>
              </p:sp>
            </mc:Choice>
            <mc:Fallback xmlns="">
              <p:sp>
                <p:nvSpPr>
                  <p:cNvPr id="28" name="CuadroTexto 27">
                    <a:extLst>
                      <a:ext uri="{FF2B5EF4-FFF2-40B4-BE49-F238E27FC236}">
                        <a16:creationId xmlns:a16="http://schemas.microsoft.com/office/drawing/2014/main" id="{E8996B27-75A6-4E2B-9CFA-7A0730E48304}"/>
                      </a:ext>
                    </a:extLst>
                  </p:cNvPr>
                  <p:cNvSpPr txBox="1">
                    <a:spLocks noRot="1" noChangeAspect="1" noMove="1" noResize="1" noEditPoints="1" noAdjustHandles="1" noChangeArrowheads="1" noChangeShapeType="1" noTextEdit="1"/>
                  </p:cNvSpPr>
                  <p:nvPr/>
                </p:nvSpPr>
                <p:spPr>
                  <a:xfrm>
                    <a:off x="3895917" y="5522236"/>
                    <a:ext cx="900000" cy="215444"/>
                  </a:xfrm>
                  <a:prstGeom prst="rect">
                    <a:avLst/>
                  </a:prstGeom>
                  <a:blipFill>
                    <a:blip r:embed="rId8"/>
                    <a:stretch>
                      <a:fillRect b="-3714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AAB72D6C-5D65-4A10-95E1-08589D5BC947}"/>
                      </a:ext>
                    </a:extLst>
                  </p:cNvPr>
                  <p:cNvSpPr txBox="1"/>
                  <p:nvPr/>
                </p:nvSpPr>
                <p:spPr>
                  <a:xfrm>
                    <a:off x="3895917" y="5771581"/>
                    <a:ext cx="90000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𝑢</m:t>
                              </m:r>
                            </m:e>
                            <m:sub>
                              <m:r>
                                <a:rPr lang="es-CL" sz="1400" b="0" i="1" smtClean="0">
                                  <a:latin typeface="Cambria Math" panose="02040503050406030204" pitchFamily="18" charset="0"/>
                                </a:rPr>
                                <m:t>2</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−1]</m:t>
                          </m:r>
                        </m:oMath>
                      </m:oMathPara>
                    </a14:m>
                    <a:endParaRPr lang="es-CL" dirty="0"/>
                  </a:p>
                </p:txBody>
              </p:sp>
            </mc:Choice>
            <mc:Fallback xmlns="">
              <p:sp>
                <p:nvSpPr>
                  <p:cNvPr id="35" name="CuadroTexto 34">
                    <a:extLst>
                      <a:ext uri="{FF2B5EF4-FFF2-40B4-BE49-F238E27FC236}">
                        <a16:creationId xmlns:a16="http://schemas.microsoft.com/office/drawing/2014/main" id="{AAB72D6C-5D65-4A10-95E1-08589D5BC947}"/>
                      </a:ext>
                    </a:extLst>
                  </p:cNvPr>
                  <p:cNvSpPr txBox="1">
                    <a:spLocks noRot="1" noChangeAspect="1" noMove="1" noResize="1" noEditPoints="1" noAdjustHandles="1" noChangeArrowheads="1" noChangeShapeType="1" noTextEdit="1"/>
                  </p:cNvSpPr>
                  <p:nvPr/>
                </p:nvSpPr>
                <p:spPr>
                  <a:xfrm>
                    <a:off x="3895917" y="5771581"/>
                    <a:ext cx="900000" cy="215444"/>
                  </a:xfrm>
                  <a:prstGeom prst="rect">
                    <a:avLst/>
                  </a:prstGeom>
                  <a:blipFill>
                    <a:blip r:embed="rId9"/>
                    <a:stretch>
                      <a:fillRect t="-2857" b="-3714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B0A7EDA3-82D7-4E0D-A07D-84330DB53FE2}"/>
                      </a:ext>
                    </a:extLst>
                  </p:cNvPr>
                  <p:cNvSpPr txBox="1"/>
                  <p:nvPr/>
                </p:nvSpPr>
                <p:spPr>
                  <a:xfrm>
                    <a:off x="3895917" y="6020926"/>
                    <a:ext cx="90000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𝑢</m:t>
                              </m:r>
                            </m:e>
                            <m:sub>
                              <m:r>
                                <a:rPr lang="es-CL" sz="1400" b="0" i="1" smtClean="0">
                                  <a:latin typeface="Cambria Math" panose="02040503050406030204" pitchFamily="18" charset="0"/>
                                </a:rPr>
                                <m:t>3</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−1]</m:t>
                          </m:r>
                        </m:oMath>
                      </m:oMathPara>
                    </a14:m>
                    <a:endParaRPr lang="es-CL" dirty="0"/>
                  </a:p>
                </p:txBody>
              </p:sp>
            </mc:Choice>
            <mc:Fallback xmlns="">
              <p:sp>
                <p:nvSpPr>
                  <p:cNvPr id="36" name="CuadroTexto 35">
                    <a:extLst>
                      <a:ext uri="{FF2B5EF4-FFF2-40B4-BE49-F238E27FC236}">
                        <a16:creationId xmlns:a16="http://schemas.microsoft.com/office/drawing/2014/main" id="{B0A7EDA3-82D7-4E0D-A07D-84330DB53FE2}"/>
                      </a:ext>
                    </a:extLst>
                  </p:cNvPr>
                  <p:cNvSpPr txBox="1">
                    <a:spLocks noRot="1" noChangeAspect="1" noMove="1" noResize="1" noEditPoints="1" noAdjustHandles="1" noChangeArrowheads="1" noChangeShapeType="1" noTextEdit="1"/>
                  </p:cNvSpPr>
                  <p:nvPr/>
                </p:nvSpPr>
                <p:spPr>
                  <a:xfrm>
                    <a:off x="3895917" y="6020926"/>
                    <a:ext cx="900000" cy="215444"/>
                  </a:xfrm>
                  <a:prstGeom prst="rect">
                    <a:avLst/>
                  </a:prstGeom>
                  <a:blipFill>
                    <a:blip r:embed="rId10"/>
                    <a:stretch>
                      <a:fillRect t="-2857" b="-3714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EC8CFDC6-DC39-4115-B19F-8B7612242779}"/>
                      </a:ext>
                    </a:extLst>
                  </p:cNvPr>
                  <p:cNvSpPr txBox="1"/>
                  <p:nvPr/>
                </p:nvSpPr>
                <p:spPr>
                  <a:xfrm>
                    <a:off x="3895917" y="6270272"/>
                    <a:ext cx="90000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𝑥</m:t>
                              </m:r>
                            </m:e>
                            <m:sub>
                              <m:r>
                                <a:rPr lang="es-CL" sz="1400" b="0" i="1" smtClean="0">
                                  <a:latin typeface="Cambria Math" panose="02040503050406030204" pitchFamily="18" charset="0"/>
                                </a:rPr>
                                <m:t>1</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−1]</m:t>
                          </m:r>
                        </m:oMath>
                      </m:oMathPara>
                    </a14:m>
                    <a:endParaRPr lang="es-CL" dirty="0"/>
                  </a:p>
                </p:txBody>
              </p:sp>
            </mc:Choice>
            <mc:Fallback xmlns="">
              <p:sp>
                <p:nvSpPr>
                  <p:cNvPr id="37" name="CuadroTexto 36">
                    <a:extLst>
                      <a:ext uri="{FF2B5EF4-FFF2-40B4-BE49-F238E27FC236}">
                        <a16:creationId xmlns:a16="http://schemas.microsoft.com/office/drawing/2014/main" id="{EC8CFDC6-DC39-4115-B19F-8B7612242779}"/>
                      </a:ext>
                    </a:extLst>
                  </p:cNvPr>
                  <p:cNvSpPr txBox="1">
                    <a:spLocks noRot="1" noChangeAspect="1" noMove="1" noResize="1" noEditPoints="1" noAdjustHandles="1" noChangeArrowheads="1" noChangeShapeType="1" noTextEdit="1"/>
                  </p:cNvSpPr>
                  <p:nvPr/>
                </p:nvSpPr>
                <p:spPr>
                  <a:xfrm>
                    <a:off x="3895917" y="6270272"/>
                    <a:ext cx="900000" cy="215444"/>
                  </a:xfrm>
                  <a:prstGeom prst="rect">
                    <a:avLst/>
                  </a:prstGeom>
                  <a:blipFill>
                    <a:blip r:embed="rId11"/>
                    <a:stretch>
                      <a:fillRect t="-2857" b="-3714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31215030-5B7C-4AFC-986F-718448C4A448}"/>
                      </a:ext>
                    </a:extLst>
                  </p:cNvPr>
                  <p:cNvSpPr txBox="1"/>
                  <p:nvPr/>
                </p:nvSpPr>
                <p:spPr>
                  <a:xfrm>
                    <a:off x="6780617" y="5758424"/>
                    <a:ext cx="71999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𝑥</m:t>
                              </m:r>
                            </m:e>
                            <m:sub>
                              <m:r>
                                <a:rPr lang="es-CL" sz="1400" b="0" i="1" smtClean="0">
                                  <a:latin typeface="Cambria Math" panose="02040503050406030204" pitchFamily="18" charset="0"/>
                                </a:rPr>
                                <m:t>1</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m:t>
                          </m:r>
                        </m:oMath>
                      </m:oMathPara>
                    </a14:m>
                    <a:endParaRPr lang="es-CL" dirty="0"/>
                  </a:p>
                </p:txBody>
              </p:sp>
            </mc:Choice>
            <mc:Fallback xmlns="">
              <p:sp>
                <p:nvSpPr>
                  <p:cNvPr id="38" name="CuadroTexto 37">
                    <a:extLst>
                      <a:ext uri="{FF2B5EF4-FFF2-40B4-BE49-F238E27FC236}">
                        <a16:creationId xmlns:a16="http://schemas.microsoft.com/office/drawing/2014/main" id="{31215030-5B7C-4AFC-986F-718448C4A448}"/>
                      </a:ext>
                    </a:extLst>
                  </p:cNvPr>
                  <p:cNvSpPr txBox="1">
                    <a:spLocks noRot="1" noChangeAspect="1" noMove="1" noResize="1" noEditPoints="1" noAdjustHandles="1" noChangeArrowheads="1" noChangeShapeType="1" noTextEdit="1"/>
                  </p:cNvSpPr>
                  <p:nvPr/>
                </p:nvSpPr>
                <p:spPr>
                  <a:xfrm>
                    <a:off x="6780617" y="5758424"/>
                    <a:ext cx="719999" cy="215444"/>
                  </a:xfrm>
                  <a:prstGeom prst="rect">
                    <a:avLst/>
                  </a:prstGeom>
                  <a:blipFill>
                    <a:blip r:embed="rId12"/>
                    <a:stretch>
                      <a:fillRect t="-2857" b="-37143"/>
                    </a:stretch>
                  </a:blipFill>
                </p:spPr>
                <p:txBody>
                  <a:bodyPr/>
                  <a:lstStyle/>
                  <a:p>
                    <a:r>
                      <a:rPr lang="es-CL">
                        <a:noFill/>
                      </a:rPr>
                      <a:t> </a:t>
                    </a:r>
                  </a:p>
                </p:txBody>
              </p:sp>
            </mc:Fallback>
          </mc:AlternateContent>
        </p:grpSp>
        <p:grpSp>
          <p:nvGrpSpPr>
            <p:cNvPr id="42" name="Grupo 41">
              <a:extLst>
                <a:ext uri="{FF2B5EF4-FFF2-40B4-BE49-F238E27FC236}">
                  <a16:creationId xmlns:a16="http://schemas.microsoft.com/office/drawing/2014/main" id="{16513987-C71E-4328-B6FB-B74566F00E4B}"/>
                </a:ext>
              </a:extLst>
            </p:cNvPr>
            <p:cNvGrpSpPr/>
            <p:nvPr/>
          </p:nvGrpSpPr>
          <p:grpSpPr>
            <a:xfrm>
              <a:off x="6462846" y="5475523"/>
              <a:ext cx="3392284" cy="1260000"/>
              <a:chOff x="4233716" y="5382705"/>
              <a:chExt cx="3392284" cy="1260000"/>
            </a:xfrm>
          </p:grpSpPr>
          <mc:AlternateContent xmlns:mc="http://schemas.openxmlformats.org/markup-compatibility/2006" xmlns:a14="http://schemas.microsoft.com/office/drawing/2010/main">
            <mc:Choice Requires="a14">
              <p:sp>
                <p:nvSpPr>
                  <p:cNvPr id="43" name="Rectángulo 42">
                    <a:extLst>
                      <a:ext uri="{FF2B5EF4-FFF2-40B4-BE49-F238E27FC236}">
                        <a16:creationId xmlns:a16="http://schemas.microsoft.com/office/drawing/2014/main" id="{39B0841B-01B2-4B0D-B3DB-D07DA9D8D686}"/>
                      </a:ext>
                    </a:extLst>
                  </p:cNvPr>
                  <p:cNvSpPr/>
                  <p:nvPr/>
                </p:nvSpPr>
                <p:spPr>
                  <a:xfrm>
                    <a:off x="5466000" y="5382705"/>
                    <a:ext cx="1260000" cy="126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s-CL" b="0" i="1" smtClean="0">
                            <a:solidFill>
                              <a:schemeClr val="tx2"/>
                            </a:solidFill>
                            <a:latin typeface="Cambria Math" panose="02040503050406030204" pitchFamily="18" charset="0"/>
                          </a:rPr>
                          <m:t>𝑁𝐴𝑅𝑋</m:t>
                        </m:r>
                      </m:oMath>
                    </a14:m>
                    <a:r>
                      <a:rPr lang="es-CL" b="0" dirty="0">
                        <a:solidFill>
                          <a:schemeClr val="tx2"/>
                        </a:solidFill>
                      </a:rPr>
                      <a:t> </a:t>
                    </a:r>
                    <a14:m>
                      <m:oMath xmlns:m="http://schemas.openxmlformats.org/officeDocument/2006/math">
                        <m:r>
                          <a:rPr lang="es-CL" sz="1400" b="0" i="0" smtClean="0">
                            <a:solidFill>
                              <a:schemeClr val="tx2"/>
                            </a:solidFill>
                            <a:latin typeface="Cambria Math" panose="02040503050406030204" pitchFamily="18" charset="0"/>
                          </a:rPr>
                          <m:t>(</m:t>
                        </m:r>
                        <m:r>
                          <a:rPr lang="es-CL" sz="1400" b="0" i="1" smtClean="0">
                            <a:solidFill>
                              <a:schemeClr val="tx2"/>
                            </a:solidFill>
                            <a:latin typeface="Cambria Math" panose="02040503050406030204" pitchFamily="18" charset="0"/>
                          </a:rPr>
                          <m:t>625 </m:t>
                        </m:r>
                        <m:r>
                          <a:rPr lang="es-CL" sz="1400" b="0" i="1" smtClean="0">
                            <a:solidFill>
                              <a:schemeClr val="tx2"/>
                            </a:solidFill>
                            <a:latin typeface="Cambria Math" panose="02040503050406030204" pitchFamily="18" charset="0"/>
                          </a:rPr>
                          <m:t>𝑟𝑢𝑙𝑒𝑠</m:t>
                        </m:r>
                        <m:r>
                          <a:rPr lang="es-CL" sz="1400" b="0" i="1" smtClean="0">
                            <a:solidFill>
                              <a:schemeClr val="tx2"/>
                            </a:solidFill>
                            <a:latin typeface="Cambria Math" panose="02040503050406030204" pitchFamily="18" charset="0"/>
                          </a:rPr>
                          <m:t>)</m:t>
                        </m:r>
                      </m:oMath>
                    </a14:m>
                    <a:endParaRPr lang="es-CL" sz="1400" dirty="0"/>
                  </a:p>
                </p:txBody>
              </p:sp>
            </mc:Choice>
            <mc:Fallback xmlns="">
              <p:sp>
                <p:nvSpPr>
                  <p:cNvPr id="43" name="Rectángulo 42">
                    <a:extLst>
                      <a:ext uri="{FF2B5EF4-FFF2-40B4-BE49-F238E27FC236}">
                        <a16:creationId xmlns:a16="http://schemas.microsoft.com/office/drawing/2014/main" id="{39B0841B-01B2-4B0D-B3DB-D07DA9D8D686}"/>
                      </a:ext>
                    </a:extLst>
                  </p:cNvPr>
                  <p:cNvSpPr>
                    <a:spLocks noRot="1" noChangeAspect="1" noMove="1" noResize="1" noEditPoints="1" noAdjustHandles="1" noChangeArrowheads="1" noChangeShapeType="1" noTextEdit="1"/>
                  </p:cNvSpPr>
                  <p:nvPr/>
                </p:nvSpPr>
                <p:spPr>
                  <a:xfrm>
                    <a:off x="5466000" y="5382705"/>
                    <a:ext cx="1260000" cy="1260000"/>
                  </a:xfrm>
                  <a:prstGeom prst="rect">
                    <a:avLst/>
                  </a:prstGeom>
                  <a:blipFill>
                    <a:blip r:embed="rId13"/>
                    <a:stretch>
                      <a:fillRect/>
                    </a:stretch>
                  </a:blipFill>
                  <a:ln w="28575"/>
                </p:spPr>
                <p:txBody>
                  <a:bodyPr/>
                  <a:lstStyle/>
                  <a:p>
                    <a:r>
                      <a:rPr lang="es-CL">
                        <a:noFill/>
                      </a:rPr>
                      <a:t> </a:t>
                    </a:r>
                  </a:p>
                </p:txBody>
              </p:sp>
            </mc:Fallback>
          </mc:AlternateContent>
          <p:grpSp>
            <p:nvGrpSpPr>
              <p:cNvPr id="44" name="Grupo 43">
                <a:extLst>
                  <a:ext uri="{FF2B5EF4-FFF2-40B4-BE49-F238E27FC236}">
                    <a16:creationId xmlns:a16="http://schemas.microsoft.com/office/drawing/2014/main" id="{DAF76B5B-54EC-41F6-B559-95A7029E5DA5}"/>
                  </a:ext>
                </a:extLst>
              </p:cNvPr>
              <p:cNvGrpSpPr/>
              <p:nvPr/>
            </p:nvGrpSpPr>
            <p:grpSpPr>
              <a:xfrm>
                <a:off x="4741683" y="5647417"/>
                <a:ext cx="720000" cy="730577"/>
                <a:chOff x="2931736" y="5722070"/>
                <a:chExt cx="720000" cy="730577"/>
              </a:xfrm>
            </p:grpSpPr>
            <p:cxnSp>
              <p:nvCxnSpPr>
                <p:cNvPr id="51" name="Conector recto de flecha 50">
                  <a:extLst>
                    <a:ext uri="{FF2B5EF4-FFF2-40B4-BE49-F238E27FC236}">
                      <a16:creationId xmlns:a16="http://schemas.microsoft.com/office/drawing/2014/main" id="{81F524E3-93F8-48B7-9F77-FB2087A36E46}"/>
                    </a:ext>
                  </a:extLst>
                </p:cNvPr>
                <p:cNvCxnSpPr>
                  <a:cxnSpLocks/>
                </p:cNvCxnSpPr>
                <p:nvPr/>
              </p:nvCxnSpPr>
              <p:spPr>
                <a:xfrm>
                  <a:off x="2931736" y="5722070"/>
                  <a:ext cx="72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EC8BE5A0-9EB1-4EA1-A193-CEA29B506E10}"/>
                    </a:ext>
                  </a:extLst>
                </p:cNvPr>
                <p:cNvCxnSpPr>
                  <a:cxnSpLocks/>
                </p:cNvCxnSpPr>
                <p:nvPr/>
              </p:nvCxnSpPr>
              <p:spPr>
                <a:xfrm>
                  <a:off x="2931736" y="5965596"/>
                  <a:ext cx="72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E46E8921-116C-40D6-AC3C-DC2B2B3D9216}"/>
                    </a:ext>
                  </a:extLst>
                </p:cNvPr>
                <p:cNvCxnSpPr>
                  <a:cxnSpLocks/>
                </p:cNvCxnSpPr>
                <p:nvPr/>
              </p:nvCxnSpPr>
              <p:spPr>
                <a:xfrm>
                  <a:off x="2931736" y="6209122"/>
                  <a:ext cx="72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631C14F6-28F8-4EEF-B6DC-1A46B237573B}"/>
                    </a:ext>
                  </a:extLst>
                </p:cNvPr>
                <p:cNvCxnSpPr>
                  <a:cxnSpLocks/>
                </p:cNvCxnSpPr>
                <p:nvPr/>
              </p:nvCxnSpPr>
              <p:spPr>
                <a:xfrm>
                  <a:off x="2931736" y="6452647"/>
                  <a:ext cx="72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45" name="Conector recto de flecha 44">
                <a:extLst>
                  <a:ext uri="{FF2B5EF4-FFF2-40B4-BE49-F238E27FC236}">
                    <a16:creationId xmlns:a16="http://schemas.microsoft.com/office/drawing/2014/main" id="{FB5F6D43-8728-462A-91A6-6ACFCA79AE05}"/>
                  </a:ext>
                </a:extLst>
              </p:cNvPr>
              <p:cNvCxnSpPr>
                <a:cxnSpLocks/>
                <a:stCxn id="43" idx="3"/>
              </p:cNvCxnSpPr>
              <p:nvPr/>
            </p:nvCxnSpPr>
            <p:spPr>
              <a:xfrm>
                <a:off x="6726000" y="6012705"/>
                <a:ext cx="90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9A0A7205-2406-408E-9D60-D2AA817A04C1}"/>
                      </a:ext>
                    </a:extLst>
                  </p:cNvPr>
                  <p:cNvSpPr txBox="1"/>
                  <p:nvPr/>
                </p:nvSpPr>
                <p:spPr>
                  <a:xfrm>
                    <a:off x="4233716" y="5522236"/>
                    <a:ext cx="54000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𝑢</m:t>
                              </m:r>
                            </m:e>
                            <m:sub>
                              <m:r>
                                <a:rPr lang="es-CL" sz="1400" b="0" i="1" smtClean="0">
                                  <a:latin typeface="Cambria Math" panose="02040503050406030204" pitchFamily="18" charset="0"/>
                                </a:rPr>
                                <m:t>1</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m:t>
                          </m:r>
                        </m:oMath>
                      </m:oMathPara>
                    </a14:m>
                    <a:endParaRPr lang="es-CL" dirty="0"/>
                  </a:p>
                </p:txBody>
              </p:sp>
            </mc:Choice>
            <mc:Fallback xmlns="">
              <p:sp>
                <p:nvSpPr>
                  <p:cNvPr id="46" name="CuadroTexto 45">
                    <a:extLst>
                      <a:ext uri="{FF2B5EF4-FFF2-40B4-BE49-F238E27FC236}">
                        <a16:creationId xmlns:a16="http://schemas.microsoft.com/office/drawing/2014/main" id="{9A0A7205-2406-408E-9D60-D2AA817A04C1}"/>
                      </a:ext>
                    </a:extLst>
                  </p:cNvPr>
                  <p:cNvSpPr txBox="1">
                    <a:spLocks noRot="1" noChangeAspect="1" noMove="1" noResize="1" noEditPoints="1" noAdjustHandles="1" noChangeArrowheads="1" noChangeShapeType="1" noTextEdit="1"/>
                  </p:cNvSpPr>
                  <p:nvPr/>
                </p:nvSpPr>
                <p:spPr>
                  <a:xfrm>
                    <a:off x="4233716" y="5522236"/>
                    <a:ext cx="540000" cy="215444"/>
                  </a:xfrm>
                  <a:prstGeom prst="rect">
                    <a:avLst/>
                  </a:prstGeom>
                  <a:blipFill>
                    <a:blip r:embed="rId14"/>
                    <a:stretch>
                      <a:fillRect r="-3409" b="-3714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639194A7-EB40-4707-8BD1-21850F475B1F}"/>
                      </a:ext>
                    </a:extLst>
                  </p:cNvPr>
                  <p:cNvSpPr txBox="1"/>
                  <p:nvPr/>
                </p:nvSpPr>
                <p:spPr>
                  <a:xfrm>
                    <a:off x="4233716" y="5771581"/>
                    <a:ext cx="54000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𝑢</m:t>
                              </m:r>
                            </m:e>
                            <m:sub>
                              <m:r>
                                <a:rPr lang="es-CL" sz="1400" b="0" i="1" smtClean="0">
                                  <a:latin typeface="Cambria Math" panose="02040503050406030204" pitchFamily="18" charset="0"/>
                                </a:rPr>
                                <m:t>2</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m:t>
                          </m:r>
                        </m:oMath>
                      </m:oMathPara>
                    </a14:m>
                    <a:endParaRPr lang="es-CL" dirty="0"/>
                  </a:p>
                </p:txBody>
              </p:sp>
            </mc:Choice>
            <mc:Fallback xmlns="">
              <p:sp>
                <p:nvSpPr>
                  <p:cNvPr id="47" name="CuadroTexto 46">
                    <a:extLst>
                      <a:ext uri="{FF2B5EF4-FFF2-40B4-BE49-F238E27FC236}">
                        <a16:creationId xmlns:a16="http://schemas.microsoft.com/office/drawing/2014/main" id="{639194A7-EB40-4707-8BD1-21850F475B1F}"/>
                      </a:ext>
                    </a:extLst>
                  </p:cNvPr>
                  <p:cNvSpPr txBox="1">
                    <a:spLocks noRot="1" noChangeAspect="1" noMove="1" noResize="1" noEditPoints="1" noAdjustHandles="1" noChangeArrowheads="1" noChangeShapeType="1" noTextEdit="1"/>
                  </p:cNvSpPr>
                  <p:nvPr/>
                </p:nvSpPr>
                <p:spPr>
                  <a:xfrm>
                    <a:off x="4233716" y="5771581"/>
                    <a:ext cx="540000" cy="215444"/>
                  </a:xfrm>
                  <a:prstGeom prst="rect">
                    <a:avLst/>
                  </a:prstGeom>
                  <a:blipFill>
                    <a:blip r:embed="rId15"/>
                    <a:stretch>
                      <a:fillRect t="-2857" r="-4545" b="-3714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1ABCA924-C28C-4570-A850-0D12437C2EDA}"/>
                      </a:ext>
                    </a:extLst>
                  </p:cNvPr>
                  <p:cNvSpPr txBox="1"/>
                  <p:nvPr/>
                </p:nvSpPr>
                <p:spPr>
                  <a:xfrm>
                    <a:off x="4233716" y="6020926"/>
                    <a:ext cx="54000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𝑢</m:t>
                              </m:r>
                            </m:e>
                            <m:sub>
                              <m:r>
                                <a:rPr lang="es-CL" sz="1400" b="0" i="1" smtClean="0">
                                  <a:latin typeface="Cambria Math" panose="02040503050406030204" pitchFamily="18" charset="0"/>
                                </a:rPr>
                                <m:t>3</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m:t>
                          </m:r>
                        </m:oMath>
                      </m:oMathPara>
                    </a14:m>
                    <a:endParaRPr lang="es-CL" dirty="0"/>
                  </a:p>
                </p:txBody>
              </p:sp>
            </mc:Choice>
            <mc:Fallback xmlns="">
              <p:sp>
                <p:nvSpPr>
                  <p:cNvPr id="48" name="CuadroTexto 47">
                    <a:extLst>
                      <a:ext uri="{FF2B5EF4-FFF2-40B4-BE49-F238E27FC236}">
                        <a16:creationId xmlns:a16="http://schemas.microsoft.com/office/drawing/2014/main" id="{1ABCA924-C28C-4570-A850-0D12437C2EDA}"/>
                      </a:ext>
                    </a:extLst>
                  </p:cNvPr>
                  <p:cNvSpPr txBox="1">
                    <a:spLocks noRot="1" noChangeAspect="1" noMove="1" noResize="1" noEditPoints="1" noAdjustHandles="1" noChangeArrowheads="1" noChangeShapeType="1" noTextEdit="1"/>
                  </p:cNvSpPr>
                  <p:nvPr/>
                </p:nvSpPr>
                <p:spPr>
                  <a:xfrm>
                    <a:off x="4233716" y="6020926"/>
                    <a:ext cx="540000" cy="215444"/>
                  </a:xfrm>
                  <a:prstGeom prst="rect">
                    <a:avLst/>
                  </a:prstGeom>
                  <a:blipFill>
                    <a:blip r:embed="rId16"/>
                    <a:stretch>
                      <a:fillRect t="-2857" r="-4545" b="-3714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E6B7FFD2-0BD8-44C8-A828-21F4D70CA4BF}"/>
                      </a:ext>
                    </a:extLst>
                  </p:cNvPr>
                  <p:cNvSpPr txBox="1"/>
                  <p:nvPr/>
                </p:nvSpPr>
                <p:spPr>
                  <a:xfrm>
                    <a:off x="4233716" y="6270272"/>
                    <a:ext cx="54000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𝑥</m:t>
                              </m:r>
                            </m:e>
                            <m:sub>
                              <m:r>
                                <a:rPr lang="es-CL" sz="1400" b="0" i="1" smtClean="0">
                                  <a:latin typeface="Cambria Math" panose="02040503050406030204" pitchFamily="18" charset="0"/>
                                </a:rPr>
                                <m:t>1</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m:t>
                          </m:r>
                        </m:oMath>
                      </m:oMathPara>
                    </a14:m>
                    <a:endParaRPr lang="es-CL" dirty="0"/>
                  </a:p>
                </p:txBody>
              </p:sp>
            </mc:Choice>
            <mc:Fallback xmlns="">
              <p:sp>
                <p:nvSpPr>
                  <p:cNvPr id="49" name="CuadroTexto 48">
                    <a:extLst>
                      <a:ext uri="{FF2B5EF4-FFF2-40B4-BE49-F238E27FC236}">
                        <a16:creationId xmlns:a16="http://schemas.microsoft.com/office/drawing/2014/main" id="{E6B7FFD2-0BD8-44C8-A828-21F4D70CA4BF}"/>
                      </a:ext>
                    </a:extLst>
                  </p:cNvPr>
                  <p:cNvSpPr txBox="1">
                    <a:spLocks noRot="1" noChangeAspect="1" noMove="1" noResize="1" noEditPoints="1" noAdjustHandles="1" noChangeArrowheads="1" noChangeShapeType="1" noTextEdit="1"/>
                  </p:cNvSpPr>
                  <p:nvPr/>
                </p:nvSpPr>
                <p:spPr>
                  <a:xfrm>
                    <a:off x="4233716" y="6270272"/>
                    <a:ext cx="540000" cy="215444"/>
                  </a:xfrm>
                  <a:prstGeom prst="rect">
                    <a:avLst/>
                  </a:prstGeom>
                  <a:blipFill>
                    <a:blip r:embed="rId17"/>
                    <a:stretch>
                      <a:fillRect t="-2857" r="-3409" b="-3714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D494FB14-A214-45D7-ABBE-F7C5099D9C5D}"/>
                      </a:ext>
                    </a:extLst>
                  </p:cNvPr>
                  <p:cNvSpPr txBox="1"/>
                  <p:nvPr/>
                </p:nvSpPr>
                <p:spPr>
                  <a:xfrm>
                    <a:off x="6780617" y="5758424"/>
                    <a:ext cx="71999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𝑥</m:t>
                              </m:r>
                            </m:e>
                            <m:sub>
                              <m:r>
                                <a:rPr lang="es-CL" sz="1400" b="0" i="1" smtClean="0">
                                  <a:latin typeface="Cambria Math" panose="02040503050406030204" pitchFamily="18" charset="0"/>
                                </a:rPr>
                                <m:t>1</m:t>
                              </m:r>
                            </m:sub>
                          </m:sSub>
                          <m:r>
                            <a:rPr lang="es-CL" sz="1400" b="0" i="1" smtClean="0">
                              <a:latin typeface="Cambria Math" panose="02040503050406030204" pitchFamily="18" charset="0"/>
                            </a:rPr>
                            <m:t>[</m:t>
                          </m:r>
                          <m:r>
                            <a:rPr lang="es-CL" sz="1400" b="0" i="1" smtClean="0">
                              <a:latin typeface="Cambria Math" panose="02040503050406030204" pitchFamily="18" charset="0"/>
                            </a:rPr>
                            <m:t>𝑘</m:t>
                          </m:r>
                          <m:r>
                            <a:rPr lang="es-CL" sz="1400" b="0" i="1" smtClean="0">
                              <a:latin typeface="Cambria Math" panose="02040503050406030204" pitchFamily="18" charset="0"/>
                            </a:rPr>
                            <m:t>+1]</m:t>
                          </m:r>
                        </m:oMath>
                      </m:oMathPara>
                    </a14:m>
                    <a:endParaRPr lang="es-CL" dirty="0"/>
                  </a:p>
                </p:txBody>
              </p:sp>
            </mc:Choice>
            <mc:Fallback xmlns="">
              <p:sp>
                <p:nvSpPr>
                  <p:cNvPr id="50" name="CuadroTexto 49">
                    <a:extLst>
                      <a:ext uri="{FF2B5EF4-FFF2-40B4-BE49-F238E27FC236}">
                        <a16:creationId xmlns:a16="http://schemas.microsoft.com/office/drawing/2014/main" id="{D494FB14-A214-45D7-ABBE-F7C5099D9C5D}"/>
                      </a:ext>
                    </a:extLst>
                  </p:cNvPr>
                  <p:cNvSpPr txBox="1">
                    <a:spLocks noRot="1" noChangeAspect="1" noMove="1" noResize="1" noEditPoints="1" noAdjustHandles="1" noChangeArrowheads="1" noChangeShapeType="1" noTextEdit="1"/>
                  </p:cNvSpPr>
                  <p:nvPr/>
                </p:nvSpPr>
                <p:spPr>
                  <a:xfrm>
                    <a:off x="6780617" y="5758424"/>
                    <a:ext cx="719999" cy="215444"/>
                  </a:xfrm>
                  <a:prstGeom prst="rect">
                    <a:avLst/>
                  </a:prstGeom>
                  <a:blipFill>
                    <a:blip r:embed="rId18"/>
                    <a:stretch>
                      <a:fillRect l="-5085" t="-2857" r="-11017" b="-37143"/>
                    </a:stretch>
                  </a:blipFill>
                </p:spPr>
                <p:txBody>
                  <a:bodyPr/>
                  <a:lstStyle/>
                  <a:p>
                    <a:r>
                      <a:rPr lang="es-CL">
                        <a:noFill/>
                      </a:rPr>
                      <a:t> </a:t>
                    </a:r>
                  </a:p>
                </p:txBody>
              </p:sp>
            </mc:Fallback>
          </mc:AlternateContent>
        </p:grpSp>
        <p:sp>
          <p:nvSpPr>
            <p:cNvPr id="55" name="Flecha: a la derecha 54">
              <a:extLst>
                <a:ext uri="{FF2B5EF4-FFF2-40B4-BE49-F238E27FC236}">
                  <a16:creationId xmlns:a16="http://schemas.microsoft.com/office/drawing/2014/main" id="{C1E5D683-2518-4BAE-9BFB-6902C54300E3}"/>
                </a:ext>
              </a:extLst>
            </p:cNvPr>
            <p:cNvSpPr/>
            <p:nvPr/>
          </p:nvSpPr>
          <p:spPr>
            <a:xfrm>
              <a:off x="5629948" y="5925523"/>
              <a:ext cx="360000" cy="3600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85990573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628F2-79AC-436D-9F46-B736A4D9D1A9}"/>
              </a:ext>
            </a:extLst>
          </p:cNvPr>
          <p:cNvSpPr>
            <a:spLocks noGrp="1"/>
          </p:cNvSpPr>
          <p:nvPr>
            <p:ph type="title"/>
          </p:nvPr>
        </p:nvSpPr>
        <p:spPr/>
        <p:txBody>
          <a:bodyPr/>
          <a:lstStyle/>
          <a:p>
            <a:r>
              <a:rPr lang="es-CL" dirty="0"/>
              <a:t>Resultados Entrenamiento ANFIS</a:t>
            </a:r>
          </a:p>
        </p:txBody>
      </p:sp>
      <p:pic>
        <p:nvPicPr>
          <p:cNvPr id="4100" name="Picture 4" descr="Scientific Data Analysis - Data Analysis Logo Png , Free Transparent  Clipart - ClipartKey">
            <a:extLst>
              <a:ext uri="{FF2B5EF4-FFF2-40B4-BE49-F238E27FC236}">
                <a16:creationId xmlns:a16="http://schemas.microsoft.com/office/drawing/2014/main" id="{F6A9E8BC-4944-4C61-8988-6E619C439087}"/>
              </a:ext>
            </a:extLst>
          </p:cNvPr>
          <p:cNvPicPr>
            <a:picLocks noChangeAspect="1" noChangeArrowheads="1"/>
          </p:cNvPicPr>
          <p:nvPr/>
        </p:nvPicPr>
        <p:blipFill>
          <a:blip r:embed="rId3">
            <a:clrChange>
              <a:clrFrom>
                <a:srgbClr val="F7F7F7"/>
              </a:clrFrom>
              <a:clrTo>
                <a:srgbClr val="F7F7F7">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0222" y="850061"/>
            <a:ext cx="689333"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DA4F3591-A612-4E3B-8939-E776A38C5908}"/>
              </a:ext>
            </a:extLst>
          </p:cNvPr>
          <p:cNvPicPr>
            <a:picLocks noChangeAspect="1"/>
          </p:cNvPicPr>
          <p:nvPr/>
        </p:nvPicPr>
        <p:blipFill>
          <a:blip r:embed="rId4"/>
          <a:stretch>
            <a:fillRect/>
          </a:stretch>
        </p:blipFill>
        <p:spPr>
          <a:xfrm>
            <a:off x="615970" y="1819373"/>
            <a:ext cx="9460106" cy="5038627"/>
          </a:xfrm>
          <a:prstGeom prst="rect">
            <a:avLst/>
          </a:prstGeom>
        </p:spPr>
      </p:pic>
      <p:pic>
        <p:nvPicPr>
          <p:cNvPr id="11" name="Imagen 10">
            <a:extLst>
              <a:ext uri="{FF2B5EF4-FFF2-40B4-BE49-F238E27FC236}">
                <a16:creationId xmlns:a16="http://schemas.microsoft.com/office/drawing/2014/main" id="{AB870476-3B9A-47EC-AACD-441D9EA8CE3D}"/>
              </a:ext>
            </a:extLst>
          </p:cNvPr>
          <p:cNvPicPr>
            <a:picLocks noChangeAspect="1"/>
          </p:cNvPicPr>
          <p:nvPr/>
        </p:nvPicPr>
        <p:blipFill rotWithShape="1">
          <a:blip r:embed="rId4"/>
          <a:srcRect l="32555" t="25141" r="48617" b="58035"/>
          <a:stretch/>
        </p:blipFill>
        <p:spPr>
          <a:xfrm>
            <a:off x="5883203" y="3285997"/>
            <a:ext cx="6227976" cy="2964117"/>
          </a:xfrm>
          <a:prstGeom prst="rect">
            <a:avLst/>
          </a:prstGeom>
        </p:spPr>
      </p:pic>
    </p:spTree>
    <p:extLst>
      <p:ext uri="{BB962C8B-B14F-4D97-AF65-F5344CB8AC3E}">
        <p14:creationId xmlns:p14="http://schemas.microsoft.com/office/powerpoint/2010/main" val="193343036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628F2-79AC-436D-9F46-B736A4D9D1A9}"/>
              </a:ext>
            </a:extLst>
          </p:cNvPr>
          <p:cNvSpPr>
            <a:spLocks noGrp="1"/>
          </p:cNvSpPr>
          <p:nvPr>
            <p:ph type="title"/>
          </p:nvPr>
        </p:nvSpPr>
        <p:spPr/>
        <p:txBody>
          <a:bodyPr/>
          <a:lstStyle/>
          <a:p>
            <a:r>
              <a:rPr lang="es-CL" dirty="0"/>
              <a:t>Resultados estrategia de control</a:t>
            </a:r>
          </a:p>
        </p:txBody>
      </p:sp>
      <p:pic>
        <p:nvPicPr>
          <p:cNvPr id="4" name="Marcador de contenido 3">
            <a:extLst>
              <a:ext uri="{FF2B5EF4-FFF2-40B4-BE49-F238E27FC236}">
                <a16:creationId xmlns:a16="http://schemas.microsoft.com/office/drawing/2014/main" id="{2FC0B331-C772-407B-8A5C-A9509BF6834E}"/>
              </a:ext>
            </a:extLst>
          </p:cNvPr>
          <p:cNvPicPr>
            <a:picLocks noGrp="1" noChangeAspect="1"/>
          </p:cNvPicPr>
          <p:nvPr>
            <p:ph idx="1"/>
          </p:nvPr>
        </p:nvPicPr>
        <p:blipFill>
          <a:blip r:embed="rId3"/>
          <a:stretch>
            <a:fillRect/>
          </a:stretch>
        </p:blipFill>
        <p:spPr>
          <a:xfrm>
            <a:off x="1329254" y="1861719"/>
            <a:ext cx="9285839" cy="4968000"/>
          </a:xfrm>
        </p:spPr>
      </p:pic>
      <p:sp>
        <p:nvSpPr>
          <p:cNvPr id="6" name="CuadroTexto 5">
            <a:extLst>
              <a:ext uri="{FF2B5EF4-FFF2-40B4-BE49-F238E27FC236}">
                <a16:creationId xmlns:a16="http://schemas.microsoft.com/office/drawing/2014/main" id="{845C23CA-619B-41A6-B3E7-5BC987B4BAB7}"/>
              </a:ext>
            </a:extLst>
          </p:cNvPr>
          <p:cNvSpPr txBox="1"/>
          <p:nvPr/>
        </p:nvSpPr>
        <p:spPr>
          <a:xfrm>
            <a:off x="6523348" y="4769962"/>
            <a:ext cx="3695308" cy="646331"/>
          </a:xfrm>
          <a:prstGeom prst="rect">
            <a:avLst/>
          </a:prstGeom>
          <a:solidFill>
            <a:schemeClr val="bg1"/>
          </a:solidFill>
        </p:spPr>
        <p:txBody>
          <a:bodyPr wrap="square" rtlCol="0">
            <a:spAutoFit/>
          </a:bodyPr>
          <a:lstStyle/>
          <a:p>
            <a:pPr marL="342900" indent="-342900">
              <a:buFont typeface="Wingdings" panose="05000000000000000000" pitchFamily="2" charset="2"/>
              <a:buChar char="q"/>
            </a:pPr>
            <a:r>
              <a:rPr lang="es-CL" dirty="0"/>
              <a:t>Uso mesurado de 3 actuadores.</a:t>
            </a:r>
          </a:p>
          <a:p>
            <a:pPr marL="342900" indent="-342900">
              <a:buFont typeface="Wingdings" panose="05000000000000000000" pitchFamily="2" charset="2"/>
              <a:buChar char="q"/>
            </a:pPr>
            <a:r>
              <a:rPr lang="es-CL" dirty="0"/>
              <a:t>“</a:t>
            </a:r>
            <a:r>
              <a:rPr lang="es-CL" dirty="0" err="1"/>
              <a:t>Gain</a:t>
            </a:r>
            <a:r>
              <a:rPr lang="es-CL" dirty="0"/>
              <a:t> </a:t>
            </a:r>
            <a:r>
              <a:rPr lang="es-CL" dirty="0" err="1"/>
              <a:t>Scheduling</a:t>
            </a:r>
            <a:r>
              <a:rPr lang="es-CL" dirty="0"/>
              <a:t>”.</a:t>
            </a:r>
          </a:p>
        </p:txBody>
      </p:sp>
      <p:pic>
        <p:nvPicPr>
          <p:cNvPr id="4100" name="Picture 4" descr="Scientific Data Analysis - Data Analysis Logo Png , Free Transparent  Clipart - ClipartKey">
            <a:extLst>
              <a:ext uri="{FF2B5EF4-FFF2-40B4-BE49-F238E27FC236}">
                <a16:creationId xmlns:a16="http://schemas.microsoft.com/office/drawing/2014/main" id="{F6A9E8BC-4944-4C61-8988-6E619C439087}"/>
              </a:ext>
            </a:extLst>
          </p:cNvPr>
          <p:cNvPicPr>
            <a:picLocks noChangeAspect="1" noChangeArrowheads="1"/>
          </p:cNvPicPr>
          <p:nvPr/>
        </p:nvPicPr>
        <p:blipFill>
          <a:blip r:embed="rId4">
            <a:clrChange>
              <a:clrFrom>
                <a:srgbClr val="F7F7F7"/>
              </a:clrFrom>
              <a:clrTo>
                <a:srgbClr val="F7F7F7">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0222" y="850061"/>
            <a:ext cx="689333"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7934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628F2-79AC-436D-9F46-B736A4D9D1A9}"/>
              </a:ext>
            </a:extLst>
          </p:cNvPr>
          <p:cNvSpPr>
            <a:spLocks noGrp="1"/>
          </p:cNvSpPr>
          <p:nvPr>
            <p:ph type="title"/>
          </p:nvPr>
        </p:nvSpPr>
        <p:spPr/>
        <p:txBody>
          <a:bodyPr/>
          <a:lstStyle/>
          <a:p>
            <a:r>
              <a:rPr lang="es-CL" dirty="0"/>
              <a:t>Resultados implementación heterogénea</a:t>
            </a:r>
          </a:p>
        </p:txBody>
      </p:sp>
      <p:pic>
        <p:nvPicPr>
          <p:cNvPr id="4100" name="Picture 4" descr="Scientific Data Analysis - Data Analysis Logo Png , Free Transparent  Clipart - ClipartKey">
            <a:extLst>
              <a:ext uri="{FF2B5EF4-FFF2-40B4-BE49-F238E27FC236}">
                <a16:creationId xmlns:a16="http://schemas.microsoft.com/office/drawing/2014/main" id="{F6A9E8BC-4944-4C61-8988-6E619C439087}"/>
              </a:ext>
            </a:extLst>
          </p:cNvPr>
          <p:cNvPicPr>
            <a:picLocks noChangeAspect="1" noChangeArrowheads="1"/>
          </p:cNvPicPr>
          <p:nvPr/>
        </p:nvPicPr>
        <p:blipFill>
          <a:blip r:embed="rId3">
            <a:clrChange>
              <a:clrFrom>
                <a:srgbClr val="F7F7F7"/>
              </a:clrFrom>
              <a:clrTo>
                <a:srgbClr val="F7F7F7">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0222" y="850061"/>
            <a:ext cx="689333" cy="7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9" name="Tabla 27">
                <a:extLst>
                  <a:ext uri="{FF2B5EF4-FFF2-40B4-BE49-F238E27FC236}">
                    <a16:creationId xmlns:a16="http://schemas.microsoft.com/office/drawing/2014/main" id="{B6AC0A1C-62AF-47C2-94EA-4C3FF699DA71}"/>
                  </a:ext>
                </a:extLst>
              </p:cNvPr>
              <p:cNvGraphicFramePr>
                <a:graphicFrameLocks noGrp="1"/>
              </p:cNvGraphicFramePr>
              <p:nvPr>
                <p:extLst>
                  <p:ext uri="{D42A27DB-BD31-4B8C-83A1-F6EECF244321}">
                    <p14:modId xmlns:p14="http://schemas.microsoft.com/office/powerpoint/2010/main" val="2547460339"/>
                  </p:ext>
                </p:extLst>
              </p:nvPr>
            </p:nvGraphicFramePr>
            <p:xfrm>
              <a:off x="7767403" y="3661987"/>
              <a:ext cx="3752152" cy="1219200"/>
            </p:xfrm>
            <a:graphic>
              <a:graphicData uri="http://schemas.openxmlformats.org/drawingml/2006/table">
                <a:tbl>
                  <a:tblPr firstRow="1" bandRow="1">
                    <a:tableStyleId>{3B4B98B0-60AC-42C2-AFA5-B58CD77FA1E5}</a:tableStyleId>
                  </a:tblPr>
                  <a:tblGrid>
                    <a:gridCol w="984822">
                      <a:extLst>
                        <a:ext uri="{9D8B030D-6E8A-4147-A177-3AD203B41FA5}">
                          <a16:colId xmlns:a16="http://schemas.microsoft.com/office/drawing/2014/main" val="1990120863"/>
                        </a:ext>
                      </a:extLst>
                    </a:gridCol>
                    <a:gridCol w="2767330">
                      <a:extLst>
                        <a:ext uri="{9D8B030D-6E8A-4147-A177-3AD203B41FA5}">
                          <a16:colId xmlns:a16="http://schemas.microsoft.com/office/drawing/2014/main" val="1609695654"/>
                        </a:ext>
                      </a:extLst>
                    </a:gridCol>
                  </a:tblGrid>
                  <a:tr h="180000">
                    <a:tc>
                      <a:txBody>
                        <a:bodyPr/>
                        <a:lstStyle/>
                        <a:p>
                          <a:pPr algn="ctr"/>
                          <a14:m>
                            <m:oMathPara xmlns:m="http://schemas.openxmlformats.org/officeDocument/2006/math">
                              <m:oMathParaPr>
                                <m:jc m:val="centerGroup"/>
                              </m:oMathParaPr>
                              <m:oMath xmlns:m="http://schemas.openxmlformats.org/officeDocument/2006/math">
                                <m:r>
                                  <m:rPr>
                                    <m:sty m:val="p"/>
                                  </m:rPr>
                                  <a:rPr lang="es-CL" sz="1400" b="0" i="0" smtClean="0">
                                    <a:latin typeface="Cambria Math" panose="02040503050406030204" pitchFamily="18" charset="0"/>
                                  </a:rPr>
                                  <m:t>Device</m:t>
                                </m:r>
                              </m:oMath>
                            </m:oMathPara>
                          </a14:m>
                          <a:endParaRPr lang="es-CL" sz="1400" dirty="0"/>
                        </a:p>
                      </a:txBody>
                      <a:tcPr>
                        <a:noFill/>
                      </a:tcPr>
                    </a:tc>
                    <a:tc>
                      <a:txBody>
                        <a:bodyPr/>
                        <a:lstStyle/>
                        <a:p>
                          <a:pPr algn="ctr"/>
                          <a14:m>
                            <m:oMathPara xmlns:m="http://schemas.openxmlformats.org/officeDocument/2006/math">
                              <m:oMathParaPr>
                                <m:jc m:val="centerGroup"/>
                              </m:oMathParaPr>
                              <m:oMath xmlns:m="http://schemas.openxmlformats.org/officeDocument/2006/math">
                                <m:r>
                                  <a:rPr lang="es-CL" sz="1400" b="0" i="0" smtClean="0">
                                    <a:latin typeface="Cambria Math" panose="02040503050406030204" pitchFamily="18" charset="0"/>
                                  </a:rPr>
                                  <m:t>625 </m:t>
                                </m:r>
                                <m:r>
                                  <m:rPr>
                                    <m:sty m:val="p"/>
                                  </m:rPr>
                                  <a:rPr lang="es-CL" sz="1400" b="0" i="0" smtClean="0">
                                    <a:latin typeface="Cambria Math" panose="02040503050406030204" pitchFamily="18" charset="0"/>
                                  </a:rPr>
                                  <m:t>rule</m:t>
                                </m:r>
                                <m:r>
                                  <a:rPr lang="es-CL" sz="1400" b="0" i="0" smtClean="0">
                                    <a:latin typeface="Cambria Math" panose="02040503050406030204" pitchFamily="18" charset="0"/>
                                  </a:rPr>
                                  <m:t> </m:t>
                                </m:r>
                                <m:r>
                                  <m:rPr>
                                    <m:sty m:val="p"/>
                                  </m:rPr>
                                  <a:rPr lang="es-CL" sz="1400" b="0" i="0" smtClean="0">
                                    <a:latin typeface="Cambria Math" panose="02040503050406030204" pitchFamily="18" charset="0"/>
                                  </a:rPr>
                                  <m:t>ANFIS</m:t>
                                </m:r>
                                <m:r>
                                  <a:rPr lang="es-CL" sz="1400" b="0" i="0" smtClean="0">
                                    <a:latin typeface="Cambria Math" panose="02040503050406030204" pitchFamily="18" charset="0"/>
                                  </a:rPr>
                                  <m:t> </m:t>
                                </m:r>
                                <m:r>
                                  <m:rPr>
                                    <m:sty m:val="p"/>
                                  </m:rPr>
                                  <a:rPr lang="es-CL" sz="1400" b="0" i="0" smtClean="0">
                                    <a:latin typeface="Cambria Math" panose="02040503050406030204" pitchFamily="18" charset="0"/>
                                  </a:rPr>
                                  <m:t>computation</m:t>
                                </m:r>
                                <m:r>
                                  <a:rPr lang="es-CL" sz="1400" b="0" i="0" smtClean="0">
                                    <a:latin typeface="Cambria Math" panose="02040503050406030204" pitchFamily="18" charset="0"/>
                                  </a:rPr>
                                  <m:t> </m:t>
                                </m:r>
                                <m:r>
                                  <m:rPr>
                                    <m:sty m:val="p"/>
                                  </m:rPr>
                                  <a:rPr lang="es-CL" sz="1400" b="0" i="0" smtClean="0">
                                    <a:latin typeface="Cambria Math" panose="02040503050406030204" pitchFamily="18" charset="0"/>
                                  </a:rPr>
                                  <m:t>time</m:t>
                                </m:r>
                              </m:oMath>
                            </m:oMathPara>
                          </a14:m>
                          <a:endParaRPr lang="es-CL" sz="1400" dirty="0"/>
                        </a:p>
                      </a:txBody>
                      <a:tcPr>
                        <a:noFill/>
                      </a:tcPr>
                    </a:tc>
                    <a:extLst>
                      <a:ext uri="{0D108BD9-81ED-4DB2-BD59-A6C34878D82A}">
                        <a16:rowId xmlns:a16="http://schemas.microsoft.com/office/drawing/2014/main" val="686884041"/>
                      </a:ext>
                    </a:extLst>
                  </a:tr>
                  <a:tr h="252000">
                    <a:tc>
                      <a:txBody>
                        <a:bodyPr/>
                        <a:lstStyle/>
                        <a:p>
                          <a:pPr algn="ctr"/>
                          <a14:m>
                            <m:oMathPara xmlns:m="http://schemas.openxmlformats.org/officeDocument/2006/math">
                              <m:oMathParaPr>
                                <m:jc m:val="centerGroup"/>
                              </m:oMathParaPr>
                              <m:oMath xmlns:m="http://schemas.openxmlformats.org/officeDocument/2006/math">
                                <m:r>
                                  <a:rPr lang="es-CL" sz="1400" b="0" i="1" kern="1200" smtClean="0">
                                    <a:solidFill>
                                      <a:schemeClr val="tx1"/>
                                    </a:solidFill>
                                    <a:latin typeface="Cambria Math" panose="02040503050406030204" pitchFamily="18" charset="0"/>
                                  </a:rPr>
                                  <m:t>𝐶𝑃𝑈</m:t>
                                </m:r>
                              </m:oMath>
                            </m:oMathPara>
                          </a14:m>
                          <a:endParaRPr lang="es-CL" sz="1400" b="0" i="1" kern="1200" dirty="0">
                            <a:solidFill>
                              <a:srgbClr val="FFA505"/>
                            </a:solidFill>
                            <a:latin typeface="Cambria Math" panose="02040503050406030204" pitchFamily="18" charset="0"/>
                            <a:ea typeface="+mn-ea"/>
                            <a:cs typeface="+mn-cs"/>
                          </a:endParaRPr>
                        </a:p>
                      </a:txBody>
                      <a:tcPr>
                        <a:noFill/>
                      </a:tcPr>
                    </a:tc>
                    <a:tc>
                      <a:txBody>
                        <a:bodyPr/>
                        <a:lstStyle/>
                        <a:p>
                          <a:pPr algn="ctr"/>
                          <a:r>
                            <a:rPr lang="es-CL" sz="1400" b="0" dirty="0"/>
                            <a:t> </a:t>
                          </a:r>
                          <a14:m>
                            <m:oMath xmlns:m="http://schemas.openxmlformats.org/officeDocument/2006/math">
                              <m:r>
                                <a:rPr lang="es-CL" sz="1400" b="0" i="1" smtClean="0">
                                  <a:latin typeface="Cambria Math" panose="02040503050406030204" pitchFamily="18" charset="0"/>
                                </a:rPr>
                                <m:t>24.962</m:t>
                              </m:r>
                              <m:r>
                                <a:rPr lang="es-CL" sz="1400" b="0" i="1" smtClean="0">
                                  <a:latin typeface="Cambria Math" panose="02040503050406030204" pitchFamily="18" charset="0"/>
                                </a:rPr>
                                <m:t>𝜇</m:t>
                              </m:r>
                              <m:r>
                                <a:rPr lang="es-CL" sz="1400" b="0" i="1" smtClean="0">
                                  <a:latin typeface="Cambria Math" panose="02040503050406030204" pitchFamily="18" charset="0"/>
                                </a:rPr>
                                <m:t>𝑠</m:t>
                              </m:r>
                            </m:oMath>
                          </a14:m>
                          <a:endParaRPr lang="es-CL" sz="1400" dirty="0"/>
                        </a:p>
                      </a:txBody>
                      <a:tcPr>
                        <a:noFill/>
                      </a:tcPr>
                    </a:tc>
                    <a:extLst>
                      <a:ext uri="{0D108BD9-81ED-4DB2-BD59-A6C34878D82A}">
                        <a16:rowId xmlns:a16="http://schemas.microsoft.com/office/drawing/2014/main" val="2144601121"/>
                      </a:ext>
                    </a:extLst>
                  </a:tr>
                  <a:tr h="180000">
                    <a:tc>
                      <a:txBody>
                        <a:bodyPr/>
                        <a:lstStyle/>
                        <a:p>
                          <a:pPr algn="ctr"/>
                          <a14:m>
                            <m:oMathPara xmlns:m="http://schemas.openxmlformats.org/officeDocument/2006/math">
                              <m:oMathParaPr>
                                <m:jc m:val="centerGroup"/>
                              </m:oMathParaPr>
                              <m:oMath xmlns:m="http://schemas.openxmlformats.org/officeDocument/2006/math">
                                <m:r>
                                  <a:rPr lang="es-CL" sz="1400" b="0" i="1" kern="1200" smtClean="0">
                                    <a:solidFill>
                                      <a:schemeClr val="tx1"/>
                                    </a:solidFill>
                                    <a:latin typeface="Cambria Math" panose="02040503050406030204" pitchFamily="18" charset="0"/>
                                  </a:rPr>
                                  <m:t>𝐺𝑃𝑈</m:t>
                                </m:r>
                              </m:oMath>
                            </m:oMathPara>
                          </a14:m>
                          <a:endParaRPr lang="es-CL" sz="1400" b="0" i="1" kern="1200" dirty="0">
                            <a:solidFill>
                              <a:srgbClr val="FFB805"/>
                            </a:solidFill>
                            <a:latin typeface="Cambria Math" panose="02040503050406030204" pitchFamily="18" charset="0"/>
                            <a:ea typeface="+mn-ea"/>
                            <a:cs typeface="+mn-cs"/>
                          </a:endParaRPr>
                        </a:p>
                      </a:txBody>
                      <a:tcPr>
                        <a:noFill/>
                      </a:tcPr>
                    </a:tc>
                    <a:tc>
                      <a:txBody>
                        <a:bodyPr/>
                        <a:lstStyle/>
                        <a:p>
                          <a:pPr algn="ctr"/>
                          <a:r>
                            <a:rPr lang="es-CL" sz="1400" b="0" dirty="0">
                              <a:solidFill>
                                <a:schemeClr val="tx1"/>
                              </a:solidFill>
                            </a:rPr>
                            <a:t> </a:t>
                          </a:r>
                          <a14:m>
                            <m:oMath xmlns:m="http://schemas.openxmlformats.org/officeDocument/2006/math">
                              <m:r>
                                <a:rPr lang="es-CL" sz="1400" b="0" i="1" smtClean="0">
                                  <a:solidFill>
                                    <a:schemeClr val="tx1"/>
                                  </a:solidFill>
                                  <a:latin typeface="Cambria Math" panose="02040503050406030204" pitchFamily="18" charset="0"/>
                                </a:rPr>
                                <m:t>797.263</m:t>
                              </m:r>
                              <m:r>
                                <a:rPr lang="es-CL" sz="1400" b="0" i="1" smtClean="0">
                                  <a:solidFill>
                                    <a:schemeClr val="tx1"/>
                                  </a:solidFill>
                                  <a:latin typeface="Cambria Math" panose="02040503050406030204" pitchFamily="18" charset="0"/>
                                </a:rPr>
                                <m:t>𝜇</m:t>
                              </m:r>
                              <m:r>
                                <a:rPr lang="es-CL" sz="1400" b="0" i="1" smtClean="0">
                                  <a:solidFill>
                                    <a:schemeClr val="tx1"/>
                                  </a:solidFill>
                                  <a:latin typeface="Cambria Math" panose="02040503050406030204" pitchFamily="18" charset="0"/>
                                </a:rPr>
                                <m:t>𝑠</m:t>
                              </m:r>
                            </m:oMath>
                          </a14:m>
                          <a:endParaRPr lang="es-CL" sz="1400" dirty="0"/>
                        </a:p>
                      </a:txBody>
                      <a:tcPr>
                        <a:noFill/>
                      </a:tcPr>
                    </a:tc>
                    <a:extLst>
                      <a:ext uri="{0D108BD9-81ED-4DB2-BD59-A6C34878D82A}">
                        <a16:rowId xmlns:a16="http://schemas.microsoft.com/office/drawing/2014/main" val="1861723886"/>
                      </a:ext>
                    </a:extLst>
                  </a:tr>
                  <a:tr h="180000">
                    <a:tc>
                      <a:txBody>
                        <a:bodyPr/>
                        <a:lstStyle/>
                        <a:p>
                          <a:pPr algn="ctr"/>
                          <a14:m>
                            <m:oMathPara xmlns:m="http://schemas.openxmlformats.org/officeDocument/2006/math">
                              <m:oMathParaPr>
                                <m:jc m:val="centerGroup"/>
                              </m:oMathParaPr>
                              <m:oMath xmlns:m="http://schemas.openxmlformats.org/officeDocument/2006/math">
                                <m:sSub>
                                  <m:sSubPr>
                                    <m:ctrlPr>
                                      <a:rPr lang="es-CL" sz="1400" b="0" i="1" kern="1200" smtClean="0">
                                        <a:solidFill>
                                          <a:schemeClr val="tx1"/>
                                        </a:solidFill>
                                        <a:latin typeface="Cambria Math" panose="02040503050406030204" pitchFamily="18" charset="0"/>
                                      </a:rPr>
                                    </m:ctrlPr>
                                  </m:sSubPr>
                                  <m:e>
                                    <m:r>
                                      <a:rPr lang="es-CL" sz="1400" b="0" i="1" kern="1200" smtClean="0">
                                        <a:solidFill>
                                          <a:schemeClr val="tx1"/>
                                        </a:solidFill>
                                        <a:latin typeface="Cambria Math" panose="02040503050406030204" pitchFamily="18" charset="0"/>
                                      </a:rPr>
                                      <m:t>𝑡</m:t>
                                    </m:r>
                                  </m:e>
                                  <m:sub>
                                    <m:r>
                                      <a:rPr lang="es-CL" sz="1400" b="0" i="1" kern="1200" smtClean="0">
                                        <a:solidFill>
                                          <a:schemeClr val="tx1"/>
                                        </a:solidFill>
                                        <a:latin typeface="Cambria Math" panose="02040503050406030204" pitchFamily="18" charset="0"/>
                                      </a:rPr>
                                      <m:t>𝐺𝑃𝑈</m:t>
                                    </m:r>
                                  </m:sub>
                                </m:sSub>
                                <m:r>
                                  <a:rPr lang="es-CL" sz="1400" b="0" i="1" kern="1200" smtClean="0">
                                    <a:solidFill>
                                      <a:schemeClr val="tx1"/>
                                    </a:solidFill>
                                    <a:latin typeface="Cambria Math" panose="02040503050406030204" pitchFamily="18" charset="0"/>
                                  </a:rPr>
                                  <m:t>/</m:t>
                                </m:r>
                                <m:sSub>
                                  <m:sSubPr>
                                    <m:ctrlPr>
                                      <a:rPr lang="es-CL" sz="1400" b="0" i="1" kern="1200" smtClean="0">
                                        <a:solidFill>
                                          <a:schemeClr val="tx1"/>
                                        </a:solidFill>
                                        <a:latin typeface="Cambria Math" panose="02040503050406030204" pitchFamily="18" charset="0"/>
                                      </a:rPr>
                                    </m:ctrlPr>
                                  </m:sSubPr>
                                  <m:e>
                                    <m:r>
                                      <a:rPr lang="es-CL" sz="1400" b="0" i="1" kern="1200" smtClean="0">
                                        <a:solidFill>
                                          <a:schemeClr val="tx1"/>
                                        </a:solidFill>
                                        <a:latin typeface="Cambria Math" panose="02040503050406030204" pitchFamily="18" charset="0"/>
                                      </a:rPr>
                                      <m:t>𝑡</m:t>
                                    </m:r>
                                  </m:e>
                                  <m:sub>
                                    <m:r>
                                      <a:rPr lang="es-CL" sz="1400" b="0" i="1" kern="1200" smtClean="0">
                                        <a:solidFill>
                                          <a:schemeClr val="tx1"/>
                                        </a:solidFill>
                                        <a:latin typeface="Cambria Math" panose="02040503050406030204" pitchFamily="18" charset="0"/>
                                      </a:rPr>
                                      <m:t>𝐶𝑃𝑈</m:t>
                                    </m:r>
                                  </m:sub>
                                </m:sSub>
                              </m:oMath>
                            </m:oMathPara>
                          </a14:m>
                          <a:endParaRPr lang="es-CL" sz="1400" i="1" kern="1200" dirty="0">
                            <a:solidFill>
                              <a:srgbClr val="FFC905"/>
                            </a:solidFill>
                            <a:latin typeface="Cambria Math" panose="02040503050406030204" pitchFamily="18" charset="0"/>
                            <a:ea typeface="+mn-ea"/>
                            <a:cs typeface="+mn-cs"/>
                          </a:endParaRPr>
                        </a:p>
                      </a:txBody>
                      <a:tcPr>
                        <a:noFill/>
                      </a:tcPr>
                    </a:tc>
                    <a:tc>
                      <a:txBody>
                        <a:bodyPr/>
                        <a:lstStyle/>
                        <a:p>
                          <a:pPr algn="ctr"/>
                          <a:r>
                            <a:rPr lang="es-CL" sz="1400" b="0" dirty="0"/>
                            <a:t> </a:t>
                          </a:r>
                          <a14:m>
                            <m:oMath xmlns:m="http://schemas.openxmlformats.org/officeDocument/2006/math">
                              <m:r>
                                <a:rPr lang="es-CL" sz="1400" b="0" i="1" smtClean="0">
                                  <a:latin typeface="Cambria Math" panose="02040503050406030204" pitchFamily="18" charset="0"/>
                                </a:rPr>
                                <m:t>31.939</m:t>
                              </m:r>
                            </m:oMath>
                          </a14:m>
                          <a:endParaRPr lang="es-CL" sz="1400" dirty="0"/>
                        </a:p>
                      </a:txBody>
                      <a:tcPr>
                        <a:noFill/>
                      </a:tcPr>
                    </a:tc>
                    <a:extLst>
                      <a:ext uri="{0D108BD9-81ED-4DB2-BD59-A6C34878D82A}">
                        <a16:rowId xmlns:a16="http://schemas.microsoft.com/office/drawing/2014/main" val="1978892803"/>
                      </a:ext>
                    </a:extLst>
                  </a:tr>
                </a:tbl>
              </a:graphicData>
            </a:graphic>
          </p:graphicFrame>
        </mc:Choice>
        <mc:Fallback xmlns="">
          <p:graphicFrame>
            <p:nvGraphicFramePr>
              <p:cNvPr id="9" name="Tabla 27">
                <a:extLst>
                  <a:ext uri="{FF2B5EF4-FFF2-40B4-BE49-F238E27FC236}">
                    <a16:creationId xmlns:a16="http://schemas.microsoft.com/office/drawing/2014/main" id="{B6AC0A1C-62AF-47C2-94EA-4C3FF699DA71}"/>
                  </a:ext>
                </a:extLst>
              </p:cNvPr>
              <p:cNvGraphicFramePr>
                <a:graphicFrameLocks noGrp="1"/>
              </p:cNvGraphicFramePr>
              <p:nvPr>
                <p:extLst>
                  <p:ext uri="{D42A27DB-BD31-4B8C-83A1-F6EECF244321}">
                    <p14:modId xmlns:p14="http://schemas.microsoft.com/office/powerpoint/2010/main" val="2547460339"/>
                  </p:ext>
                </p:extLst>
              </p:nvPr>
            </p:nvGraphicFramePr>
            <p:xfrm>
              <a:off x="7767403" y="3661987"/>
              <a:ext cx="3752152" cy="1219200"/>
            </p:xfrm>
            <a:graphic>
              <a:graphicData uri="http://schemas.openxmlformats.org/drawingml/2006/table">
                <a:tbl>
                  <a:tblPr firstRow="1" bandRow="1">
                    <a:tableStyleId>{3B4B98B0-60AC-42C2-AFA5-B58CD77FA1E5}</a:tableStyleId>
                  </a:tblPr>
                  <a:tblGrid>
                    <a:gridCol w="984822">
                      <a:extLst>
                        <a:ext uri="{9D8B030D-6E8A-4147-A177-3AD203B41FA5}">
                          <a16:colId xmlns:a16="http://schemas.microsoft.com/office/drawing/2014/main" val="1990120863"/>
                        </a:ext>
                      </a:extLst>
                    </a:gridCol>
                    <a:gridCol w="2767330">
                      <a:extLst>
                        <a:ext uri="{9D8B030D-6E8A-4147-A177-3AD203B41FA5}">
                          <a16:colId xmlns:a16="http://schemas.microsoft.com/office/drawing/2014/main" val="1609695654"/>
                        </a:ext>
                      </a:extLst>
                    </a:gridCol>
                  </a:tblGrid>
                  <a:tr h="304800">
                    <a:tc>
                      <a:txBody>
                        <a:bodyPr/>
                        <a:lstStyle/>
                        <a:p>
                          <a:endParaRPr lang="es-CL"/>
                        </a:p>
                      </a:txBody>
                      <a:tcPr>
                        <a:blipFill>
                          <a:blip r:embed="rId4"/>
                          <a:stretch>
                            <a:fillRect t="-2000" r="-280864" b="-312000"/>
                          </a:stretch>
                        </a:blipFill>
                      </a:tcPr>
                    </a:tc>
                    <a:tc>
                      <a:txBody>
                        <a:bodyPr/>
                        <a:lstStyle/>
                        <a:p>
                          <a:endParaRPr lang="es-CL"/>
                        </a:p>
                      </a:txBody>
                      <a:tcPr>
                        <a:blipFill>
                          <a:blip r:embed="rId4"/>
                          <a:stretch>
                            <a:fillRect l="-35683" t="-2000" r="-220" b="-312000"/>
                          </a:stretch>
                        </a:blipFill>
                      </a:tcPr>
                    </a:tc>
                    <a:extLst>
                      <a:ext uri="{0D108BD9-81ED-4DB2-BD59-A6C34878D82A}">
                        <a16:rowId xmlns:a16="http://schemas.microsoft.com/office/drawing/2014/main" val="686884041"/>
                      </a:ext>
                    </a:extLst>
                  </a:tr>
                  <a:tr h="304800">
                    <a:tc>
                      <a:txBody>
                        <a:bodyPr/>
                        <a:lstStyle/>
                        <a:p>
                          <a:endParaRPr lang="es-CL"/>
                        </a:p>
                      </a:txBody>
                      <a:tcPr>
                        <a:blipFill>
                          <a:blip r:embed="rId4"/>
                          <a:stretch>
                            <a:fillRect t="-100000" r="-280864" b="-205882"/>
                          </a:stretch>
                        </a:blipFill>
                      </a:tcPr>
                    </a:tc>
                    <a:tc>
                      <a:txBody>
                        <a:bodyPr/>
                        <a:lstStyle/>
                        <a:p>
                          <a:endParaRPr lang="es-CL"/>
                        </a:p>
                      </a:txBody>
                      <a:tcPr>
                        <a:blipFill>
                          <a:blip r:embed="rId4"/>
                          <a:stretch>
                            <a:fillRect l="-35683" t="-100000" r="-220" b="-205882"/>
                          </a:stretch>
                        </a:blipFill>
                      </a:tcPr>
                    </a:tc>
                    <a:extLst>
                      <a:ext uri="{0D108BD9-81ED-4DB2-BD59-A6C34878D82A}">
                        <a16:rowId xmlns:a16="http://schemas.microsoft.com/office/drawing/2014/main" val="2144601121"/>
                      </a:ext>
                    </a:extLst>
                  </a:tr>
                  <a:tr h="304800">
                    <a:tc>
                      <a:txBody>
                        <a:bodyPr/>
                        <a:lstStyle/>
                        <a:p>
                          <a:endParaRPr lang="es-CL"/>
                        </a:p>
                      </a:txBody>
                      <a:tcPr>
                        <a:blipFill>
                          <a:blip r:embed="rId4"/>
                          <a:stretch>
                            <a:fillRect t="-204000" r="-280864" b="-110000"/>
                          </a:stretch>
                        </a:blipFill>
                      </a:tcPr>
                    </a:tc>
                    <a:tc>
                      <a:txBody>
                        <a:bodyPr/>
                        <a:lstStyle/>
                        <a:p>
                          <a:endParaRPr lang="es-CL"/>
                        </a:p>
                      </a:txBody>
                      <a:tcPr>
                        <a:blipFill>
                          <a:blip r:embed="rId4"/>
                          <a:stretch>
                            <a:fillRect l="-35683" t="-204000" r="-220" b="-110000"/>
                          </a:stretch>
                        </a:blipFill>
                      </a:tcPr>
                    </a:tc>
                    <a:extLst>
                      <a:ext uri="{0D108BD9-81ED-4DB2-BD59-A6C34878D82A}">
                        <a16:rowId xmlns:a16="http://schemas.microsoft.com/office/drawing/2014/main" val="1861723886"/>
                      </a:ext>
                    </a:extLst>
                  </a:tr>
                  <a:tr h="304800">
                    <a:tc>
                      <a:txBody>
                        <a:bodyPr/>
                        <a:lstStyle/>
                        <a:p>
                          <a:endParaRPr lang="es-CL"/>
                        </a:p>
                      </a:txBody>
                      <a:tcPr>
                        <a:blipFill>
                          <a:blip r:embed="rId4"/>
                          <a:stretch>
                            <a:fillRect t="-304000" r="-280864" b="-10000"/>
                          </a:stretch>
                        </a:blipFill>
                      </a:tcPr>
                    </a:tc>
                    <a:tc>
                      <a:txBody>
                        <a:bodyPr/>
                        <a:lstStyle/>
                        <a:p>
                          <a:endParaRPr lang="es-CL"/>
                        </a:p>
                      </a:txBody>
                      <a:tcPr>
                        <a:blipFill>
                          <a:blip r:embed="rId4"/>
                          <a:stretch>
                            <a:fillRect l="-35683" t="-304000" r="-220" b="-10000"/>
                          </a:stretch>
                        </a:blipFill>
                      </a:tcPr>
                    </a:tc>
                    <a:extLst>
                      <a:ext uri="{0D108BD9-81ED-4DB2-BD59-A6C34878D82A}">
                        <a16:rowId xmlns:a16="http://schemas.microsoft.com/office/drawing/2014/main" val="1978892803"/>
                      </a:ext>
                    </a:extLst>
                  </a:tr>
                </a:tbl>
              </a:graphicData>
            </a:graphic>
          </p:graphicFrame>
        </mc:Fallback>
      </mc:AlternateContent>
      <p:pic>
        <p:nvPicPr>
          <p:cNvPr id="10" name="Imagen 9">
            <a:extLst>
              <a:ext uri="{FF2B5EF4-FFF2-40B4-BE49-F238E27FC236}">
                <a16:creationId xmlns:a16="http://schemas.microsoft.com/office/drawing/2014/main" id="{B25F4116-6679-4FC8-8559-3ACB723A609F}"/>
              </a:ext>
            </a:extLst>
          </p:cNvPr>
          <p:cNvPicPr>
            <a:picLocks noChangeAspect="1"/>
          </p:cNvPicPr>
          <p:nvPr/>
        </p:nvPicPr>
        <p:blipFill>
          <a:blip r:embed="rId5"/>
          <a:stretch>
            <a:fillRect/>
          </a:stretch>
        </p:blipFill>
        <p:spPr>
          <a:xfrm>
            <a:off x="562338" y="2471587"/>
            <a:ext cx="6637281" cy="360000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29250373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1" name="Rectangle 10">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BC7384-FF14-4A26-B1CE-6DDCA4D68B2E}"/>
              </a:ext>
            </a:extLst>
          </p:cNvPr>
          <p:cNvSpPr>
            <a:spLocks noGrp="1"/>
          </p:cNvSpPr>
          <p:nvPr>
            <p:ph type="title"/>
          </p:nvPr>
        </p:nvSpPr>
        <p:spPr>
          <a:xfrm>
            <a:off x="643468" y="1033389"/>
            <a:ext cx="4826256" cy="4825409"/>
          </a:xfrm>
        </p:spPr>
        <p:txBody>
          <a:bodyPr anchor="ctr">
            <a:normAutofit/>
          </a:bodyPr>
          <a:lstStyle/>
          <a:p>
            <a:pPr algn="ctr"/>
            <a:r>
              <a:rPr lang="es-CL" sz="5000" dirty="0">
                <a:solidFill>
                  <a:srgbClr val="FFFFFF"/>
                </a:solidFill>
              </a:rPr>
              <a:t>Conclusiones</a:t>
            </a:r>
          </a:p>
        </p:txBody>
      </p:sp>
      <p:sp>
        <p:nvSpPr>
          <p:cNvPr id="13" name="Rectangle 12">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8458D28C-F3C4-4D7C-B502-735939F91CA7}"/>
              </a:ext>
            </a:extLst>
          </p:cNvPr>
          <p:cNvSpPr>
            <a:spLocks noGrp="1"/>
          </p:cNvSpPr>
          <p:nvPr>
            <p:ph idx="1"/>
          </p:nvPr>
        </p:nvSpPr>
        <p:spPr>
          <a:xfrm>
            <a:off x="6755769" y="1033390"/>
            <a:ext cx="4855037" cy="4825409"/>
          </a:xfrm>
          <a:ln w="57150">
            <a:noFill/>
          </a:ln>
        </p:spPr>
        <p:txBody>
          <a:bodyPr anchor="ctr">
            <a:normAutofit/>
          </a:bodyPr>
          <a:lstStyle/>
          <a:p>
            <a:pPr lvl="1">
              <a:buFont typeface="Wingdings 2" panose="05020102010507070707" pitchFamily="18" charset="2"/>
              <a:buChar char="õ"/>
            </a:pPr>
            <a:r>
              <a:rPr lang="es-CL" sz="2000" dirty="0">
                <a:solidFill>
                  <a:schemeClr val="accent2">
                    <a:lumMod val="50000"/>
                  </a:schemeClr>
                </a:solidFill>
              </a:rPr>
              <a:t>Comentarios</a:t>
            </a:r>
          </a:p>
          <a:p>
            <a:pPr lvl="1">
              <a:buFont typeface="Wingdings 2" panose="05020102010507070707" pitchFamily="18" charset="2"/>
              <a:buChar char="õ"/>
            </a:pPr>
            <a:r>
              <a:rPr lang="es-CL" sz="2000" dirty="0">
                <a:solidFill>
                  <a:schemeClr val="accent2">
                    <a:lumMod val="50000"/>
                  </a:schemeClr>
                </a:solidFill>
              </a:rPr>
              <a:t>Trabajo futuro</a:t>
            </a:r>
          </a:p>
        </p:txBody>
      </p:sp>
    </p:spTree>
    <p:extLst>
      <p:ext uri="{BB962C8B-B14F-4D97-AF65-F5344CB8AC3E}">
        <p14:creationId xmlns:p14="http://schemas.microsoft.com/office/powerpoint/2010/main" val="226933618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AD6440-FD0F-478F-9334-AC53D588C517}"/>
              </a:ext>
            </a:extLst>
          </p:cNvPr>
          <p:cNvSpPr>
            <a:spLocks noGrp="1"/>
          </p:cNvSpPr>
          <p:nvPr>
            <p:ph type="title"/>
          </p:nvPr>
        </p:nvSpPr>
        <p:spPr/>
        <p:txBody>
          <a:bodyPr/>
          <a:lstStyle/>
          <a:p>
            <a:r>
              <a:rPr lang="es-CL" dirty="0"/>
              <a:t>Comentarios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ED8DCEA-034A-45C9-AA0D-83F087563C46}"/>
                  </a:ext>
                </a:extLst>
              </p:cNvPr>
              <p:cNvSpPr>
                <a:spLocks noGrp="1"/>
              </p:cNvSpPr>
              <p:nvPr>
                <p:ph idx="1"/>
              </p:nvPr>
            </p:nvSpPr>
            <p:spPr/>
            <p:txBody>
              <a:bodyPr>
                <a:normAutofit/>
              </a:bodyPr>
              <a:lstStyle/>
              <a:p>
                <a:pPr>
                  <a:buFont typeface="Wingdings" panose="05000000000000000000" pitchFamily="2" charset="2"/>
                  <a:buChar char="q"/>
                </a:pPr>
                <a:r>
                  <a:rPr lang="es-CL" dirty="0"/>
                  <a:t>Sobre el trabajo.</a:t>
                </a:r>
              </a:p>
              <a:p>
                <a:pPr lvl="1">
                  <a:buFont typeface="Wingdings" panose="05000000000000000000" pitchFamily="2" charset="2"/>
                  <a:buChar char="q"/>
                </a:pPr>
                <a:r>
                  <a:rPr lang="es-CL" dirty="0"/>
                  <a:t>“Implementar una estrategia de control con el uso de redes neuronales para un proceso complejo.”</a:t>
                </a:r>
              </a:p>
              <a:p>
                <a:pPr lvl="1">
                  <a:buFont typeface="Wingdings" panose="05000000000000000000" pitchFamily="2" charset="2"/>
                  <a:buChar char="q"/>
                </a:pPr>
                <a:r>
                  <a:rPr lang="es-CL" dirty="0"/>
                  <a:t>Soporte en control con redes neuronales.</a:t>
                </a:r>
              </a:p>
              <a:p>
                <a:pPr>
                  <a:buFont typeface="Wingdings" panose="05000000000000000000" pitchFamily="2" charset="2"/>
                  <a:buChar char="q"/>
                </a:pPr>
                <a:r>
                  <a:rPr lang="es-CL" dirty="0"/>
                  <a:t>De la sintonización del controlador.</a:t>
                </a:r>
              </a:p>
              <a:p>
                <a:pPr lvl="1">
                  <a:buFont typeface="Wingdings" panose="05000000000000000000" pitchFamily="2" charset="2"/>
                  <a:buChar char="q"/>
                </a:pPr>
                <a:r>
                  <a:rPr lang="es-CL" dirty="0"/>
                  <a:t>Importancia del set de entrenamiento. </a:t>
                </a:r>
              </a:p>
              <a:p>
                <a:pPr lvl="1">
                  <a:buFont typeface="Wingdings" panose="05000000000000000000" pitchFamily="2" charset="2"/>
                  <a:buChar char="q"/>
                </a:pPr>
                <a:r>
                  <a:rPr lang="es-CL" dirty="0"/>
                  <a:t>Entrenamiento offline.</a:t>
                </a:r>
              </a:p>
              <a:p>
                <a:pPr lvl="1">
                  <a:buFont typeface="Wingdings" panose="05000000000000000000" pitchFamily="2" charset="2"/>
                  <a:buChar char="q"/>
                </a:pPr>
                <a:r>
                  <a:rPr lang="es-CL" dirty="0"/>
                  <a:t>Cantidad de reglas.</a:t>
                </a:r>
              </a:p>
              <a:p>
                <a:pPr lvl="1">
                  <a:buFont typeface="Wingdings" panose="05000000000000000000" pitchFamily="2" charset="2"/>
                  <a:buChar char="q"/>
                </a:pPr>
                <a:r>
                  <a:rPr lang="es-CL" dirty="0"/>
                  <a:t>Parámetros: </a:t>
                </a:r>
                <a14:m>
                  <m:oMath xmlns:m="http://schemas.openxmlformats.org/officeDocument/2006/math">
                    <m:r>
                      <a:rPr lang="es-CL" b="0" i="1" dirty="0" smtClean="0">
                        <a:latin typeface="Cambria Math" panose="02040503050406030204" pitchFamily="18" charset="0"/>
                      </a:rPr>
                      <m:t>𝑄</m:t>
                    </m:r>
                    <m:r>
                      <a:rPr lang="es-CL" b="0" i="1" dirty="0" smtClean="0">
                        <a:latin typeface="Cambria Math" panose="02040503050406030204" pitchFamily="18" charset="0"/>
                      </a:rPr>
                      <m:t>, </m:t>
                    </m:r>
                    <m:r>
                      <a:rPr lang="es-CL" b="0" i="1" dirty="0" smtClean="0">
                        <a:latin typeface="Cambria Math" panose="02040503050406030204" pitchFamily="18" charset="0"/>
                      </a:rPr>
                      <m:t>𝑅</m:t>
                    </m:r>
                    <m:r>
                      <a:rPr lang="es-CL" b="0" i="1" dirty="0" smtClean="0">
                        <a:latin typeface="Cambria Math" panose="02040503050406030204" pitchFamily="18" charset="0"/>
                      </a:rPr>
                      <m:t>, </m:t>
                    </m:r>
                    <m:sSub>
                      <m:sSubPr>
                        <m:ctrlPr>
                          <a:rPr lang="es-CL" b="0" i="1" dirty="0" smtClean="0">
                            <a:latin typeface="Cambria Math" panose="02040503050406030204" pitchFamily="18" charset="0"/>
                          </a:rPr>
                        </m:ctrlPr>
                      </m:sSubPr>
                      <m:e>
                        <m:r>
                          <a:rPr lang="es-CL" b="0" i="1" dirty="0" smtClean="0">
                            <a:latin typeface="Cambria Math" panose="02040503050406030204" pitchFamily="18" charset="0"/>
                          </a:rPr>
                          <m:t>𝑃</m:t>
                        </m:r>
                      </m:e>
                      <m:sub>
                        <m:r>
                          <a:rPr lang="es-CL" b="0" i="1" dirty="0" smtClean="0">
                            <a:latin typeface="Cambria Math" panose="02040503050406030204" pitchFamily="18" charset="0"/>
                          </a:rPr>
                          <m:t>1</m:t>
                        </m:r>
                      </m:sub>
                    </m:sSub>
                    <m:r>
                      <a:rPr lang="es-CL" b="0" i="1" dirty="0" smtClean="0">
                        <a:latin typeface="Cambria Math" panose="02040503050406030204" pitchFamily="18" charset="0"/>
                      </a:rPr>
                      <m:t>, </m:t>
                    </m:r>
                    <m:sSub>
                      <m:sSubPr>
                        <m:ctrlPr>
                          <a:rPr lang="es-CL" b="0" i="1" dirty="0" smtClean="0">
                            <a:latin typeface="Cambria Math" panose="02040503050406030204" pitchFamily="18" charset="0"/>
                          </a:rPr>
                        </m:ctrlPr>
                      </m:sSubPr>
                      <m:e>
                        <m:r>
                          <a:rPr lang="es-CL" b="0" i="1" dirty="0" smtClean="0">
                            <a:latin typeface="Cambria Math" panose="02040503050406030204" pitchFamily="18" charset="0"/>
                          </a:rPr>
                          <m:t>𝑃</m:t>
                        </m:r>
                      </m:e>
                      <m:sub>
                        <m:r>
                          <a:rPr lang="es-CL" b="0" i="1" dirty="0" smtClean="0">
                            <a:latin typeface="Cambria Math" panose="02040503050406030204" pitchFamily="18" charset="0"/>
                          </a:rPr>
                          <m:t>2</m:t>
                        </m:r>
                      </m:sub>
                    </m:sSub>
                    <m:r>
                      <a:rPr lang="es-CL" b="0" i="1" dirty="0" smtClean="0">
                        <a:latin typeface="Cambria Math" panose="02040503050406030204" pitchFamily="18" charset="0"/>
                      </a:rPr>
                      <m:t>, </m:t>
                    </m:r>
                    <m:sSub>
                      <m:sSubPr>
                        <m:ctrlPr>
                          <a:rPr lang="es-CL" b="0" i="1" dirty="0" smtClean="0">
                            <a:latin typeface="Cambria Math" panose="02040503050406030204" pitchFamily="18" charset="0"/>
                          </a:rPr>
                        </m:ctrlPr>
                      </m:sSubPr>
                      <m:e>
                        <m:r>
                          <a:rPr lang="es-CL" b="0" i="1" dirty="0" smtClean="0">
                            <a:latin typeface="Cambria Math" panose="02040503050406030204" pitchFamily="18" charset="0"/>
                          </a:rPr>
                          <m:t>𝑃</m:t>
                        </m:r>
                      </m:e>
                      <m:sub>
                        <m:r>
                          <a:rPr lang="es-CL" b="0" i="1" dirty="0" smtClean="0">
                            <a:latin typeface="Cambria Math" panose="02040503050406030204" pitchFamily="18" charset="0"/>
                          </a:rPr>
                          <m:t>3</m:t>
                        </m:r>
                      </m:sub>
                    </m:sSub>
                  </m:oMath>
                </a14:m>
                <a:r>
                  <a:rPr lang="es-CL" dirty="0"/>
                  <a:t>.</a:t>
                </a:r>
              </a:p>
            </p:txBody>
          </p:sp>
        </mc:Choice>
        <mc:Fallback xmlns="">
          <p:sp>
            <p:nvSpPr>
              <p:cNvPr id="3" name="Marcador de contenido 2">
                <a:extLst>
                  <a:ext uri="{FF2B5EF4-FFF2-40B4-BE49-F238E27FC236}">
                    <a16:creationId xmlns:a16="http://schemas.microsoft.com/office/drawing/2014/main" id="{BED8DCEA-034A-45C9-AA0D-83F087563C46}"/>
                  </a:ext>
                </a:extLst>
              </p:cNvPr>
              <p:cNvSpPr>
                <a:spLocks noGrp="1" noRot="1" noChangeAspect="1" noMove="1" noResize="1" noEditPoints="1" noAdjustHandles="1" noChangeArrowheads="1" noChangeShapeType="1" noTextEdit="1"/>
              </p:cNvSpPr>
              <p:nvPr>
                <p:ph idx="1"/>
              </p:nvPr>
            </p:nvSpPr>
            <p:spPr>
              <a:blipFill>
                <a:blip r:embed="rId3"/>
                <a:stretch>
                  <a:fillRect l="-221"/>
                </a:stretch>
              </a:blipFill>
            </p:spPr>
            <p:txBody>
              <a:bodyPr/>
              <a:lstStyle/>
              <a:p>
                <a:r>
                  <a:rPr lang="es-CL">
                    <a:noFill/>
                  </a:rPr>
                  <a:t> </a:t>
                </a:r>
              </a:p>
            </p:txBody>
          </p:sp>
        </mc:Fallback>
      </mc:AlternateContent>
    </p:spTree>
    <p:extLst>
      <p:ext uri="{BB962C8B-B14F-4D97-AF65-F5344CB8AC3E}">
        <p14:creationId xmlns:p14="http://schemas.microsoft.com/office/powerpoint/2010/main" val="2753769071"/>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3D143-DAC0-45BE-9355-458B47A04405}"/>
              </a:ext>
            </a:extLst>
          </p:cNvPr>
          <p:cNvSpPr>
            <a:spLocks noGrp="1"/>
          </p:cNvSpPr>
          <p:nvPr>
            <p:ph type="title"/>
          </p:nvPr>
        </p:nvSpPr>
        <p:spPr/>
        <p:txBody>
          <a:bodyPr/>
          <a:lstStyle/>
          <a:p>
            <a:r>
              <a:rPr lang="es-CL" dirty="0"/>
              <a:t>Trabajo futuro</a:t>
            </a:r>
          </a:p>
        </p:txBody>
      </p:sp>
      <p:sp>
        <p:nvSpPr>
          <p:cNvPr id="3" name="Marcador de contenido 2">
            <a:extLst>
              <a:ext uri="{FF2B5EF4-FFF2-40B4-BE49-F238E27FC236}">
                <a16:creationId xmlns:a16="http://schemas.microsoft.com/office/drawing/2014/main" id="{B0F2D900-B2F2-4BFF-88D4-A696DE84248B}"/>
              </a:ext>
            </a:extLst>
          </p:cNvPr>
          <p:cNvSpPr>
            <a:spLocks noGrp="1"/>
          </p:cNvSpPr>
          <p:nvPr>
            <p:ph idx="1"/>
          </p:nvPr>
        </p:nvSpPr>
        <p:spPr/>
        <p:txBody>
          <a:bodyPr anchor="ctr">
            <a:normAutofit/>
          </a:bodyPr>
          <a:lstStyle/>
          <a:p>
            <a:pPr>
              <a:buFont typeface="Wingdings" panose="05000000000000000000" pitchFamily="2" charset="2"/>
              <a:buChar char="q"/>
            </a:pPr>
            <a:r>
              <a:rPr lang="es-CL" dirty="0"/>
              <a:t>Entrenamiento de ANFIS en CUDA C++.</a:t>
            </a:r>
          </a:p>
          <a:p>
            <a:pPr>
              <a:buFont typeface="Wingdings" panose="05000000000000000000" pitchFamily="2" charset="2"/>
              <a:buChar char="q"/>
            </a:pPr>
            <a:r>
              <a:rPr lang="es-CL" dirty="0"/>
              <a:t>ANFIS compuesta de </a:t>
            </a:r>
            <a:r>
              <a:rPr lang="es-CL" dirty="0" err="1"/>
              <a:t>splines</a:t>
            </a:r>
            <a:r>
              <a:rPr lang="es-CL" dirty="0"/>
              <a:t> cúbicas.</a:t>
            </a:r>
          </a:p>
          <a:p>
            <a:pPr>
              <a:buFont typeface="Wingdings" panose="05000000000000000000" pitchFamily="2" charset="2"/>
              <a:buChar char="q"/>
            </a:pPr>
            <a:r>
              <a:rPr lang="es-CL" dirty="0"/>
              <a:t>Aplicaciones: sistemas robóticos, biológicos, sociales, económicos, medioambientales...</a:t>
            </a:r>
          </a:p>
        </p:txBody>
      </p:sp>
    </p:spTree>
    <p:extLst>
      <p:ext uri="{BB962C8B-B14F-4D97-AF65-F5344CB8AC3E}">
        <p14:creationId xmlns:p14="http://schemas.microsoft.com/office/powerpoint/2010/main" val="3255348809"/>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A493EDA-96C2-4148-8B94-659641B81A3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tx2"/>
                </a:solidFill>
              </a:rPr>
              <a:t>Gracias por </a:t>
            </a:r>
            <a:r>
              <a:rPr lang="en-US" sz="4800" dirty="0" err="1">
                <a:solidFill>
                  <a:schemeClr val="tx2"/>
                </a:solidFill>
              </a:rPr>
              <a:t>su</a:t>
            </a:r>
            <a:r>
              <a:rPr lang="en-US" sz="4800" dirty="0">
                <a:solidFill>
                  <a:schemeClr val="tx2"/>
                </a:solidFill>
              </a:rPr>
              <a:t> </a:t>
            </a:r>
            <a:r>
              <a:rPr lang="en-US" sz="4800" dirty="0" err="1">
                <a:solidFill>
                  <a:schemeClr val="tx2"/>
                </a:solidFill>
              </a:rPr>
              <a:t>atención</a:t>
            </a:r>
            <a:endParaRPr lang="en-US" sz="4800" dirty="0">
              <a:solidFill>
                <a:schemeClr val="tx2"/>
              </a:solidFill>
            </a:endParaRPr>
          </a:p>
        </p:txBody>
      </p:sp>
      <p:sp>
        <p:nvSpPr>
          <p:cNvPr id="22" name="Rectangle 21">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0464805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3DD8F-AA21-4FB9-9B4A-6EF223D094AD}"/>
              </a:ext>
            </a:extLst>
          </p:cNvPr>
          <p:cNvSpPr>
            <a:spLocks noGrp="1"/>
          </p:cNvSpPr>
          <p:nvPr>
            <p:ph type="title"/>
          </p:nvPr>
        </p:nvSpPr>
        <p:spPr>
          <a:xfrm>
            <a:off x="581192" y="702156"/>
            <a:ext cx="11029616" cy="1013800"/>
          </a:xfrm>
        </p:spPr>
        <p:txBody>
          <a:bodyPr/>
          <a:lstStyle/>
          <a:p>
            <a:r>
              <a:rPr lang="es-CL" dirty="0"/>
              <a:t>ANFIS: </a:t>
            </a:r>
            <a:r>
              <a:rPr lang="es-CL" dirty="0" err="1"/>
              <a:t>Adaptive</a:t>
            </a:r>
            <a:r>
              <a:rPr lang="es-CL" dirty="0"/>
              <a:t> </a:t>
            </a:r>
            <a:r>
              <a:rPr lang="es-CL" dirty="0" err="1"/>
              <a:t>NeuroFuzzy</a:t>
            </a:r>
            <a:r>
              <a:rPr lang="es-CL" dirty="0"/>
              <a:t> </a:t>
            </a:r>
            <a:r>
              <a:rPr lang="es-CL" dirty="0" err="1"/>
              <a:t>Inference</a:t>
            </a:r>
            <a:r>
              <a:rPr lang="es-CL" dirty="0"/>
              <a:t> </a:t>
            </a:r>
            <a:r>
              <a:rPr lang="es-CL" dirty="0" err="1"/>
              <a:t>System</a:t>
            </a:r>
            <a:endParaRPr lang="es-CL" dirty="0"/>
          </a:p>
        </p:txBody>
      </p:sp>
      <mc:AlternateContent xmlns:mc="http://schemas.openxmlformats.org/markup-compatibility/2006" xmlns:a14="http://schemas.microsoft.com/office/drawing/2010/main">
        <mc:Choice Requires="a14">
          <p:sp>
            <p:nvSpPr>
              <p:cNvPr id="24" name="Marcador de contenido 23">
                <a:extLst>
                  <a:ext uri="{FF2B5EF4-FFF2-40B4-BE49-F238E27FC236}">
                    <a16:creationId xmlns:a16="http://schemas.microsoft.com/office/drawing/2014/main" id="{FCBD7253-9D84-45D3-91DE-15F1859936ED}"/>
                  </a:ext>
                </a:extLst>
              </p:cNvPr>
              <p:cNvSpPr>
                <a:spLocks noGrp="1"/>
              </p:cNvSpPr>
              <p:nvPr>
                <p:ph idx="1"/>
              </p:nvPr>
            </p:nvSpPr>
            <p:spPr/>
            <p:txBody>
              <a:bodyPr anchor="t">
                <a:normAutofit/>
              </a:bodyPr>
              <a:lstStyle/>
              <a:p>
                <a:pPr>
                  <a:buFont typeface="Wingdings" panose="05000000000000000000" pitchFamily="2" charset="2"/>
                  <a:buChar char="q"/>
                </a:pPr>
                <a:r>
                  <a:rPr lang="es-CL" sz="1600" dirty="0"/>
                  <a:t>Fuzzy </a:t>
                </a:r>
                <a:r>
                  <a:rPr lang="es-CL" sz="1600" dirty="0" err="1"/>
                  <a:t>Inference</a:t>
                </a:r>
                <a:r>
                  <a:rPr lang="es-CL" sz="1600" dirty="0"/>
                  <a:t> </a:t>
                </a:r>
                <a:r>
                  <a:rPr lang="es-CL" sz="1600" dirty="0" err="1"/>
                  <a:t>System</a:t>
                </a:r>
                <a:r>
                  <a:rPr lang="es-CL" sz="1600" dirty="0"/>
                  <a:t> (FIS)</a:t>
                </a:r>
              </a:p>
              <a:p>
                <a:pPr lvl="1">
                  <a:buFont typeface="Arial" panose="020B0604020202020204" pitchFamily="34" charset="0"/>
                  <a:buChar char="•"/>
                </a:pPr>
                <a:r>
                  <a:rPr lang="es-CL" sz="1400" dirty="0"/>
                  <a:t>“IF   </a:t>
                </a:r>
                <a:r>
                  <a:rPr lang="es-CL" sz="1400" dirty="0" err="1"/>
                  <a:t>pressure</a:t>
                </a:r>
                <a:r>
                  <a:rPr lang="es-CL" sz="1400" dirty="0"/>
                  <a:t> </a:t>
                </a:r>
                <a:r>
                  <a:rPr lang="es-CL" sz="1400" dirty="0" err="1"/>
                  <a:t>is</a:t>
                </a:r>
                <a:r>
                  <a:rPr lang="es-CL" sz="1400" dirty="0"/>
                  <a:t> </a:t>
                </a:r>
                <a:r>
                  <a:rPr lang="es-CL" sz="1400" dirty="0" err="1"/>
                  <a:t>high</a:t>
                </a:r>
                <a:r>
                  <a:rPr lang="es-CL" sz="1400" dirty="0"/>
                  <a:t> 	THEN volumen </a:t>
                </a:r>
                <a:r>
                  <a:rPr lang="es-CL" sz="1400" dirty="0" err="1"/>
                  <a:t>is</a:t>
                </a:r>
                <a:r>
                  <a:rPr lang="es-CL" sz="1400" dirty="0"/>
                  <a:t> </a:t>
                </a:r>
                <a:r>
                  <a:rPr lang="es-CL" sz="1400" dirty="0" err="1"/>
                  <a:t>small</a:t>
                </a:r>
                <a:r>
                  <a:rPr lang="es-CL" sz="1400" dirty="0"/>
                  <a:t>” </a:t>
                </a:r>
              </a:p>
              <a:p>
                <a:pPr lvl="1">
                  <a:buFont typeface="Arial" panose="020B0604020202020204" pitchFamily="34" charset="0"/>
                  <a:buChar char="•"/>
                </a:pPr>
                <a:r>
                  <a:rPr lang="es-CL" sz="1400" dirty="0"/>
                  <a:t>“IF   </a:t>
                </a:r>
                <a:r>
                  <a:rPr lang="es-CL" sz="1400" dirty="0" err="1"/>
                  <a:t>current</a:t>
                </a:r>
                <a:r>
                  <a:rPr lang="es-CL" sz="1400" dirty="0"/>
                  <a:t> </a:t>
                </a:r>
                <a:r>
                  <a:rPr lang="es-CL" sz="1400" dirty="0" err="1"/>
                  <a:t>is</a:t>
                </a:r>
                <a:r>
                  <a:rPr lang="es-CL" sz="1400" dirty="0"/>
                  <a:t> </a:t>
                </a:r>
                <a:r>
                  <a:rPr lang="es-CL" sz="1400" dirty="0" err="1"/>
                  <a:t>low</a:t>
                </a:r>
                <a:r>
                  <a:rPr lang="es-CL" sz="1400" dirty="0"/>
                  <a:t>	THEN </a:t>
                </a:r>
                <a:r>
                  <a:rPr lang="es-CL" sz="1400" dirty="0" err="1"/>
                  <a:t>voltage</a:t>
                </a:r>
                <a:r>
                  <a:rPr lang="es-CL" sz="1400" dirty="0"/>
                  <a:t> </a:t>
                </a:r>
                <a:r>
                  <a:rPr lang="es-CL" sz="1400" dirty="0" err="1"/>
                  <a:t>is</a:t>
                </a:r>
                <a:r>
                  <a:rPr lang="es-CL" sz="1400" dirty="0"/>
                  <a:t> </a:t>
                </a:r>
                <a:r>
                  <a:rPr lang="es-CL" sz="1400" dirty="0" err="1"/>
                  <a:t>low</a:t>
                </a:r>
                <a:r>
                  <a:rPr lang="es-CL" sz="1400" dirty="0"/>
                  <a:t>”</a:t>
                </a:r>
              </a:p>
              <a:p>
                <a:pPr lvl="1">
                  <a:buFont typeface="Arial" panose="020B0604020202020204" pitchFamily="34" charset="0"/>
                  <a:buChar char="•"/>
                </a:pPr>
                <a:r>
                  <a:rPr lang="es-CL" sz="1400" dirty="0"/>
                  <a:t>“IF   </a:t>
                </a:r>
                <a:r>
                  <a:rPr lang="es-CL" sz="1400" dirty="0" err="1"/>
                  <a:t>velocity</a:t>
                </a:r>
                <a:r>
                  <a:rPr lang="es-CL" sz="1400" dirty="0"/>
                  <a:t> </a:t>
                </a:r>
                <a:r>
                  <a:rPr lang="es-CL" sz="1400" dirty="0" err="1"/>
                  <a:t>is</a:t>
                </a:r>
                <a:r>
                  <a:rPr lang="es-CL" sz="1400" dirty="0"/>
                  <a:t> </a:t>
                </a:r>
                <a:r>
                  <a:rPr lang="es-CL" sz="1400" dirty="0" err="1"/>
                  <a:t>high</a:t>
                </a:r>
                <a:r>
                  <a:rPr lang="es-CL" sz="1400" dirty="0"/>
                  <a:t> 	THEN </a:t>
                </a:r>
                <a:r>
                  <a:rPr lang="es-CL" sz="1400" dirty="0" err="1"/>
                  <a:t>force</a:t>
                </a:r>
                <a:r>
                  <a:rPr lang="es-CL" sz="1400" dirty="0"/>
                  <a:t> = </a:t>
                </a:r>
                <a14:m>
                  <m:oMath xmlns:m="http://schemas.openxmlformats.org/officeDocument/2006/math">
                    <m:r>
                      <a:rPr lang="es-CL" sz="1400" b="0" i="1" smtClean="0">
                        <a:latin typeface="Cambria Math" panose="02040503050406030204" pitchFamily="18" charset="0"/>
                      </a:rPr>
                      <m:t>𝑘</m:t>
                    </m:r>
                    <m:r>
                      <a:rPr lang="es-CL" sz="1400" b="0" i="1" smtClean="0">
                        <a:latin typeface="Cambria Math" panose="02040503050406030204" pitchFamily="18" charset="0"/>
                      </a:rPr>
                      <m:t>×</m:t>
                    </m:r>
                    <m:sSup>
                      <m:sSupPr>
                        <m:ctrlPr>
                          <a:rPr lang="es-CL" sz="1400" b="0" i="1" smtClean="0">
                            <a:latin typeface="Cambria Math" panose="02040503050406030204" pitchFamily="18" charset="0"/>
                          </a:rPr>
                        </m:ctrlPr>
                      </m:sSupPr>
                      <m:e>
                        <m:d>
                          <m:dPr>
                            <m:ctrlPr>
                              <a:rPr lang="es-CL" sz="1400" b="0" i="1" smtClean="0">
                                <a:latin typeface="Cambria Math" panose="02040503050406030204" pitchFamily="18" charset="0"/>
                              </a:rPr>
                            </m:ctrlPr>
                          </m:dPr>
                          <m:e>
                            <m:r>
                              <a:rPr lang="es-CL" sz="1400" b="0" i="1" smtClean="0">
                                <a:latin typeface="Cambria Math" panose="02040503050406030204" pitchFamily="18" charset="0"/>
                              </a:rPr>
                              <m:t>𝑣𝑒𝑙𝑜𝑐𝑖𝑡𝑦</m:t>
                            </m:r>
                          </m:e>
                        </m:d>
                      </m:e>
                      <m:sup>
                        <m:r>
                          <a:rPr lang="es-CL" sz="1400" b="0" i="1" smtClean="0">
                            <a:latin typeface="Cambria Math" panose="02040503050406030204" pitchFamily="18" charset="0"/>
                          </a:rPr>
                          <m:t>2</m:t>
                        </m:r>
                      </m:sup>
                    </m:sSup>
                  </m:oMath>
                </a14:m>
                <a:r>
                  <a:rPr lang="es-CL" sz="1400" dirty="0"/>
                  <a:t>”</a:t>
                </a:r>
              </a:p>
            </p:txBody>
          </p:sp>
        </mc:Choice>
        <mc:Fallback xmlns="">
          <p:sp>
            <p:nvSpPr>
              <p:cNvPr id="24" name="Marcador de contenido 23">
                <a:extLst>
                  <a:ext uri="{FF2B5EF4-FFF2-40B4-BE49-F238E27FC236}">
                    <a16:creationId xmlns:a16="http://schemas.microsoft.com/office/drawing/2014/main" id="{FCBD7253-9D84-45D3-91DE-15F1859936ED}"/>
                  </a:ext>
                </a:extLst>
              </p:cNvPr>
              <p:cNvSpPr>
                <a:spLocks noGrp="1" noRot="1" noChangeAspect="1" noMove="1" noResize="1" noEditPoints="1" noAdjustHandles="1" noChangeArrowheads="1" noChangeShapeType="1" noTextEdit="1"/>
              </p:cNvSpPr>
              <p:nvPr>
                <p:ph idx="1"/>
              </p:nvPr>
            </p:nvSpPr>
            <p:spPr>
              <a:blipFill>
                <a:blip r:embed="rId2"/>
                <a:stretch>
                  <a:fillRect l="-166" t="-663"/>
                </a:stretch>
              </a:blipFill>
            </p:spPr>
            <p:txBody>
              <a:bodyPr/>
              <a:lstStyle/>
              <a:p>
                <a:r>
                  <a:rPr lang="es-CL">
                    <a:noFill/>
                  </a:rPr>
                  <a:t> </a:t>
                </a:r>
              </a:p>
            </p:txBody>
          </p:sp>
        </mc:Fallback>
      </mc:AlternateContent>
      <p:pic>
        <p:nvPicPr>
          <p:cNvPr id="8" name="Imagen 7">
            <a:extLst>
              <a:ext uri="{FF2B5EF4-FFF2-40B4-BE49-F238E27FC236}">
                <a16:creationId xmlns:a16="http://schemas.microsoft.com/office/drawing/2014/main" id="{909A25AA-FCFB-4731-A4F4-1413B999D20D}"/>
              </a:ext>
            </a:extLst>
          </p:cNvPr>
          <p:cNvPicPr>
            <a:picLocks noChangeAspect="1"/>
          </p:cNvPicPr>
          <p:nvPr/>
        </p:nvPicPr>
        <p:blipFill>
          <a:blip r:embed="rId3"/>
          <a:stretch>
            <a:fillRect/>
          </a:stretch>
        </p:blipFill>
        <p:spPr>
          <a:xfrm>
            <a:off x="419965" y="4057275"/>
            <a:ext cx="4945496" cy="18015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n 9">
            <a:extLst>
              <a:ext uri="{FF2B5EF4-FFF2-40B4-BE49-F238E27FC236}">
                <a16:creationId xmlns:a16="http://schemas.microsoft.com/office/drawing/2014/main" id="{8180924F-7E5C-4253-9CDE-55A6B041D6DB}"/>
              </a:ext>
            </a:extLst>
          </p:cNvPr>
          <p:cNvPicPr>
            <a:picLocks noChangeAspect="1"/>
          </p:cNvPicPr>
          <p:nvPr/>
        </p:nvPicPr>
        <p:blipFill>
          <a:blip r:embed="rId4"/>
          <a:stretch>
            <a:fillRect/>
          </a:stretch>
        </p:blipFill>
        <p:spPr>
          <a:xfrm>
            <a:off x="6362532" y="3287659"/>
            <a:ext cx="5248275" cy="2786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22550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1" name="Rectangle 10">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BC7384-FF14-4A26-B1CE-6DDCA4D68B2E}"/>
              </a:ext>
            </a:extLst>
          </p:cNvPr>
          <p:cNvSpPr>
            <a:spLocks noGrp="1"/>
          </p:cNvSpPr>
          <p:nvPr>
            <p:ph type="title"/>
          </p:nvPr>
        </p:nvSpPr>
        <p:spPr>
          <a:xfrm>
            <a:off x="643468" y="1033389"/>
            <a:ext cx="4826256" cy="4825409"/>
          </a:xfrm>
        </p:spPr>
        <p:txBody>
          <a:bodyPr anchor="ctr">
            <a:normAutofit/>
          </a:bodyPr>
          <a:lstStyle/>
          <a:p>
            <a:pPr algn="ctr"/>
            <a:r>
              <a:rPr lang="es-CL" sz="4800" dirty="0">
                <a:solidFill>
                  <a:srgbClr val="FFFFFF"/>
                </a:solidFill>
              </a:rPr>
              <a:t>Introducción</a:t>
            </a:r>
          </a:p>
        </p:txBody>
      </p:sp>
      <p:sp>
        <p:nvSpPr>
          <p:cNvPr id="13" name="Rectangle 12">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8458D28C-F3C4-4D7C-B502-735939F91CA7}"/>
              </a:ext>
            </a:extLst>
          </p:cNvPr>
          <p:cNvSpPr>
            <a:spLocks noGrp="1"/>
          </p:cNvSpPr>
          <p:nvPr>
            <p:ph idx="1"/>
          </p:nvPr>
        </p:nvSpPr>
        <p:spPr>
          <a:xfrm>
            <a:off x="6755769" y="1033390"/>
            <a:ext cx="4855037" cy="4825409"/>
          </a:xfrm>
          <a:ln w="57150">
            <a:noFill/>
          </a:ln>
        </p:spPr>
        <p:txBody>
          <a:bodyPr anchor="ctr">
            <a:normAutofit/>
          </a:bodyPr>
          <a:lstStyle/>
          <a:p>
            <a:pPr>
              <a:buFont typeface="Wingdings 2" panose="05020102010507070707" pitchFamily="18" charset="2"/>
              <a:buChar char=""/>
            </a:pPr>
            <a:r>
              <a:rPr lang="es-CL" sz="2000" dirty="0">
                <a:solidFill>
                  <a:schemeClr val="accent2">
                    <a:lumMod val="50000"/>
                  </a:schemeClr>
                </a:solidFill>
              </a:rPr>
              <a:t>Motivación y problema</a:t>
            </a:r>
          </a:p>
          <a:p>
            <a:pPr>
              <a:buFont typeface="Wingdings 2" panose="05020102010507070707" pitchFamily="18" charset="2"/>
              <a:buChar char=""/>
            </a:pPr>
            <a:r>
              <a:rPr lang="es-CL" sz="2000" dirty="0">
                <a:solidFill>
                  <a:schemeClr val="accent2">
                    <a:lumMod val="50000"/>
                  </a:schemeClr>
                </a:solidFill>
              </a:rPr>
              <a:t>Objetivos</a:t>
            </a:r>
          </a:p>
          <a:p>
            <a:pPr>
              <a:buFont typeface="Wingdings 2" panose="05020102010507070707" pitchFamily="18" charset="2"/>
              <a:buChar char=""/>
            </a:pPr>
            <a:r>
              <a:rPr lang="es-CL" sz="2000" dirty="0">
                <a:solidFill>
                  <a:schemeClr val="accent2">
                    <a:lumMod val="50000"/>
                  </a:schemeClr>
                </a:solidFill>
              </a:rPr>
              <a:t>Desafíos</a:t>
            </a:r>
          </a:p>
        </p:txBody>
      </p:sp>
    </p:spTree>
    <p:extLst>
      <p:ext uri="{BB962C8B-B14F-4D97-AF65-F5344CB8AC3E}">
        <p14:creationId xmlns:p14="http://schemas.microsoft.com/office/powerpoint/2010/main" val="22260101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2199C6-4922-4ECF-B3FB-A68F2FA0613C}"/>
              </a:ext>
            </a:extLst>
          </p:cNvPr>
          <p:cNvSpPr>
            <a:spLocks noGrp="1"/>
          </p:cNvSpPr>
          <p:nvPr>
            <p:ph type="title"/>
          </p:nvPr>
        </p:nvSpPr>
        <p:spPr/>
        <p:txBody>
          <a:bodyPr/>
          <a:lstStyle/>
          <a:p>
            <a:r>
              <a:rPr lang="es-ES" dirty="0"/>
              <a:t>Dynamic </a:t>
            </a:r>
            <a:r>
              <a:rPr lang="es-ES" dirty="0" err="1"/>
              <a:t>matrix</a:t>
            </a:r>
            <a:r>
              <a:rPr lang="es-ES" dirty="0"/>
              <a:t> control: Resultados </a:t>
            </a:r>
            <a:r>
              <a:rPr lang="es-ES" dirty="0">
                <a:sym typeface="Wingdings" panose="05000000000000000000" pitchFamily="2" charset="2"/>
              </a:rPr>
              <a:t>SISO  </a:t>
            </a:r>
            <a:endParaRPr lang="es-ES" dirty="0"/>
          </a:p>
        </p:txBody>
      </p:sp>
      <p:pic>
        <p:nvPicPr>
          <p:cNvPr id="4" name="Imagen 3">
            <a:extLst>
              <a:ext uri="{FF2B5EF4-FFF2-40B4-BE49-F238E27FC236}">
                <a16:creationId xmlns:a16="http://schemas.microsoft.com/office/drawing/2014/main" id="{A77004E0-C906-4977-9971-B748B3C08175}"/>
              </a:ext>
            </a:extLst>
          </p:cNvPr>
          <p:cNvPicPr>
            <a:picLocks noChangeAspect="1"/>
          </p:cNvPicPr>
          <p:nvPr/>
        </p:nvPicPr>
        <p:blipFill>
          <a:blip r:embed="rId2"/>
          <a:stretch>
            <a:fillRect/>
          </a:stretch>
        </p:blipFill>
        <p:spPr>
          <a:xfrm>
            <a:off x="459414" y="1917577"/>
            <a:ext cx="8942439" cy="4790592"/>
          </a:xfrm>
          <a:prstGeom prst="rect">
            <a:avLst/>
          </a:prstGeom>
        </p:spPr>
      </p:pic>
      <p:pic>
        <p:nvPicPr>
          <p:cNvPr id="6" name="Imagen 5">
            <a:extLst>
              <a:ext uri="{FF2B5EF4-FFF2-40B4-BE49-F238E27FC236}">
                <a16:creationId xmlns:a16="http://schemas.microsoft.com/office/drawing/2014/main" id="{CADA9D87-9741-414B-ACC2-DFC4F34CE2EF}"/>
              </a:ext>
            </a:extLst>
          </p:cNvPr>
          <p:cNvPicPr>
            <a:picLocks noChangeAspect="1"/>
          </p:cNvPicPr>
          <p:nvPr/>
        </p:nvPicPr>
        <p:blipFill>
          <a:blip r:embed="rId3"/>
          <a:stretch>
            <a:fillRect/>
          </a:stretch>
        </p:blipFill>
        <p:spPr>
          <a:xfrm>
            <a:off x="9586524" y="3274648"/>
            <a:ext cx="2390775" cy="1038225"/>
          </a:xfrm>
          <a:prstGeom prst="rect">
            <a:avLst/>
          </a:prstGeom>
          <a:ln>
            <a:solidFill>
              <a:schemeClr val="accent1"/>
            </a:solidFill>
          </a:ln>
        </p:spPr>
      </p:pic>
      <p:pic>
        <p:nvPicPr>
          <p:cNvPr id="9" name="Imagen 8">
            <a:extLst>
              <a:ext uri="{FF2B5EF4-FFF2-40B4-BE49-F238E27FC236}">
                <a16:creationId xmlns:a16="http://schemas.microsoft.com/office/drawing/2014/main" id="{FAA97093-8FCF-4FA5-9BF6-0AEA2A52FB44}"/>
              </a:ext>
            </a:extLst>
          </p:cNvPr>
          <p:cNvPicPr>
            <a:picLocks noChangeAspect="1"/>
          </p:cNvPicPr>
          <p:nvPr/>
        </p:nvPicPr>
        <p:blipFill>
          <a:blip r:embed="rId4"/>
          <a:stretch>
            <a:fillRect/>
          </a:stretch>
        </p:blipFill>
        <p:spPr>
          <a:xfrm>
            <a:off x="9586524" y="2206990"/>
            <a:ext cx="1257300" cy="857250"/>
          </a:xfrm>
          <a:prstGeom prst="rect">
            <a:avLst/>
          </a:prstGeom>
          <a:ln>
            <a:solidFill>
              <a:schemeClr val="accent1"/>
            </a:solidFill>
          </a:ln>
        </p:spPr>
      </p:pic>
    </p:spTree>
    <p:extLst>
      <p:ext uri="{BB962C8B-B14F-4D97-AF65-F5344CB8AC3E}">
        <p14:creationId xmlns:p14="http://schemas.microsoft.com/office/powerpoint/2010/main" val="4278595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2199C6-4922-4ECF-B3FB-A68F2FA0613C}"/>
              </a:ext>
            </a:extLst>
          </p:cNvPr>
          <p:cNvSpPr>
            <a:spLocks noGrp="1"/>
          </p:cNvSpPr>
          <p:nvPr>
            <p:ph type="title"/>
          </p:nvPr>
        </p:nvSpPr>
        <p:spPr/>
        <p:txBody>
          <a:bodyPr/>
          <a:lstStyle/>
          <a:p>
            <a:r>
              <a:rPr lang="es-ES" dirty="0"/>
              <a:t>Dynamic </a:t>
            </a:r>
            <a:r>
              <a:rPr lang="es-ES" dirty="0" err="1"/>
              <a:t>matrix</a:t>
            </a:r>
            <a:r>
              <a:rPr lang="es-ES" dirty="0"/>
              <a:t> control: Algoritmo MIMO</a:t>
            </a:r>
          </a:p>
        </p:txBody>
      </p:sp>
      <p:sp>
        <p:nvSpPr>
          <p:cNvPr id="30" name="Rectángulo: esquinas redondeadas 29">
            <a:extLst>
              <a:ext uri="{FF2B5EF4-FFF2-40B4-BE49-F238E27FC236}">
                <a16:creationId xmlns:a16="http://schemas.microsoft.com/office/drawing/2014/main" id="{234DE84C-CFBF-45E2-8556-32E9D98D3B98}"/>
              </a:ext>
            </a:extLst>
          </p:cNvPr>
          <p:cNvSpPr/>
          <p:nvPr/>
        </p:nvSpPr>
        <p:spPr>
          <a:xfrm>
            <a:off x="359965" y="1873116"/>
            <a:ext cx="5400000" cy="4963168"/>
          </a:xfrm>
          <a:prstGeom prst="roundRect">
            <a:avLst>
              <a:gd name="adj" fmla="val 3819"/>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000" dirty="0">
              <a:solidFill>
                <a:schemeClr val="tx1"/>
              </a:solidFill>
            </a:endParaRP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AB046EB9-6B02-4819-8307-2D9DFB9A4FC0}"/>
                  </a:ext>
                </a:extLst>
              </p:cNvPr>
              <p:cNvSpPr txBox="1"/>
              <p:nvPr/>
            </p:nvSpPr>
            <p:spPr>
              <a:xfrm>
                <a:off x="359965" y="1889674"/>
                <a:ext cx="2735512" cy="26518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𝑓𝑜𝑟</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𝑖</m:t>
                      </m:r>
                      <m:r>
                        <a:rPr lang="es-ES" sz="1000" b="0" i="1" smtClean="0">
                          <a:solidFill>
                            <a:schemeClr val="tx1"/>
                          </a:solidFill>
                          <a:latin typeface="Cambria Math" panose="02040503050406030204" pitchFamily="18" charset="0"/>
                        </a:rPr>
                        <m:t>=3:</m:t>
                      </m:r>
                      <m:r>
                        <a:rPr lang="es-ES" sz="1000" b="0" i="1" smtClean="0">
                          <a:solidFill>
                            <a:schemeClr val="tx1"/>
                          </a:solidFill>
                          <a:latin typeface="Cambria Math" panose="02040503050406030204" pitchFamily="18" charset="0"/>
                        </a:rPr>
                        <m:t>𝑛𝑠𝑖𝑚𝐷𝑎𝑡𝑎</m:t>
                      </m:r>
                      <m:r>
                        <a:rPr lang="es-ES" sz="1000" b="0" i="1" smtClean="0">
                          <a:solidFill>
                            <a:schemeClr val="tx1"/>
                          </a:solidFill>
                          <a:latin typeface="Cambria Math" panose="02040503050406030204" pitchFamily="18" charset="0"/>
                        </a:rPr>
                        <m:t>−</m:t>
                      </m:r>
                      <m:r>
                        <a:rPr lang="es-ES" sz="1000" b="0" i="1" smtClean="0">
                          <a:solidFill>
                            <a:schemeClr val="tx1"/>
                          </a:solidFill>
                          <a:latin typeface="Cambria Math" panose="02040503050406030204" pitchFamily="18" charset="0"/>
                        </a:rPr>
                        <m:t>𝑁𝑝</m:t>
                      </m:r>
                    </m:oMath>
                  </m:oMathPara>
                </a14:m>
                <a:endParaRPr lang="es-ES" sz="1000" dirty="0">
                  <a:solidFill>
                    <a:schemeClr val="tx1"/>
                  </a:solidFill>
                </a:endParaRPr>
              </a:p>
            </p:txBody>
          </p:sp>
        </mc:Choice>
        <mc:Fallback xmlns="">
          <p:sp>
            <p:nvSpPr>
              <p:cNvPr id="31" name="CuadroTexto 30">
                <a:extLst>
                  <a:ext uri="{FF2B5EF4-FFF2-40B4-BE49-F238E27FC236}">
                    <a16:creationId xmlns:a16="http://schemas.microsoft.com/office/drawing/2014/main" id="{AB046EB9-6B02-4819-8307-2D9DFB9A4FC0}"/>
                  </a:ext>
                </a:extLst>
              </p:cNvPr>
              <p:cNvSpPr txBox="1">
                <a:spLocks noRot="1" noChangeAspect="1" noMove="1" noResize="1" noEditPoints="1" noAdjustHandles="1" noChangeArrowheads="1" noChangeShapeType="1" noTextEdit="1"/>
              </p:cNvSpPr>
              <p:nvPr/>
            </p:nvSpPr>
            <p:spPr>
              <a:xfrm>
                <a:off x="359965" y="1889674"/>
                <a:ext cx="2735512" cy="265185"/>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AAD983C3-633F-4BEC-84E9-187827CEE1B8}"/>
                  </a:ext>
                </a:extLst>
              </p:cNvPr>
              <p:cNvSpPr txBox="1"/>
              <p:nvPr/>
            </p:nvSpPr>
            <p:spPr>
              <a:xfrm>
                <a:off x="359965" y="6559257"/>
                <a:ext cx="2735512" cy="31555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𝑒𝑛𝑑</m:t>
                      </m:r>
                    </m:oMath>
                  </m:oMathPara>
                </a14:m>
                <a:endParaRPr lang="es-ES" sz="1000" dirty="0">
                  <a:solidFill>
                    <a:schemeClr val="tx1"/>
                  </a:solidFill>
                </a:endParaRPr>
              </a:p>
            </p:txBody>
          </p:sp>
        </mc:Choice>
        <mc:Fallback xmlns="">
          <p:sp>
            <p:nvSpPr>
              <p:cNvPr id="32" name="CuadroTexto 31">
                <a:extLst>
                  <a:ext uri="{FF2B5EF4-FFF2-40B4-BE49-F238E27FC236}">
                    <a16:creationId xmlns:a16="http://schemas.microsoft.com/office/drawing/2014/main" id="{AAD983C3-633F-4BEC-84E9-187827CEE1B8}"/>
                  </a:ext>
                </a:extLst>
              </p:cNvPr>
              <p:cNvSpPr txBox="1">
                <a:spLocks noRot="1" noChangeAspect="1" noMove="1" noResize="1" noEditPoints="1" noAdjustHandles="1" noChangeArrowheads="1" noChangeShapeType="1" noTextEdit="1"/>
              </p:cNvSpPr>
              <p:nvPr/>
            </p:nvSpPr>
            <p:spPr>
              <a:xfrm>
                <a:off x="359965" y="6559257"/>
                <a:ext cx="2735512" cy="315553"/>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 name="Rectángulo: esquinas redondeadas 23">
                <a:extLst>
                  <a:ext uri="{FF2B5EF4-FFF2-40B4-BE49-F238E27FC236}">
                    <a16:creationId xmlns:a16="http://schemas.microsoft.com/office/drawing/2014/main" id="{ECA52D3B-AC64-4F8C-A4DD-CE106DA767BE}"/>
                  </a:ext>
                </a:extLst>
              </p:cNvPr>
              <p:cNvSpPr/>
              <p:nvPr/>
            </p:nvSpPr>
            <p:spPr>
              <a:xfrm>
                <a:off x="539965" y="2150793"/>
                <a:ext cx="5040000" cy="36000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𝑎</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𝑂𝑏𝑡𝑒𝑛𝑐𝑖</m:t>
                      </m:r>
                      <m:r>
                        <a:rPr lang="es-ES" sz="1000" b="0" i="1" smtClean="0">
                          <a:solidFill>
                            <a:schemeClr val="tx1"/>
                          </a:solidFill>
                          <a:latin typeface="Cambria Math" panose="02040503050406030204" pitchFamily="18" charset="0"/>
                        </a:rPr>
                        <m:t>ó</m:t>
                      </m:r>
                      <m:r>
                        <a:rPr lang="es-ES" sz="1000" b="0" i="1" smtClean="0">
                          <a:solidFill>
                            <a:schemeClr val="tx1"/>
                          </a:solidFill>
                          <a:latin typeface="Cambria Math" panose="02040503050406030204" pitchFamily="18" charset="0"/>
                        </a:rPr>
                        <m:t>𝑛</m:t>
                      </m:r>
                      <m:r>
                        <a:rPr lang="es-ES" sz="1000" b="0" i="1" smtClean="0">
                          <a:solidFill>
                            <a:schemeClr val="tx1"/>
                          </a:solidFill>
                          <a:latin typeface="Cambria Math" panose="02040503050406030204" pitchFamily="18" charset="0"/>
                        </a:rPr>
                        <m:t> </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𝑋</m:t>
                          </m:r>
                        </m:e>
                        <m:sub>
                          <m:r>
                            <a:rPr lang="es-ES" sz="1000" b="0" i="1" smtClean="0">
                              <a:solidFill>
                                <a:schemeClr val="tx1"/>
                              </a:solidFill>
                              <a:latin typeface="Cambria Math" panose="02040503050406030204" pitchFamily="18" charset="0"/>
                            </a:rPr>
                            <m:t>1</m:t>
                          </m:r>
                        </m:sub>
                      </m:sSub>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𝑘</m:t>
                          </m:r>
                        </m:e>
                      </m:d>
                      <m:r>
                        <a:rPr lang="es-ES" sz="1000" b="0" i="1" smtClean="0">
                          <a:solidFill>
                            <a:schemeClr val="tx1"/>
                          </a:solidFill>
                          <a:latin typeface="Cambria Math" panose="02040503050406030204" pitchFamily="18" charset="0"/>
                        </a:rPr>
                        <m:t>=</m:t>
                      </m:r>
                      <m:r>
                        <a:rPr lang="es-ES" sz="1000" b="0" i="1" smtClean="0">
                          <a:solidFill>
                            <a:schemeClr val="tx1"/>
                          </a:solidFill>
                          <a:latin typeface="Cambria Math" panose="02040503050406030204" pitchFamily="18" charset="0"/>
                        </a:rPr>
                        <m:t>𝑏𝑙𝑖𝑚𝑝</m:t>
                      </m:r>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𝑋</m:t>
                          </m:r>
                          <m:r>
                            <a:rPr lang="es-ES" sz="1000" b="0" i="1" smtClean="0">
                              <a:solidFill>
                                <a:schemeClr val="tx1"/>
                              </a:solidFill>
                              <a:latin typeface="Cambria Math" panose="02040503050406030204" pitchFamily="18" charset="0"/>
                            </a:rPr>
                            <m:t>(</m:t>
                          </m:r>
                          <m:r>
                            <a:rPr lang="es-ES" sz="1000" b="0" i="1" smtClean="0">
                              <a:solidFill>
                                <a:schemeClr val="tx1"/>
                              </a:solidFill>
                              <a:latin typeface="Cambria Math" panose="02040503050406030204" pitchFamily="18" charset="0"/>
                            </a:rPr>
                            <m:t>𝑘</m:t>
                          </m:r>
                          <m:r>
                            <a:rPr lang="es-ES" sz="1000" b="0" i="1" smtClean="0">
                              <a:solidFill>
                                <a:schemeClr val="tx1"/>
                              </a:solidFill>
                              <a:latin typeface="Cambria Math" panose="02040503050406030204" pitchFamily="18" charset="0"/>
                            </a:rPr>
                            <m:t>−1),</m:t>
                          </m:r>
                          <m:sSup>
                            <m:sSupPr>
                              <m:ctrlPr>
                                <a:rPr lang="es-ES" sz="1000" b="0" i="1" smtClean="0">
                                  <a:solidFill>
                                    <a:schemeClr val="tx1"/>
                                  </a:solidFill>
                                  <a:latin typeface="Cambria Math" panose="02040503050406030204" pitchFamily="18" charset="0"/>
                                </a:rPr>
                              </m:ctrlPr>
                            </m:sSupPr>
                            <m:e>
                              <m:r>
                                <a:rPr lang="es-ES" sz="1000" b="0" i="1" smtClean="0">
                                  <a:solidFill>
                                    <a:schemeClr val="tx1"/>
                                  </a:solidFill>
                                  <a:latin typeface="Cambria Math" panose="02040503050406030204" pitchFamily="18" charset="0"/>
                                </a:rPr>
                                <m:t>𝑋</m:t>
                              </m:r>
                            </m:e>
                            <m:sup>
                              <m:r>
                                <a:rPr lang="es-ES" sz="1000" b="0" i="1" smtClean="0">
                                  <a:solidFill>
                                    <a:schemeClr val="tx1"/>
                                  </a:solidFill>
                                  <a:latin typeface="Cambria Math" panose="02040503050406030204" pitchFamily="18" charset="0"/>
                                </a:rPr>
                                <m:t>′</m:t>
                              </m:r>
                            </m:sup>
                          </m:sSup>
                          <m:r>
                            <a:rPr lang="es-ES" sz="1000" b="0" i="1" smtClean="0">
                              <a:solidFill>
                                <a:schemeClr val="tx1"/>
                              </a:solidFill>
                              <a:latin typeface="Cambria Math" panose="02040503050406030204" pitchFamily="18" charset="0"/>
                            </a:rPr>
                            <m:t>(</m:t>
                          </m:r>
                          <m:r>
                            <a:rPr lang="es-ES" sz="1000" b="0" i="1" smtClean="0">
                              <a:solidFill>
                                <a:schemeClr val="tx1"/>
                              </a:solidFill>
                              <a:latin typeface="Cambria Math" panose="02040503050406030204" pitchFamily="18" charset="0"/>
                            </a:rPr>
                            <m:t>𝑘</m:t>
                          </m:r>
                          <m:r>
                            <a:rPr lang="es-ES" sz="1000" b="0" i="1" smtClean="0">
                              <a:solidFill>
                                <a:schemeClr val="tx1"/>
                              </a:solidFill>
                              <a:latin typeface="Cambria Math" panose="02040503050406030204" pitchFamily="18" charset="0"/>
                            </a:rPr>
                            <m:t>−1),</m:t>
                          </m:r>
                          <m:r>
                            <a:rPr lang="es-ES" sz="1000" b="0" i="1" smtClean="0">
                              <a:solidFill>
                                <a:schemeClr val="tx1"/>
                              </a:solidFill>
                              <a:latin typeface="Cambria Math" panose="02040503050406030204" pitchFamily="18" charset="0"/>
                            </a:rPr>
                            <m:t>𝑈</m:t>
                          </m:r>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𝑘</m:t>
                              </m:r>
                              <m:r>
                                <a:rPr lang="es-ES" sz="1000" b="0" i="1" smtClean="0">
                                  <a:solidFill>
                                    <a:schemeClr val="tx1"/>
                                  </a:solidFill>
                                  <a:latin typeface="Cambria Math" panose="02040503050406030204" pitchFamily="18" charset="0"/>
                                </a:rPr>
                                <m:t>−1</m:t>
                              </m:r>
                            </m:e>
                          </m:d>
                        </m:e>
                      </m:d>
                      <m:r>
                        <a:rPr lang="es-ES" sz="1000" b="0" i="1" smtClean="0">
                          <a:solidFill>
                            <a:schemeClr val="tx1"/>
                          </a:solidFill>
                          <a:latin typeface="Cambria Math" panose="02040503050406030204" pitchFamily="18" charset="0"/>
                        </a:rPr>
                        <m:t>.</m:t>
                      </m:r>
                    </m:oMath>
                  </m:oMathPara>
                </a14:m>
                <a:endParaRPr lang="es-ES" sz="1000" dirty="0">
                  <a:solidFill>
                    <a:schemeClr val="tx1"/>
                  </a:solidFill>
                </a:endParaRPr>
              </a:p>
            </p:txBody>
          </p:sp>
        </mc:Choice>
        <mc:Fallback xmlns="">
          <p:sp>
            <p:nvSpPr>
              <p:cNvPr id="24" name="Rectángulo: esquinas redondeadas 23">
                <a:extLst>
                  <a:ext uri="{FF2B5EF4-FFF2-40B4-BE49-F238E27FC236}">
                    <a16:creationId xmlns:a16="http://schemas.microsoft.com/office/drawing/2014/main" id="{ECA52D3B-AC64-4F8C-A4DD-CE106DA767BE}"/>
                  </a:ext>
                </a:extLst>
              </p:cNvPr>
              <p:cNvSpPr>
                <a:spLocks noRot="1" noChangeAspect="1" noMove="1" noResize="1" noEditPoints="1" noAdjustHandles="1" noChangeArrowheads="1" noChangeShapeType="1" noTextEdit="1"/>
              </p:cNvSpPr>
              <p:nvPr/>
            </p:nvSpPr>
            <p:spPr>
              <a:xfrm>
                <a:off x="539965" y="2150793"/>
                <a:ext cx="5040000" cy="360001"/>
              </a:xfrm>
              <a:prstGeom prst="roundRect">
                <a:avLst/>
              </a:prstGeom>
              <a:blipFill>
                <a:blip r:embed="rId4"/>
                <a:stretch>
                  <a:fillRect/>
                </a:stretch>
              </a:blipFill>
              <a:ln>
                <a:prstDash val="sysDot"/>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5" name="Rectángulo: esquinas redondeadas 24">
                <a:extLst>
                  <a:ext uri="{FF2B5EF4-FFF2-40B4-BE49-F238E27FC236}">
                    <a16:creationId xmlns:a16="http://schemas.microsoft.com/office/drawing/2014/main" id="{17834807-49FE-4421-A009-78A4FAFFB40F}"/>
                  </a:ext>
                </a:extLst>
              </p:cNvPr>
              <p:cNvSpPr/>
              <p:nvPr/>
            </p:nvSpPr>
            <p:spPr>
              <a:xfrm>
                <a:off x="539965" y="2599663"/>
                <a:ext cx="5040000" cy="36000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𝑏</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𝐸𝑠𝑐𝑎𝑙𝑎𝑟</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𝑑𝑒</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𝑣𝑎𝑙𝑜𝑟𝑒𝑠</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𝑟𝑒𝑎𝑙𝑒𝑠</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𝑋</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𝑎</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𝑒𝑠𝑐𝑎𝑙𝑎</m:t>
                      </m:r>
                      <m:r>
                        <a:rPr lang="es-ES" sz="1000" b="0" i="1" smtClean="0">
                          <a:solidFill>
                            <a:schemeClr val="tx1"/>
                          </a:solidFill>
                          <a:latin typeface="Cambria Math" panose="02040503050406030204" pitchFamily="18" charset="0"/>
                        </a:rPr>
                        <m:t> </m:t>
                      </m:r>
                      <m:d>
                        <m:dPr>
                          <m:begChr m:val="["/>
                          <m:endChr m:val="]"/>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10,90</m:t>
                          </m:r>
                        </m:e>
                      </m:d>
                      <m:r>
                        <a:rPr lang="es-ES" sz="1000" b="0" i="1" smtClean="0">
                          <a:solidFill>
                            <a:schemeClr val="tx1"/>
                          </a:solidFill>
                          <a:latin typeface="Cambria Math" panose="02040503050406030204" pitchFamily="18" charset="0"/>
                        </a:rPr>
                        <m:t>% </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𝑥</m:t>
                          </m:r>
                        </m:e>
                        <m:sub>
                          <m:r>
                            <a:rPr lang="es-ES" sz="1000" b="0" i="1" smtClean="0">
                              <a:solidFill>
                                <a:schemeClr val="tx1"/>
                              </a:solidFill>
                              <a:latin typeface="Cambria Math" panose="02040503050406030204" pitchFamily="18" charset="0"/>
                            </a:rPr>
                            <m:t>𝑘</m:t>
                          </m:r>
                        </m:sub>
                      </m:sSub>
                    </m:oMath>
                  </m:oMathPara>
                </a14:m>
                <a:endParaRPr lang="es-ES" sz="1000" dirty="0">
                  <a:solidFill>
                    <a:schemeClr val="tx1"/>
                  </a:solidFill>
                </a:endParaRPr>
              </a:p>
            </p:txBody>
          </p:sp>
        </mc:Choice>
        <mc:Fallback xmlns="">
          <p:sp>
            <p:nvSpPr>
              <p:cNvPr id="25" name="Rectángulo: esquinas redondeadas 24">
                <a:extLst>
                  <a:ext uri="{FF2B5EF4-FFF2-40B4-BE49-F238E27FC236}">
                    <a16:creationId xmlns:a16="http://schemas.microsoft.com/office/drawing/2014/main" id="{17834807-49FE-4421-A009-78A4FAFFB40F}"/>
                  </a:ext>
                </a:extLst>
              </p:cNvPr>
              <p:cNvSpPr>
                <a:spLocks noRot="1" noChangeAspect="1" noMove="1" noResize="1" noEditPoints="1" noAdjustHandles="1" noChangeArrowheads="1" noChangeShapeType="1" noTextEdit="1"/>
              </p:cNvSpPr>
              <p:nvPr/>
            </p:nvSpPr>
            <p:spPr>
              <a:xfrm>
                <a:off x="539965" y="2599663"/>
                <a:ext cx="5040000" cy="360001"/>
              </a:xfrm>
              <a:prstGeom prst="roundRect">
                <a:avLst/>
              </a:prstGeom>
              <a:blipFill>
                <a:blip r:embed="rId5"/>
                <a:stretch>
                  <a:fillRect/>
                </a:stretch>
              </a:blipFill>
              <a:ln>
                <a:prstDash val="sysDot"/>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4" name="Rectángulo: esquinas redondeadas 33">
                <a:extLst>
                  <a:ext uri="{FF2B5EF4-FFF2-40B4-BE49-F238E27FC236}">
                    <a16:creationId xmlns:a16="http://schemas.microsoft.com/office/drawing/2014/main" id="{6F3CDAC0-03DD-4F49-A829-995A579B71FE}"/>
                  </a:ext>
                </a:extLst>
              </p:cNvPr>
              <p:cNvSpPr/>
              <p:nvPr/>
            </p:nvSpPr>
            <p:spPr>
              <a:xfrm>
                <a:off x="539965" y="3048533"/>
                <a:ext cx="5040000" cy="36000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𝑐</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𝐶</m:t>
                      </m:r>
                      <m:r>
                        <a:rPr lang="es-ES" sz="1000" b="0" i="1" smtClean="0">
                          <a:solidFill>
                            <a:schemeClr val="tx1"/>
                          </a:solidFill>
                          <a:latin typeface="Cambria Math" panose="02040503050406030204" pitchFamily="18" charset="0"/>
                        </a:rPr>
                        <m:t>á</m:t>
                      </m:r>
                      <m:r>
                        <a:rPr lang="es-ES" sz="1000" b="0" i="1" smtClean="0">
                          <a:solidFill>
                            <a:schemeClr val="tx1"/>
                          </a:solidFill>
                          <a:latin typeface="Cambria Math" panose="02040503050406030204" pitchFamily="18" charset="0"/>
                        </a:rPr>
                        <m:t>𝑙𝑐𝑢𝑙𝑜</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𝐴𝑁𝐹𝐼𝑆</m:t>
                      </m:r>
                      <m:r>
                        <a:rPr lang="es-ES" sz="1000" b="0" i="1" smtClean="0">
                          <a:solidFill>
                            <a:schemeClr val="tx1"/>
                          </a:solidFill>
                          <a:latin typeface="Cambria Math" panose="02040503050406030204" pitchFamily="18" charset="0"/>
                        </a:rPr>
                        <m:t> </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𝑥</m:t>
                          </m:r>
                        </m:e>
                        <m:sub>
                          <m:r>
                            <a:rPr lang="es-ES" sz="1000" b="0" i="1" smtClean="0">
                              <a:solidFill>
                                <a:schemeClr val="tx1"/>
                              </a:solidFill>
                              <a:latin typeface="Cambria Math" panose="02040503050406030204" pitchFamily="18" charset="0"/>
                            </a:rPr>
                            <m:t>1</m:t>
                          </m:r>
                        </m:sub>
                      </m:sSub>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𝑘</m:t>
                          </m:r>
                        </m:e>
                      </m:d>
                      <m:r>
                        <a:rPr lang="es-ES" sz="1000" b="0" i="1" smtClean="0">
                          <a:solidFill>
                            <a:schemeClr val="tx1"/>
                          </a:solidFill>
                          <a:latin typeface="Cambria Math" panose="02040503050406030204" pitchFamily="18" charset="0"/>
                        </a:rPr>
                        <m:t>=</m:t>
                      </m:r>
                      <m:r>
                        <a:rPr lang="es-ES" sz="1000" b="0" i="1" smtClean="0">
                          <a:solidFill>
                            <a:schemeClr val="tx1"/>
                          </a:solidFill>
                          <a:latin typeface="Cambria Math" panose="02040503050406030204" pitchFamily="18" charset="0"/>
                        </a:rPr>
                        <m:t>𝑓</m:t>
                      </m:r>
                      <m:d>
                        <m:dPr>
                          <m:ctrlPr>
                            <a:rPr lang="es-ES" sz="1000" b="0" i="1" smtClean="0">
                              <a:solidFill>
                                <a:schemeClr val="tx1"/>
                              </a:solidFill>
                              <a:latin typeface="Cambria Math" panose="02040503050406030204" pitchFamily="18" charset="0"/>
                            </a:rPr>
                          </m:ctrlPr>
                        </m:dPr>
                        <m:e>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𝑢</m:t>
                              </m:r>
                            </m:e>
                            <m:sub>
                              <m:r>
                                <a:rPr lang="es-ES" sz="1000" b="0" i="1" smtClean="0">
                                  <a:solidFill>
                                    <a:schemeClr val="tx1"/>
                                  </a:solidFill>
                                  <a:latin typeface="Cambria Math" panose="02040503050406030204" pitchFamily="18" charset="0"/>
                                </a:rPr>
                                <m:t>1</m:t>
                              </m:r>
                            </m:sub>
                          </m:sSub>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𝑘</m:t>
                              </m:r>
                            </m:e>
                          </m:d>
                          <m:r>
                            <a:rPr lang="es-ES" sz="1000" b="0" i="1" smtClean="0">
                              <a:solidFill>
                                <a:schemeClr val="tx1"/>
                              </a:solidFill>
                              <a:latin typeface="Cambria Math" panose="02040503050406030204" pitchFamily="18" charset="0"/>
                            </a:rPr>
                            <m:t>, </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𝑢</m:t>
                              </m:r>
                            </m:e>
                            <m:sub>
                              <m:r>
                                <a:rPr lang="es-ES" sz="1000" b="0" i="1" smtClean="0">
                                  <a:solidFill>
                                    <a:schemeClr val="tx1"/>
                                  </a:solidFill>
                                  <a:latin typeface="Cambria Math" panose="02040503050406030204" pitchFamily="18" charset="0"/>
                                </a:rPr>
                                <m:t>2</m:t>
                              </m:r>
                            </m:sub>
                          </m:sSub>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𝑘</m:t>
                              </m:r>
                            </m:e>
                          </m:d>
                          <m:r>
                            <a:rPr lang="es-ES" sz="1000" b="0" i="1" smtClean="0">
                              <a:solidFill>
                                <a:schemeClr val="tx1"/>
                              </a:solidFill>
                              <a:latin typeface="Cambria Math" panose="02040503050406030204" pitchFamily="18" charset="0"/>
                            </a:rPr>
                            <m:t>, </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𝑢</m:t>
                              </m:r>
                            </m:e>
                            <m:sub>
                              <m:r>
                                <a:rPr lang="es-ES" sz="1000" b="0" i="1" smtClean="0">
                                  <a:solidFill>
                                    <a:schemeClr val="tx1"/>
                                  </a:solidFill>
                                  <a:latin typeface="Cambria Math" panose="02040503050406030204" pitchFamily="18" charset="0"/>
                                </a:rPr>
                                <m:t>3</m:t>
                              </m:r>
                            </m:sub>
                          </m:sSub>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𝑘</m:t>
                              </m:r>
                            </m:e>
                          </m:d>
                          <m:r>
                            <a:rPr lang="es-ES" sz="1000" b="0" i="1" smtClean="0">
                              <a:solidFill>
                                <a:schemeClr val="tx1"/>
                              </a:solidFill>
                              <a:latin typeface="Cambria Math" panose="02040503050406030204" pitchFamily="18" charset="0"/>
                            </a:rPr>
                            <m:t>, </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𝑥</m:t>
                              </m:r>
                            </m:e>
                            <m:sub>
                              <m:r>
                                <a:rPr lang="es-ES" sz="1000" b="0" i="1" smtClean="0">
                                  <a:solidFill>
                                    <a:schemeClr val="tx1"/>
                                  </a:solidFill>
                                  <a:latin typeface="Cambria Math" panose="02040503050406030204" pitchFamily="18" charset="0"/>
                                </a:rPr>
                                <m:t>1</m:t>
                              </m:r>
                            </m:sub>
                          </m:sSub>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𝑘</m:t>
                              </m:r>
                              <m:r>
                                <a:rPr lang="es-ES" sz="1000" b="0" i="1" smtClean="0">
                                  <a:solidFill>
                                    <a:schemeClr val="tx1"/>
                                  </a:solidFill>
                                  <a:latin typeface="Cambria Math" panose="02040503050406030204" pitchFamily="18" charset="0"/>
                                </a:rPr>
                                <m:t>−1</m:t>
                              </m:r>
                            </m:e>
                          </m:d>
                        </m:e>
                      </m:d>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𝑝𝑎𝑟𝑎</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𝑐𝑜𝑚𝑝𝑎𝑟𝑎𝑐𝑖</m:t>
                      </m:r>
                      <m:r>
                        <a:rPr lang="es-ES" sz="1000" b="0" i="1" smtClean="0">
                          <a:solidFill>
                            <a:schemeClr val="tx1"/>
                          </a:solidFill>
                          <a:latin typeface="Cambria Math" panose="02040503050406030204" pitchFamily="18" charset="0"/>
                        </a:rPr>
                        <m:t>ó</m:t>
                      </m:r>
                      <m:r>
                        <a:rPr lang="es-ES" sz="1000" b="0" i="1" smtClean="0">
                          <a:solidFill>
                            <a:schemeClr val="tx1"/>
                          </a:solidFill>
                          <a:latin typeface="Cambria Math" panose="02040503050406030204" pitchFamily="18" charset="0"/>
                        </a:rPr>
                        <m:t>𝑛</m:t>
                      </m:r>
                      <m:r>
                        <a:rPr lang="es-ES" sz="1000" b="0" i="1" smtClean="0">
                          <a:solidFill>
                            <a:schemeClr val="tx1"/>
                          </a:solidFill>
                          <a:latin typeface="Cambria Math" panose="02040503050406030204" pitchFamily="18" charset="0"/>
                        </a:rPr>
                        <m:t>.</m:t>
                      </m:r>
                    </m:oMath>
                  </m:oMathPara>
                </a14:m>
                <a:endParaRPr lang="es-ES" sz="1000" dirty="0">
                  <a:solidFill>
                    <a:schemeClr val="tx1"/>
                  </a:solidFill>
                </a:endParaRPr>
              </a:p>
            </p:txBody>
          </p:sp>
        </mc:Choice>
        <mc:Fallback xmlns="">
          <p:sp>
            <p:nvSpPr>
              <p:cNvPr id="34" name="Rectángulo: esquinas redondeadas 33">
                <a:extLst>
                  <a:ext uri="{FF2B5EF4-FFF2-40B4-BE49-F238E27FC236}">
                    <a16:creationId xmlns:a16="http://schemas.microsoft.com/office/drawing/2014/main" id="{6F3CDAC0-03DD-4F49-A829-995A579B71FE}"/>
                  </a:ext>
                </a:extLst>
              </p:cNvPr>
              <p:cNvSpPr>
                <a:spLocks noRot="1" noChangeAspect="1" noMove="1" noResize="1" noEditPoints="1" noAdjustHandles="1" noChangeArrowheads="1" noChangeShapeType="1" noTextEdit="1"/>
              </p:cNvSpPr>
              <p:nvPr/>
            </p:nvSpPr>
            <p:spPr>
              <a:xfrm>
                <a:off x="539965" y="3048533"/>
                <a:ext cx="5040000" cy="360001"/>
              </a:xfrm>
              <a:prstGeom prst="roundRect">
                <a:avLst/>
              </a:prstGeom>
              <a:blipFill>
                <a:blip r:embed="rId6"/>
                <a:stretch>
                  <a:fillRect/>
                </a:stretch>
              </a:blipFill>
              <a:ln>
                <a:prstDash val="sysDot"/>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6" name="Rectángulo: esquinas redondeadas 35">
                <a:extLst>
                  <a:ext uri="{FF2B5EF4-FFF2-40B4-BE49-F238E27FC236}">
                    <a16:creationId xmlns:a16="http://schemas.microsoft.com/office/drawing/2014/main" id="{8A89DA07-19D5-495F-B81E-DCAF561CE0AD}"/>
                  </a:ext>
                </a:extLst>
              </p:cNvPr>
              <p:cNvSpPr/>
              <p:nvPr/>
            </p:nvSpPr>
            <p:spPr>
              <a:xfrm>
                <a:off x="539965" y="3497403"/>
                <a:ext cx="5040000" cy="36000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𝑑</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𝑃𝑟𝑒𝑑𝑖𝑐𝑐𝑖</m:t>
                      </m:r>
                      <m:r>
                        <a:rPr lang="es-ES" sz="1000" b="0" i="1" smtClean="0">
                          <a:solidFill>
                            <a:schemeClr val="tx1"/>
                          </a:solidFill>
                          <a:latin typeface="Cambria Math" panose="02040503050406030204" pitchFamily="18" charset="0"/>
                        </a:rPr>
                        <m:t>ó</m:t>
                      </m:r>
                      <m:r>
                        <a:rPr lang="es-ES" sz="1000" b="0" i="1" smtClean="0">
                          <a:solidFill>
                            <a:schemeClr val="tx1"/>
                          </a:solidFill>
                          <a:latin typeface="Cambria Math" panose="02040503050406030204" pitchFamily="18" charset="0"/>
                        </a:rPr>
                        <m:t>𝑛</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𝑌𝑓𝑟𝑒𝑒</m:t>
                      </m:r>
                      <m:r>
                        <a:rPr lang="es-ES" sz="1000" b="0" i="1" smtClean="0">
                          <a:solidFill>
                            <a:schemeClr val="tx1"/>
                          </a:solidFill>
                          <a:latin typeface="Cambria Math" panose="02040503050406030204" pitchFamily="18" charset="0"/>
                        </a:rPr>
                        <m:t> </m:t>
                      </m:r>
                    </m:oMath>
                  </m:oMathPara>
                </a14:m>
                <a:endParaRPr lang="es-ES" sz="1000" dirty="0">
                  <a:solidFill>
                    <a:schemeClr val="tx1"/>
                  </a:solidFill>
                </a:endParaRPr>
              </a:p>
            </p:txBody>
          </p:sp>
        </mc:Choice>
        <mc:Fallback xmlns="">
          <p:sp>
            <p:nvSpPr>
              <p:cNvPr id="36" name="Rectángulo: esquinas redondeadas 35">
                <a:extLst>
                  <a:ext uri="{FF2B5EF4-FFF2-40B4-BE49-F238E27FC236}">
                    <a16:creationId xmlns:a16="http://schemas.microsoft.com/office/drawing/2014/main" id="{8A89DA07-19D5-495F-B81E-DCAF561CE0AD}"/>
                  </a:ext>
                </a:extLst>
              </p:cNvPr>
              <p:cNvSpPr>
                <a:spLocks noRot="1" noChangeAspect="1" noMove="1" noResize="1" noEditPoints="1" noAdjustHandles="1" noChangeArrowheads="1" noChangeShapeType="1" noTextEdit="1"/>
              </p:cNvSpPr>
              <p:nvPr/>
            </p:nvSpPr>
            <p:spPr>
              <a:xfrm>
                <a:off x="539965" y="3497403"/>
                <a:ext cx="5040000" cy="360001"/>
              </a:xfrm>
              <a:prstGeom prst="roundRect">
                <a:avLst/>
              </a:prstGeom>
              <a:blipFill>
                <a:blip r:embed="rId7"/>
                <a:stretch>
                  <a:fillRect/>
                </a:stretch>
              </a:blipFill>
              <a:ln>
                <a:prstDash val="sysDot"/>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8" name="Rectángulo: esquinas redondeadas 37">
                <a:extLst>
                  <a:ext uri="{FF2B5EF4-FFF2-40B4-BE49-F238E27FC236}">
                    <a16:creationId xmlns:a16="http://schemas.microsoft.com/office/drawing/2014/main" id="{309EED65-2E0E-48D7-A3E9-D0786690BF60}"/>
                  </a:ext>
                </a:extLst>
              </p:cNvPr>
              <p:cNvSpPr/>
              <p:nvPr/>
            </p:nvSpPr>
            <p:spPr>
              <a:xfrm>
                <a:off x="539965" y="3946273"/>
                <a:ext cx="5040000" cy="36000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𝑒</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𝑃𝑟𝑒𝑑𝑖𝑐𝑐𝑖</m:t>
                      </m:r>
                      <m:r>
                        <a:rPr lang="es-ES" sz="1000" b="0" i="1" smtClean="0">
                          <a:solidFill>
                            <a:schemeClr val="tx1"/>
                          </a:solidFill>
                          <a:latin typeface="Cambria Math" panose="02040503050406030204" pitchFamily="18" charset="0"/>
                        </a:rPr>
                        <m:t>ó</m:t>
                      </m:r>
                      <m:r>
                        <a:rPr lang="es-ES" sz="1000" b="0" i="1" smtClean="0">
                          <a:solidFill>
                            <a:schemeClr val="tx1"/>
                          </a:solidFill>
                          <a:latin typeface="Cambria Math" panose="02040503050406030204" pitchFamily="18" charset="0"/>
                        </a:rPr>
                        <m:t>𝑛</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𝑌𝑠𝑡𝑒𝑝</m:t>
                      </m:r>
                    </m:oMath>
                  </m:oMathPara>
                </a14:m>
                <a:endParaRPr lang="es-ES" sz="1000" dirty="0">
                  <a:solidFill>
                    <a:schemeClr val="tx1"/>
                  </a:solidFill>
                </a:endParaRPr>
              </a:p>
            </p:txBody>
          </p:sp>
        </mc:Choice>
        <mc:Fallback xmlns="">
          <p:sp>
            <p:nvSpPr>
              <p:cNvPr id="38" name="Rectángulo: esquinas redondeadas 37">
                <a:extLst>
                  <a:ext uri="{FF2B5EF4-FFF2-40B4-BE49-F238E27FC236}">
                    <a16:creationId xmlns:a16="http://schemas.microsoft.com/office/drawing/2014/main" id="{309EED65-2E0E-48D7-A3E9-D0786690BF60}"/>
                  </a:ext>
                </a:extLst>
              </p:cNvPr>
              <p:cNvSpPr>
                <a:spLocks noRot="1" noChangeAspect="1" noMove="1" noResize="1" noEditPoints="1" noAdjustHandles="1" noChangeArrowheads="1" noChangeShapeType="1" noTextEdit="1"/>
              </p:cNvSpPr>
              <p:nvPr/>
            </p:nvSpPr>
            <p:spPr>
              <a:xfrm>
                <a:off x="539965" y="3946273"/>
                <a:ext cx="5040000" cy="360000"/>
              </a:xfrm>
              <a:prstGeom prst="roundRect">
                <a:avLst/>
              </a:prstGeom>
              <a:blipFill>
                <a:blip r:embed="rId8"/>
                <a:stretch>
                  <a:fillRect/>
                </a:stretch>
              </a:blipFill>
              <a:ln>
                <a:prstDash val="sysDot"/>
              </a:ln>
            </p:spPr>
            <p:txBody>
              <a:bodyPr/>
              <a:lstStyle/>
              <a:p>
                <a:r>
                  <a:rPr lang="es-ES">
                    <a:noFill/>
                  </a:rPr>
                  <a:t> </a:t>
                </a:r>
              </a:p>
            </p:txBody>
          </p:sp>
        </mc:Fallback>
      </mc:AlternateContent>
      <p:grpSp>
        <p:nvGrpSpPr>
          <p:cNvPr id="117" name="Grupo 116">
            <a:extLst>
              <a:ext uri="{FF2B5EF4-FFF2-40B4-BE49-F238E27FC236}">
                <a16:creationId xmlns:a16="http://schemas.microsoft.com/office/drawing/2014/main" id="{F4859DAC-2175-4539-903D-404BA468C569}"/>
              </a:ext>
            </a:extLst>
          </p:cNvPr>
          <p:cNvGrpSpPr/>
          <p:nvPr/>
        </p:nvGrpSpPr>
        <p:grpSpPr>
          <a:xfrm>
            <a:off x="5443403" y="1861070"/>
            <a:ext cx="6824407" cy="1962521"/>
            <a:chOff x="5627192" y="4656849"/>
            <a:chExt cx="6824407" cy="1962521"/>
          </a:xfrm>
        </p:grpSpPr>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28CFBF3C-7F46-46E4-92BB-C2651F9558BE}"/>
                    </a:ext>
                  </a:extLst>
                </p:cNvPr>
                <p:cNvSpPr/>
                <p:nvPr/>
              </p:nvSpPr>
              <p:spPr>
                <a:xfrm>
                  <a:off x="6828441" y="5516173"/>
                  <a:ext cx="900000" cy="72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solidFill>
                              <a:schemeClr val="accent1">
                                <a:lumMod val="50000"/>
                              </a:schemeClr>
                            </a:solidFill>
                            <a:latin typeface="Cambria Math" panose="02040503050406030204" pitchFamily="18" charset="0"/>
                          </a:rPr>
                          <m:t>𝐴𝑁𝐹𝐼𝑆</m:t>
                        </m:r>
                      </m:oMath>
                    </m:oMathPara>
                  </a14:m>
                  <a:endParaRPr lang="es-ES" dirty="0"/>
                </a:p>
              </p:txBody>
            </p:sp>
          </mc:Choice>
          <mc:Fallback xmlns="">
            <p:sp>
              <p:nvSpPr>
                <p:cNvPr id="12" name="Rectángulo 11">
                  <a:extLst>
                    <a:ext uri="{FF2B5EF4-FFF2-40B4-BE49-F238E27FC236}">
                      <a16:creationId xmlns:a16="http://schemas.microsoft.com/office/drawing/2014/main" id="{28CFBF3C-7F46-46E4-92BB-C2651F9558BE}"/>
                    </a:ext>
                  </a:extLst>
                </p:cNvPr>
                <p:cNvSpPr>
                  <a:spLocks noRot="1" noChangeAspect="1" noMove="1" noResize="1" noEditPoints="1" noAdjustHandles="1" noChangeArrowheads="1" noChangeShapeType="1" noTextEdit="1"/>
                </p:cNvSpPr>
                <p:nvPr/>
              </p:nvSpPr>
              <p:spPr>
                <a:xfrm>
                  <a:off x="6828441" y="5516173"/>
                  <a:ext cx="900000" cy="720000"/>
                </a:xfrm>
                <a:prstGeom prst="rect">
                  <a:avLst/>
                </a:prstGeom>
                <a:blipFill>
                  <a:blip r:embed="rId9"/>
                  <a:stretch>
                    <a:fillRect/>
                  </a:stretch>
                </a:blipFill>
                <a:ln w="28575"/>
              </p:spPr>
              <p:txBody>
                <a:bodyPr/>
                <a:lstStyle/>
                <a:p>
                  <a:r>
                    <a:rPr lang="es-ES">
                      <a:noFill/>
                    </a:rPr>
                    <a:t> </a:t>
                  </a:r>
                </a:p>
              </p:txBody>
            </p:sp>
          </mc:Fallback>
        </mc:AlternateContent>
        <p:cxnSp>
          <p:nvCxnSpPr>
            <p:cNvPr id="14" name="Conector recto de flecha 13">
              <a:extLst>
                <a:ext uri="{FF2B5EF4-FFF2-40B4-BE49-F238E27FC236}">
                  <a16:creationId xmlns:a16="http://schemas.microsoft.com/office/drawing/2014/main" id="{8BC5A3EB-C56E-480A-971A-F6518ACF659E}"/>
                </a:ext>
              </a:extLst>
            </p:cNvPr>
            <p:cNvCxnSpPr/>
            <p:nvPr/>
          </p:nvCxnSpPr>
          <p:spPr>
            <a:xfrm>
              <a:off x="6468441" y="5528219"/>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5C0402FD-EF64-4230-9692-FBB009DEBD1B}"/>
                </a:ext>
              </a:extLst>
            </p:cNvPr>
            <p:cNvCxnSpPr/>
            <p:nvPr/>
          </p:nvCxnSpPr>
          <p:spPr>
            <a:xfrm>
              <a:off x="6468441" y="5684189"/>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9395DFD7-F105-4CBF-B298-B9A9CAEB2793}"/>
                </a:ext>
              </a:extLst>
            </p:cNvPr>
            <p:cNvCxnSpPr/>
            <p:nvPr/>
          </p:nvCxnSpPr>
          <p:spPr>
            <a:xfrm>
              <a:off x="6468441" y="5846861"/>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7119250B-9A29-4AE4-B542-1ACAE6743228}"/>
                    </a:ext>
                  </a:extLst>
                </p:cNvPr>
                <p:cNvSpPr txBox="1"/>
                <p:nvPr/>
              </p:nvSpPr>
              <p:spPr>
                <a:xfrm>
                  <a:off x="5664112" y="5301198"/>
                  <a:ext cx="1150161"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𝑢</m:t>
                            </m:r>
                          </m:e>
                          <m:sub>
                            <m:r>
                              <a:rPr lang="es-ES" sz="1200" b="0" i="1" smtClean="0">
                                <a:solidFill>
                                  <a:schemeClr val="accent1">
                                    <a:lumMod val="50000"/>
                                  </a:schemeClr>
                                </a:solidFill>
                                <a:latin typeface="Cambria Math" panose="02040503050406030204" pitchFamily="18" charset="0"/>
                              </a:rPr>
                              <m:t>1</m:t>
                            </m:r>
                          </m:sub>
                        </m:sSub>
                        <m:r>
                          <a:rPr lang="es-ES" sz="1200" b="0" i="1" smtClean="0">
                            <a:solidFill>
                              <a:schemeClr val="accent1">
                                <a:lumMod val="50000"/>
                              </a:schemeClr>
                            </a:solidFill>
                            <a:latin typeface="Cambria Math" panose="02040503050406030204" pitchFamily="18" charset="0"/>
                          </a:rPr>
                          <m:t>(</m:t>
                        </m:r>
                        <m:r>
                          <a:rPr lang="es-ES" sz="1200" b="0" i="1" smtClean="0">
                            <a:solidFill>
                              <a:schemeClr val="accent1">
                                <a:lumMod val="50000"/>
                              </a:schemeClr>
                            </a:solidFill>
                            <a:latin typeface="Cambria Math" panose="02040503050406030204" pitchFamily="18" charset="0"/>
                          </a:rPr>
                          <m:t>𝑘</m:t>
                        </m:r>
                        <m:r>
                          <a:rPr lang="es-ES" sz="1200" b="0" i="1" smtClean="0">
                            <a:solidFill>
                              <a:schemeClr val="accent1">
                                <a:lumMod val="50000"/>
                              </a:schemeClr>
                            </a:solidFill>
                            <a:latin typeface="Cambria Math" panose="02040503050406030204" pitchFamily="18" charset="0"/>
                          </a:rPr>
                          <m:t>)</m:t>
                        </m:r>
                      </m:oMath>
                    </m:oMathPara>
                  </a14:m>
                  <a:endParaRPr lang="es-ES" sz="1200" dirty="0"/>
                </a:p>
              </p:txBody>
            </p:sp>
          </mc:Choice>
          <mc:Fallback xmlns="">
            <p:sp>
              <p:nvSpPr>
                <p:cNvPr id="17" name="CuadroTexto 16">
                  <a:extLst>
                    <a:ext uri="{FF2B5EF4-FFF2-40B4-BE49-F238E27FC236}">
                      <a16:creationId xmlns:a16="http://schemas.microsoft.com/office/drawing/2014/main" id="{7119250B-9A29-4AE4-B542-1ACAE6743228}"/>
                    </a:ext>
                  </a:extLst>
                </p:cNvPr>
                <p:cNvSpPr txBox="1">
                  <a:spLocks noRot="1" noChangeAspect="1" noMove="1" noResize="1" noEditPoints="1" noAdjustHandles="1" noChangeArrowheads="1" noChangeShapeType="1" noTextEdit="1"/>
                </p:cNvSpPr>
                <p:nvPr/>
              </p:nvSpPr>
              <p:spPr>
                <a:xfrm>
                  <a:off x="5664112" y="5301198"/>
                  <a:ext cx="1150161" cy="276999"/>
                </a:xfrm>
                <a:prstGeom prst="rect">
                  <a:avLst/>
                </a:prstGeom>
                <a:blipFill>
                  <a:blip r:embed="rId10"/>
                  <a:stretch>
                    <a:fillRect b="-111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07D100D6-53AA-4496-8236-2953D49576C6}"/>
                    </a:ext>
                  </a:extLst>
                </p:cNvPr>
                <p:cNvSpPr txBox="1"/>
                <p:nvPr/>
              </p:nvSpPr>
              <p:spPr>
                <a:xfrm>
                  <a:off x="5679527" y="5526066"/>
                  <a:ext cx="1150161"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𝑢</m:t>
                            </m:r>
                          </m:e>
                          <m:sub>
                            <m:r>
                              <a:rPr lang="es-ES" sz="1200" b="0" i="1" smtClean="0">
                                <a:solidFill>
                                  <a:schemeClr val="accent1">
                                    <a:lumMod val="50000"/>
                                  </a:schemeClr>
                                </a:solidFill>
                                <a:latin typeface="Cambria Math" panose="02040503050406030204" pitchFamily="18" charset="0"/>
                              </a:rPr>
                              <m:t>2</m:t>
                            </m:r>
                          </m:sub>
                        </m:sSub>
                        <m:r>
                          <a:rPr lang="es-ES" sz="1200" b="0" i="1" smtClean="0">
                            <a:solidFill>
                              <a:schemeClr val="accent1">
                                <a:lumMod val="50000"/>
                              </a:schemeClr>
                            </a:solidFill>
                            <a:latin typeface="Cambria Math" panose="02040503050406030204" pitchFamily="18" charset="0"/>
                          </a:rPr>
                          <m:t>(</m:t>
                        </m:r>
                        <m:r>
                          <a:rPr lang="es-ES" sz="1200" b="0" i="1" smtClean="0">
                            <a:solidFill>
                              <a:schemeClr val="accent1">
                                <a:lumMod val="50000"/>
                              </a:schemeClr>
                            </a:solidFill>
                            <a:latin typeface="Cambria Math" panose="02040503050406030204" pitchFamily="18" charset="0"/>
                          </a:rPr>
                          <m:t>𝑘</m:t>
                        </m:r>
                        <m:r>
                          <a:rPr lang="es-ES" sz="1200" b="0" i="1" smtClean="0">
                            <a:solidFill>
                              <a:schemeClr val="accent1">
                                <a:lumMod val="50000"/>
                              </a:schemeClr>
                            </a:solidFill>
                            <a:latin typeface="Cambria Math" panose="02040503050406030204" pitchFamily="18" charset="0"/>
                          </a:rPr>
                          <m:t>)</m:t>
                        </m:r>
                      </m:oMath>
                    </m:oMathPara>
                  </a14:m>
                  <a:endParaRPr lang="es-ES" sz="1200" dirty="0"/>
                </a:p>
              </p:txBody>
            </p:sp>
          </mc:Choice>
          <mc:Fallback xmlns="">
            <p:sp>
              <p:nvSpPr>
                <p:cNvPr id="18" name="CuadroTexto 17">
                  <a:extLst>
                    <a:ext uri="{FF2B5EF4-FFF2-40B4-BE49-F238E27FC236}">
                      <a16:creationId xmlns:a16="http://schemas.microsoft.com/office/drawing/2014/main" id="{07D100D6-53AA-4496-8236-2953D49576C6}"/>
                    </a:ext>
                  </a:extLst>
                </p:cNvPr>
                <p:cNvSpPr txBox="1">
                  <a:spLocks noRot="1" noChangeAspect="1" noMove="1" noResize="1" noEditPoints="1" noAdjustHandles="1" noChangeArrowheads="1" noChangeShapeType="1" noTextEdit="1"/>
                </p:cNvSpPr>
                <p:nvPr/>
              </p:nvSpPr>
              <p:spPr>
                <a:xfrm>
                  <a:off x="5679527" y="5526066"/>
                  <a:ext cx="1150161" cy="276999"/>
                </a:xfrm>
                <a:prstGeom prst="rect">
                  <a:avLst/>
                </a:prstGeom>
                <a:blipFill>
                  <a:blip r:embed="rId11"/>
                  <a:stretch>
                    <a:fillRect b="-111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55318C5B-FE77-46F3-997B-E6940F1FCE55}"/>
                    </a:ext>
                  </a:extLst>
                </p:cNvPr>
                <p:cNvSpPr txBox="1"/>
                <p:nvPr/>
              </p:nvSpPr>
              <p:spPr>
                <a:xfrm>
                  <a:off x="5664112" y="5734166"/>
                  <a:ext cx="1150161"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𝑢</m:t>
                            </m:r>
                          </m:e>
                          <m:sub>
                            <m:r>
                              <a:rPr lang="es-ES" sz="1200" b="0" i="1" smtClean="0">
                                <a:solidFill>
                                  <a:schemeClr val="accent1">
                                    <a:lumMod val="50000"/>
                                  </a:schemeClr>
                                </a:solidFill>
                                <a:latin typeface="Cambria Math" panose="02040503050406030204" pitchFamily="18" charset="0"/>
                              </a:rPr>
                              <m:t>3</m:t>
                            </m:r>
                          </m:sub>
                        </m:sSub>
                        <m:r>
                          <a:rPr lang="es-ES" sz="1200" b="0" i="1" smtClean="0">
                            <a:solidFill>
                              <a:schemeClr val="accent1">
                                <a:lumMod val="50000"/>
                              </a:schemeClr>
                            </a:solidFill>
                            <a:latin typeface="Cambria Math" panose="02040503050406030204" pitchFamily="18" charset="0"/>
                          </a:rPr>
                          <m:t>(</m:t>
                        </m:r>
                        <m:r>
                          <a:rPr lang="es-ES" sz="1200" b="0" i="1" smtClean="0">
                            <a:solidFill>
                              <a:schemeClr val="accent1">
                                <a:lumMod val="50000"/>
                              </a:schemeClr>
                            </a:solidFill>
                            <a:latin typeface="Cambria Math" panose="02040503050406030204" pitchFamily="18" charset="0"/>
                          </a:rPr>
                          <m:t>𝑘</m:t>
                        </m:r>
                        <m:r>
                          <a:rPr lang="es-ES" sz="1200" b="0" i="1" smtClean="0">
                            <a:solidFill>
                              <a:schemeClr val="accent1">
                                <a:lumMod val="50000"/>
                              </a:schemeClr>
                            </a:solidFill>
                            <a:latin typeface="Cambria Math" panose="02040503050406030204" pitchFamily="18" charset="0"/>
                          </a:rPr>
                          <m:t>)</m:t>
                        </m:r>
                      </m:oMath>
                    </m:oMathPara>
                  </a14:m>
                  <a:endParaRPr lang="es-ES" sz="1200" dirty="0"/>
                </a:p>
              </p:txBody>
            </p:sp>
          </mc:Choice>
          <mc:Fallback xmlns="">
            <p:sp>
              <p:nvSpPr>
                <p:cNvPr id="19" name="CuadroTexto 18">
                  <a:extLst>
                    <a:ext uri="{FF2B5EF4-FFF2-40B4-BE49-F238E27FC236}">
                      <a16:creationId xmlns:a16="http://schemas.microsoft.com/office/drawing/2014/main" id="{55318C5B-FE77-46F3-997B-E6940F1FCE55}"/>
                    </a:ext>
                  </a:extLst>
                </p:cNvPr>
                <p:cNvSpPr txBox="1">
                  <a:spLocks noRot="1" noChangeAspect="1" noMove="1" noResize="1" noEditPoints="1" noAdjustHandles="1" noChangeArrowheads="1" noChangeShapeType="1" noTextEdit="1"/>
                </p:cNvSpPr>
                <p:nvPr/>
              </p:nvSpPr>
              <p:spPr>
                <a:xfrm>
                  <a:off x="5664112" y="5734166"/>
                  <a:ext cx="1150161" cy="276999"/>
                </a:xfrm>
                <a:prstGeom prst="rect">
                  <a:avLst/>
                </a:prstGeom>
                <a:blipFill>
                  <a:blip r:embed="rId12"/>
                  <a:stretch>
                    <a:fillRect b="-111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AA6DD341-034F-4028-8A33-07A887060550}"/>
                    </a:ext>
                  </a:extLst>
                </p:cNvPr>
                <p:cNvSpPr txBox="1"/>
                <p:nvPr/>
              </p:nvSpPr>
              <p:spPr>
                <a:xfrm>
                  <a:off x="5627192" y="6027933"/>
                  <a:ext cx="12240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𝑥</m:t>
                            </m:r>
                          </m:e>
                          <m:sub>
                            <m:r>
                              <a:rPr lang="es-ES" sz="1200" b="0" i="1" smtClean="0">
                                <a:solidFill>
                                  <a:schemeClr val="accent1">
                                    <a:lumMod val="50000"/>
                                  </a:schemeClr>
                                </a:solidFill>
                                <a:latin typeface="Cambria Math" panose="02040503050406030204" pitchFamily="18" charset="0"/>
                              </a:rPr>
                              <m:t>1</m:t>
                            </m:r>
                          </m:sub>
                        </m:sSub>
                        <m:d>
                          <m:dPr>
                            <m:ctrlPr>
                              <a:rPr lang="es-ES" sz="1200" b="0" i="1" smtClean="0">
                                <a:solidFill>
                                  <a:schemeClr val="accent1">
                                    <a:lumMod val="50000"/>
                                  </a:schemeClr>
                                </a:solidFill>
                                <a:latin typeface="Cambria Math" panose="02040503050406030204" pitchFamily="18" charset="0"/>
                              </a:rPr>
                            </m:ctrlPr>
                          </m:dPr>
                          <m:e>
                            <m:r>
                              <a:rPr lang="es-ES" sz="1200" b="0" i="1" smtClean="0">
                                <a:solidFill>
                                  <a:schemeClr val="accent1">
                                    <a:lumMod val="50000"/>
                                  </a:schemeClr>
                                </a:solidFill>
                                <a:latin typeface="Cambria Math" panose="02040503050406030204" pitchFamily="18" charset="0"/>
                              </a:rPr>
                              <m:t>𝑘</m:t>
                            </m:r>
                          </m:e>
                        </m:d>
                      </m:oMath>
                    </m:oMathPara>
                  </a14:m>
                  <a:endParaRPr lang="es-ES" sz="1200" dirty="0"/>
                </a:p>
              </p:txBody>
            </p:sp>
          </mc:Choice>
          <mc:Fallback xmlns="">
            <p:sp>
              <p:nvSpPr>
                <p:cNvPr id="26" name="CuadroTexto 25">
                  <a:extLst>
                    <a:ext uri="{FF2B5EF4-FFF2-40B4-BE49-F238E27FC236}">
                      <a16:creationId xmlns:a16="http://schemas.microsoft.com/office/drawing/2014/main" id="{AA6DD341-034F-4028-8A33-07A887060550}"/>
                    </a:ext>
                  </a:extLst>
                </p:cNvPr>
                <p:cNvSpPr txBox="1">
                  <a:spLocks noRot="1" noChangeAspect="1" noMove="1" noResize="1" noEditPoints="1" noAdjustHandles="1" noChangeArrowheads="1" noChangeShapeType="1" noTextEdit="1"/>
                </p:cNvSpPr>
                <p:nvPr/>
              </p:nvSpPr>
              <p:spPr>
                <a:xfrm>
                  <a:off x="5627192" y="6027933"/>
                  <a:ext cx="1224000" cy="276999"/>
                </a:xfrm>
                <a:prstGeom prst="rect">
                  <a:avLst/>
                </a:prstGeom>
                <a:blipFill>
                  <a:blip r:embed="rId13"/>
                  <a:stretch>
                    <a:fillRect/>
                  </a:stretch>
                </a:blipFill>
              </p:spPr>
              <p:txBody>
                <a:bodyPr/>
                <a:lstStyle/>
                <a:p>
                  <a:r>
                    <a:rPr lang="es-ES">
                      <a:noFill/>
                    </a:rPr>
                    <a:t> </a:t>
                  </a:r>
                </a:p>
              </p:txBody>
            </p:sp>
          </mc:Fallback>
        </mc:AlternateContent>
        <p:cxnSp>
          <p:nvCxnSpPr>
            <p:cNvPr id="27" name="Conector recto de flecha 26">
              <a:extLst>
                <a:ext uri="{FF2B5EF4-FFF2-40B4-BE49-F238E27FC236}">
                  <a16:creationId xmlns:a16="http://schemas.microsoft.com/office/drawing/2014/main" id="{F98C279F-CD9D-475C-962A-1F3D5B68B306}"/>
                </a:ext>
              </a:extLst>
            </p:cNvPr>
            <p:cNvCxnSpPr/>
            <p:nvPr/>
          </p:nvCxnSpPr>
          <p:spPr>
            <a:xfrm>
              <a:off x="6491219" y="6184589"/>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ángulo 27">
                  <a:extLst>
                    <a:ext uri="{FF2B5EF4-FFF2-40B4-BE49-F238E27FC236}">
                      <a16:creationId xmlns:a16="http://schemas.microsoft.com/office/drawing/2014/main" id="{704D2529-B9C8-4791-B6A7-4836A17C1022}"/>
                    </a:ext>
                  </a:extLst>
                </p:cNvPr>
                <p:cNvSpPr/>
                <p:nvPr/>
              </p:nvSpPr>
              <p:spPr>
                <a:xfrm>
                  <a:off x="8156877" y="5208833"/>
                  <a:ext cx="900000" cy="72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solidFill>
                              <a:schemeClr val="accent1">
                                <a:lumMod val="50000"/>
                              </a:schemeClr>
                            </a:solidFill>
                            <a:latin typeface="Cambria Math" panose="02040503050406030204" pitchFamily="18" charset="0"/>
                          </a:rPr>
                          <m:t>𝐴𝑁𝐹𝐼𝑆</m:t>
                        </m:r>
                      </m:oMath>
                    </m:oMathPara>
                  </a14:m>
                  <a:endParaRPr lang="es-ES" dirty="0"/>
                </a:p>
              </p:txBody>
            </p:sp>
          </mc:Choice>
          <mc:Fallback xmlns="">
            <p:sp>
              <p:nvSpPr>
                <p:cNvPr id="28" name="Rectángulo 27">
                  <a:extLst>
                    <a:ext uri="{FF2B5EF4-FFF2-40B4-BE49-F238E27FC236}">
                      <a16:creationId xmlns:a16="http://schemas.microsoft.com/office/drawing/2014/main" id="{704D2529-B9C8-4791-B6A7-4836A17C1022}"/>
                    </a:ext>
                  </a:extLst>
                </p:cNvPr>
                <p:cNvSpPr>
                  <a:spLocks noRot="1" noChangeAspect="1" noMove="1" noResize="1" noEditPoints="1" noAdjustHandles="1" noChangeArrowheads="1" noChangeShapeType="1" noTextEdit="1"/>
                </p:cNvSpPr>
                <p:nvPr/>
              </p:nvSpPr>
              <p:spPr>
                <a:xfrm>
                  <a:off x="8156877" y="5208833"/>
                  <a:ext cx="900000" cy="720000"/>
                </a:xfrm>
                <a:prstGeom prst="rect">
                  <a:avLst/>
                </a:prstGeom>
                <a:blipFill>
                  <a:blip r:embed="rId14"/>
                  <a:stretch>
                    <a:fillRect/>
                  </a:stretch>
                </a:blipFill>
                <a:ln w="28575"/>
              </p:spPr>
              <p:txBody>
                <a:bodyPr/>
                <a:lstStyle/>
                <a:p>
                  <a:r>
                    <a:rPr lang="es-ES">
                      <a:noFill/>
                    </a:rPr>
                    <a:t> </a:t>
                  </a:r>
                </a:p>
              </p:txBody>
            </p:sp>
          </mc:Fallback>
        </mc:AlternateContent>
        <p:cxnSp>
          <p:nvCxnSpPr>
            <p:cNvPr id="29" name="Conector recto de flecha 28">
              <a:extLst>
                <a:ext uri="{FF2B5EF4-FFF2-40B4-BE49-F238E27FC236}">
                  <a16:creationId xmlns:a16="http://schemas.microsoft.com/office/drawing/2014/main" id="{8C6A365C-763C-4C88-A86D-4AD64C158B5E}"/>
                </a:ext>
              </a:extLst>
            </p:cNvPr>
            <p:cNvCxnSpPr/>
            <p:nvPr/>
          </p:nvCxnSpPr>
          <p:spPr>
            <a:xfrm>
              <a:off x="7796877" y="5220879"/>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43FBAD44-BB91-41D2-A56F-69D5C65FDECD}"/>
                </a:ext>
              </a:extLst>
            </p:cNvPr>
            <p:cNvCxnSpPr/>
            <p:nvPr/>
          </p:nvCxnSpPr>
          <p:spPr>
            <a:xfrm>
              <a:off x="7796877" y="5376849"/>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66AF6C8D-E1DF-41A3-9156-F498237F8C53}"/>
                </a:ext>
              </a:extLst>
            </p:cNvPr>
            <p:cNvCxnSpPr/>
            <p:nvPr/>
          </p:nvCxnSpPr>
          <p:spPr>
            <a:xfrm>
              <a:off x="7796877" y="5539521"/>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EA112DE0-9958-40B9-8432-BEDAC59C2B07}"/>
                </a:ext>
              </a:extLst>
            </p:cNvPr>
            <p:cNvCxnSpPr>
              <a:cxnSpLocks/>
              <a:stCxn id="12" idx="3"/>
            </p:cNvCxnSpPr>
            <p:nvPr/>
          </p:nvCxnSpPr>
          <p:spPr>
            <a:xfrm>
              <a:off x="7728441" y="5876173"/>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ángulo 47">
                  <a:extLst>
                    <a:ext uri="{FF2B5EF4-FFF2-40B4-BE49-F238E27FC236}">
                      <a16:creationId xmlns:a16="http://schemas.microsoft.com/office/drawing/2014/main" id="{9EB9D4F5-4A67-40F1-AACE-7203C9D8E06B}"/>
                    </a:ext>
                  </a:extLst>
                </p:cNvPr>
                <p:cNvSpPr/>
                <p:nvPr/>
              </p:nvSpPr>
              <p:spPr>
                <a:xfrm>
                  <a:off x="9485313" y="4930044"/>
                  <a:ext cx="900000" cy="72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solidFill>
                              <a:schemeClr val="accent1">
                                <a:lumMod val="50000"/>
                              </a:schemeClr>
                            </a:solidFill>
                            <a:latin typeface="Cambria Math" panose="02040503050406030204" pitchFamily="18" charset="0"/>
                          </a:rPr>
                          <m:t>𝐴𝑁𝐹𝐼𝑆</m:t>
                        </m:r>
                      </m:oMath>
                    </m:oMathPara>
                  </a14:m>
                  <a:endParaRPr lang="es-ES" dirty="0"/>
                </a:p>
              </p:txBody>
            </p:sp>
          </mc:Choice>
          <mc:Fallback xmlns="">
            <p:sp>
              <p:nvSpPr>
                <p:cNvPr id="48" name="Rectángulo 47">
                  <a:extLst>
                    <a:ext uri="{FF2B5EF4-FFF2-40B4-BE49-F238E27FC236}">
                      <a16:creationId xmlns:a16="http://schemas.microsoft.com/office/drawing/2014/main" id="{9EB9D4F5-4A67-40F1-AACE-7203C9D8E06B}"/>
                    </a:ext>
                  </a:extLst>
                </p:cNvPr>
                <p:cNvSpPr>
                  <a:spLocks noRot="1" noChangeAspect="1" noMove="1" noResize="1" noEditPoints="1" noAdjustHandles="1" noChangeArrowheads="1" noChangeShapeType="1" noTextEdit="1"/>
                </p:cNvSpPr>
                <p:nvPr/>
              </p:nvSpPr>
              <p:spPr>
                <a:xfrm>
                  <a:off x="9485313" y="4930044"/>
                  <a:ext cx="900000" cy="720000"/>
                </a:xfrm>
                <a:prstGeom prst="rect">
                  <a:avLst/>
                </a:prstGeom>
                <a:blipFill>
                  <a:blip r:embed="rId15"/>
                  <a:stretch>
                    <a:fillRect/>
                  </a:stretch>
                </a:blipFill>
                <a:ln w="28575"/>
              </p:spPr>
              <p:txBody>
                <a:bodyPr/>
                <a:lstStyle/>
                <a:p>
                  <a:r>
                    <a:rPr lang="es-ES">
                      <a:noFill/>
                    </a:rPr>
                    <a:t> </a:t>
                  </a:r>
                </a:p>
              </p:txBody>
            </p:sp>
          </mc:Fallback>
        </mc:AlternateContent>
        <p:cxnSp>
          <p:nvCxnSpPr>
            <p:cNvPr id="49" name="Conector recto de flecha 48">
              <a:extLst>
                <a:ext uri="{FF2B5EF4-FFF2-40B4-BE49-F238E27FC236}">
                  <a16:creationId xmlns:a16="http://schemas.microsoft.com/office/drawing/2014/main" id="{5DED5072-1A3E-4170-AF6F-00ABB883DEAB}"/>
                </a:ext>
              </a:extLst>
            </p:cNvPr>
            <p:cNvCxnSpPr/>
            <p:nvPr/>
          </p:nvCxnSpPr>
          <p:spPr>
            <a:xfrm>
              <a:off x="9125313" y="4942090"/>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051A1E38-1E56-4073-92AE-FE05D92F9D57}"/>
                </a:ext>
              </a:extLst>
            </p:cNvPr>
            <p:cNvCxnSpPr/>
            <p:nvPr/>
          </p:nvCxnSpPr>
          <p:spPr>
            <a:xfrm>
              <a:off x="9125313" y="5098060"/>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2573C28F-B9DD-463A-A0F9-2E71CC7A5354}"/>
                </a:ext>
              </a:extLst>
            </p:cNvPr>
            <p:cNvCxnSpPr/>
            <p:nvPr/>
          </p:nvCxnSpPr>
          <p:spPr>
            <a:xfrm>
              <a:off x="9125313" y="5260732"/>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D6003C2-FF99-4C93-8BCD-4246B7197E41}"/>
                </a:ext>
              </a:extLst>
            </p:cNvPr>
            <p:cNvCxnSpPr>
              <a:cxnSpLocks/>
            </p:cNvCxnSpPr>
            <p:nvPr/>
          </p:nvCxnSpPr>
          <p:spPr>
            <a:xfrm>
              <a:off x="9056877" y="5597384"/>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ángulo 52">
                  <a:extLst>
                    <a:ext uri="{FF2B5EF4-FFF2-40B4-BE49-F238E27FC236}">
                      <a16:creationId xmlns:a16="http://schemas.microsoft.com/office/drawing/2014/main" id="{8404664B-1EC2-4FBC-A388-F739BBA9B537}"/>
                    </a:ext>
                  </a:extLst>
                </p:cNvPr>
                <p:cNvSpPr/>
                <p:nvPr/>
              </p:nvSpPr>
              <p:spPr>
                <a:xfrm>
                  <a:off x="10820188" y="4656849"/>
                  <a:ext cx="900000" cy="72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solidFill>
                              <a:schemeClr val="accent1">
                                <a:lumMod val="50000"/>
                              </a:schemeClr>
                            </a:solidFill>
                            <a:latin typeface="Cambria Math" panose="02040503050406030204" pitchFamily="18" charset="0"/>
                          </a:rPr>
                          <m:t>𝐴𝑁𝐹𝐼𝑆</m:t>
                        </m:r>
                      </m:oMath>
                    </m:oMathPara>
                  </a14:m>
                  <a:endParaRPr lang="es-ES" dirty="0"/>
                </a:p>
              </p:txBody>
            </p:sp>
          </mc:Choice>
          <mc:Fallback xmlns="">
            <p:sp>
              <p:nvSpPr>
                <p:cNvPr id="53" name="Rectángulo 52">
                  <a:extLst>
                    <a:ext uri="{FF2B5EF4-FFF2-40B4-BE49-F238E27FC236}">
                      <a16:creationId xmlns:a16="http://schemas.microsoft.com/office/drawing/2014/main" id="{8404664B-1EC2-4FBC-A388-F739BBA9B537}"/>
                    </a:ext>
                  </a:extLst>
                </p:cNvPr>
                <p:cNvSpPr>
                  <a:spLocks noRot="1" noChangeAspect="1" noMove="1" noResize="1" noEditPoints="1" noAdjustHandles="1" noChangeArrowheads="1" noChangeShapeType="1" noTextEdit="1"/>
                </p:cNvSpPr>
                <p:nvPr/>
              </p:nvSpPr>
              <p:spPr>
                <a:xfrm>
                  <a:off x="10820188" y="4656849"/>
                  <a:ext cx="900000" cy="720000"/>
                </a:xfrm>
                <a:prstGeom prst="rect">
                  <a:avLst/>
                </a:prstGeom>
                <a:blipFill>
                  <a:blip r:embed="rId16"/>
                  <a:stretch>
                    <a:fillRect/>
                  </a:stretch>
                </a:blipFill>
                <a:ln w="28575"/>
              </p:spPr>
              <p:txBody>
                <a:bodyPr/>
                <a:lstStyle/>
                <a:p>
                  <a:r>
                    <a:rPr lang="es-ES">
                      <a:noFill/>
                    </a:rPr>
                    <a:t> </a:t>
                  </a:r>
                </a:p>
              </p:txBody>
            </p:sp>
          </mc:Fallback>
        </mc:AlternateContent>
        <p:cxnSp>
          <p:nvCxnSpPr>
            <p:cNvPr id="54" name="Conector recto de flecha 53">
              <a:extLst>
                <a:ext uri="{FF2B5EF4-FFF2-40B4-BE49-F238E27FC236}">
                  <a16:creationId xmlns:a16="http://schemas.microsoft.com/office/drawing/2014/main" id="{78361A47-509B-4655-B503-6619F0102330}"/>
                </a:ext>
              </a:extLst>
            </p:cNvPr>
            <p:cNvCxnSpPr/>
            <p:nvPr/>
          </p:nvCxnSpPr>
          <p:spPr>
            <a:xfrm>
              <a:off x="10460188" y="466889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C653525C-BD30-41FD-A45B-6AA1100D0ECF}"/>
                </a:ext>
              </a:extLst>
            </p:cNvPr>
            <p:cNvCxnSpPr/>
            <p:nvPr/>
          </p:nvCxnSpPr>
          <p:spPr>
            <a:xfrm>
              <a:off x="10460188" y="482486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CA2B939A-4CD9-4C02-AFE3-E8D1BECFDEB1}"/>
                </a:ext>
              </a:extLst>
            </p:cNvPr>
            <p:cNvCxnSpPr/>
            <p:nvPr/>
          </p:nvCxnSpPr>
          <p:spPr>
            <a:xfrm>
              <a:off x="10460188" y="4987537"/>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E5D1481A-6DB3-4776-B0FD-74BD14AC1F2E}"/>
                </a:ext>
              </a:extLst>
            </p:cNvPr>
            <p:cNvCxnSpPr>
              <a:cxnSpLocks/>
            </p:cNvCxnSpPr>
            <p:nvPr/>
          </p:nvCxnSpPr>
          <p:spPr>
            <a:xfrm>
              <a:off x="10391752" y="5324189"/>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AE0F5A69-554E-494D-A8C5-AA3C537F5AAE}"/>
                </a:ext>
              </a:extLst>
            </p:cNvPr>
            <p:cNvCxnSpPr>
              <a:cxnSpLocks/>
            </p:cNvCxnSpPr>
            <p:nvPr/>
          </p:nvCxnSpPr>
          <p:spPr>
            <a:xfrm>
              <a:off x="11720188" y="5015773"/>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CED766F0-0340-40F7-860C-D8A654A9B4FE}"/>
                    </a:ext>
                  </a:extLst>
                </p:cNvPr>
                <p:cNvSpPr txBox="1"/>
                <p:nvPr/>
              </p:nvSpPr>
              <p:spPr>
                <a:xfrm>
                  <a:off x="7498076" y="5953997"/>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+1|</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60" name="CuadroTexto 59">
                  <a:extLst>
                    <a:ext uri="{FF2B5EF4-FFF2-40B4-BE49-F238E27FC236}">
                      <a16:creationId xmlns:a16="http://schemas.microsoft.com/office/drawing/2014/main" id="{CED766F0-0340-40F7-860C-D8A654A9B4FE}"/>
                    </a:ext>
                  </a:extLst>
                </p:cNvPr>
                <p:cNvSpPr txBox="1">
                  <a:spLocks noRot="1" noChangeAspect="1" noMove="1" noResize="1" noEditPoints="1" noAdjustHandles="1" noChangeArrowheads="1" noChangeShapeType="1" noTextEdit="1"/>
                </p:cNvSpPr>
                <p:nvPr/>
              </p:nvSpPr>
              <p:spPr>
                <a:xfrm>
                  <a:off x="7498076" y="5953997"/>
                  <a:ext cx="1224000" cy="261610"/>
                </a:xfrm>
                <a:prstGeom prst="rect">
                  <a:avLst/>
                </a:prstGeom>
                <a:blipFill>
                  <a:blip r:embed="rId17"/>
                  <a:stretch>
                    <a:fillRect b="-697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8F2C84F2-94DA-4F7A-9FD9-A3470A9DEF57}"/>
                    </a:ext>
                  </a:extLst>
                </p:cNvPr>
                <p:cNvSpPr txBox="1"/>
                <p:nvPr/>
              </p:nvSpPr>
              <p:spPr>
                <a:xfrm>
                  <a:off x="8948430" y="5662090"/>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+2|</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62" name="CuadroTexto 61">
                  <a:extLst>
                    <a:ext uri="{FF2B5EF4-FFF2-40B4-BE49-F238E27FC236}">
                      <a16:creationId xmlns:a16="http://schemas.microsoft.com/office/drawing/2014/main" id="{8F2C84F2-94DA-4F7A-9FD9-A3470A9DEF57}"/>
                    </a:ext>
                  </a:extLst>
                </p:cNvPr>
                <p:cNvSpPr txBox="1">
                  <a:spLocks noRot="1" noChangeAspect="1" noMove="1" noResize="1" noEditPoints="1" noAdjustHandles="1" noChangeArrowheads="1" noChangeShapeType="1" noTextEdit="1"/>
                </p:cNvSpPr>
                <p:nvPr/>
              </p:nvSpPr>
              <p:spPr>
                <a:xfrm>
                  <a:off x="8948430" y="5662090"/>
                  <a:ext cx="1224000" cy="261610"/>
                </a:xfrm>
                <a:prstGeom prst="rect">
                  <a:avLst/>
                </a:prstGeom>
                <a:blipFill>
                  <a:blip r:embed="rId18"/>
                  <a:stretch>
                    <a:fillRect b="-697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0BB821F1-DFE7-4CA4-A4F0-721E52AD9BCF}"/>
                    </a:ext>
                  </a:extLst>
                </p:cNvPr>
                <p:cNvSpPr txBox="1"/>
                <p:nvPr/>
              </p:nvSpPr>
              <p:spPr>
                <a:xfrm>
                  <a:off x="10208188" y="5381221"/>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+3|</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64" name="CuadroTexto 63">
                  <a:extLst>
                    <a:ext uri="{FF2B5EF4-FFF2-40B4-BE49-F238E27FC236}">
                      <a16:creationId xmlns:a16="http://schemas.microsoft.com/office/drawing/2014/main" id="{0BB821F1-DFE7-4CA4-A4F0-721E52AD9BCF}"/>
                    </a:ext>
                  </a:extLst>
                </p:cNvPr>
                <p:cNvSpPr txBox="1">
                  <a:spLocks noRot="1" noChangeAspect="1" noMove="1" noResize="1" noEditPoints="1" noAdjustHandles="1" noChangeArrowheads="1" noChangeShapeType="1" noTextEdit="1"/>
                </p:cNvSpPr>
                <p:nvPr/>
              </p:nvSpPr>
              <p:spPr>
                <a:xfrm>
                  <a:off x="10208188" y="5381221"/>
                  <a:ext cx="1224000" cy="261610"/>
                </a:xfrm>
                <a:prstGeom prst="rect">
                  <a:avLst/>
                </a:prstGeom>
                <a:blipFill>
                  <a:blip r:embed="rId19"/>
                  <a:stretch>
                    <a:fillRect b="-697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3C39BE75-5146-4097-A9B2-AB969F169585}"/>
                    </a:ext>
                  </a:extLst>
                </p:cNvPr>
                <p:cNvSpPr txBox="1"/>
                <p:nvPr/>
              </p:nvSpPr>
              <p:spPr>
                <a:xfrm>
                  <a:off x="11227599" y="5369296"/>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+4|</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66" name="CuadroTexto 65">
                  <a:extLst>
                    <a:ext uri="{FF2B5EF4-FFF2-40B4-BE49-F238E27FC236}">
                      <a16:creationId xmlns:a16="http://schemas.microsoft.com/office/drawing/2014/main" id="{3C39BE75-5146-4097-A9B2-AB969F169585}"/>
                    </a:ext>
                  </a:extLst>
                </p:cNvPr>
                <p:cNvSpPr txBox="1">
                  <a:spLocks noRot="1" noChangeAspect="1" noMove="1" noResize="1" noEditPoints="1" noAdjustHandles="1" noChangeArrowheads="1" noChangeShapeType="1" noTextEdit="1"/>
                </p:cNvSpPr>
                <p:nvPr/>
              </p:nvSpPr>
              <p:spPr>
                <a:xfrm>
                  <a:off x="11227599" y="5369296"/>
                  <a:ext cx="1224000" cy="261610"/>
                </a:xfrm>
                <a:prstGeom prst="rect">
                  <a:avLst/>
                </a:prstGeom>
                <a:blipFill>
                  <a:blip r:embed="rId20"/>
                  <a:stretch>
                    <a:fillRect b="-697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7" name="CuadroTexto 96">
                  <a:extLst>
                    <a:ext uri="{FF2B5EF4-FFF2-40B4-BE49-F238E27FC236}">
                      <a16:creationId xmlns:a16="http://schemas.microsoft.com/office/drawing/2014/main" id="{963F8406-09F0-4B8F-B597-8A0C2AFC316A}"/>
                    </a:ext>
                  </a:extLst>
                </p:cNvPr>
                <p:cNvSpPr txBox="1"/>
                <p:nvPr/>
              </p:nvSpPr>
              <p:spPr>
                <a:xfrm>
                  <a:off x="8975958" y="6250038"/>
                  <a:ext cx="1224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chemeClr val="accent1">
                                <a:lumMod val="50000"/>
                              </a:schemeClr>
                            </a:solidFill>
                            <a:latin typeface="Cambria Math" panose="02040503050406030204" pitchFamily="18" charset="0"/>
                          </a:rPr>
                          <m:t>𝑌𝑓𝑟𝑒𝑒</m:t>
                        </m:r>
                      </m:oMath>
                    </m:oMathPara>
                  </a14:m>
                  <a:endParaRPr lang="es-ES" dirty="0"/>
                </a:p>
              </p:txBody>
            </p:sp>
          </mc:Choice>
          <mc:Fallback xmlns="">
            <p:sp>
              <p:nvSpPr>
                <p:cNvPr id="97" name="CuadroTexto 96">
                  <a:extLst>
                    <a:ext uri="{FF2B5EF4-FFF2-40B4-BE49-F238E27FC236}">
                      <a16:creationId xmlns:a16="http://schemas.microsoft.com/office/drawing/2014/main" id="{963F8406-09F0-4B8F-B597-8A0C2AFC316A}"/>
                    </a:ext>
                  </a:extLst>
                </p:cNvPr>
                <p:cNvSpPr txBox="1">
                  <a:spLocks noRot="1" noChangeAspect="1" noMove="1" noResize="1" noEditPoints="1" noAdjustHandles="1" noChangeArrowheads="1" noChangeShapeType="1" noTextEdit="1"/>
                </p:cNvSpPr>
                <p:nvPr/>
              </p:nvSpPr>
              <p:spPr>
                <a:xfrm>
                  <a:off x="8975958" y="6250038"/>
                  <a:ext cx="1224000" cy="369332"/>
                </a:xfrm>
                <a:prstGeom prst="rect">
                  <a:avLst/>
                </a:prstGeom>
                <a:blipFill>
                  <a:blip r:embed="rId21"/>
                  <a:stretch>
                    <a:fillRect b="-15000"/>
                  </a:stretch>
                </a:blipFill>
              </p:spPr>
              <p:txBody>
                <a:bodyPr/>
                <a:lstStyle/>
                <a:p>
                  <a:r>
                    <a:rPr lang="es-ES">
                      <a:noFill/>
                    </a:rPr>
                    <a:t> </a:t>
                  </a:r>
                </a:p>
              </p:txBody>
            </p:sp>
          </mc:Fallback>
        </mc:AlternateContent>
      </p:grpSp>
      <p:grpSp>
        <p:nvGrpSpPr>
          <p:cNvPr id="143" name="Grupo 142">
            <a:extLst>
              <a:ext uri="{FF2B5EF4-FFF2-40B4-BE49-F238E27FC236}">
                <a16:creationId xmlns:a16="http://schemas.microsoft.com/office/drawing/2014/main" id="{6CB0C794-6E58-4190-ABA1-806A41380C03}"/>
              </a:ext>
            </a:extLst>
          </p:cNvPr>
          <p:cNvGrpSpPr/>
          <p:nvPr/>
        </p:nvGrpSpPr>
        <p:grpSpPr>
          <a:xfrm>
            <a:off x="6363110" y="4153964"/>
            <a:ext cx="5331910" cy="1357591"/>
            <a:chOff x="5616722" y="4225967"/>
            <a:chExt cx="5331910" cy="1357591"/>
          </a:xfrm>
        </p:grpSpPr>
        <p:grpSp>
          <p:nvGrpSpPr>
            <p:cNvPr id="118" name="Grupo 117">
              <a:extLst>
                <a:ext uri="{FF2B5EF4-FFF2-40B4-BE49-F238E27FC236}">
                  <a16:creationId xmlns:a16="http://schemas.microsoft.com/office/drawing/2014/main" id="{68589D72-9936-4BE1-990C-48EA20C01E5E}"/>
                </a:ext>
              </a:extLst>
            </p:cNvPr>
            <p:cNvGrpSpPr/>
            <p:nvPr/>
          </p:nvGrpSpPr>
          <p:grpSpPr>
            <a:xfrm>
              <a:off x="5616722" y="4579824"/>
              <a:ext cx="4516724" cy="1003734"/>
              <a:chOff x="5759965" y="1844724"/>
              <a:chExt cx="4516724" cy="1003734"/>
            </a:xfrm>
          </p:grpSpPr>
          <mc:AlternateContent xmlns:mc="http://schemas.openxmlformats.org/markup-compatibility/2006" xmlns:a14="http://schemas.microsoft.com/office/drawing/2010/main">
            <mc:Choice Requires="a14">
              <p:sp>
                <p:nvSpPr>
                  <p:cNvPr id="98" name="Rectángulo 97">
                    <a:extLst>
                      <a:ext uri="{FF2B5EF4-FFF2-40B4-BE49-F238E27FC236}">
                        <a16:creationId xmlns:a16="http://schemas.microsoft.com/office/drawing/2014/main" id="{B07C412D-1BED-486F-B006-EADA45841C10}"/>
                      </a:ext>
                    </a:extLst>
                  </p:cNvPr>
                  <p:cNvSpPr/>
                  <p:nvPr/>
                </p:nvSpPr>
                <p:spPr>
                  <a:xfrm>
                    <a:off x="6961214" y="2059699"/>
                    <a:ext cx="900000" cy="72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solidFill>
                                <a:schemeClr val="accent1">
                                  <a:lumMod val="50000"/>
                                </a:schemeClr>
                              </a:solidFill>
                              <a:latin typeface="Cambria Math" panose="02040503050406030204" pitchFamily="18" charset="0"/>
                            </a:rPr>
                            <m:t>𝐴𝑁𝐹𝐼𝑆</m:t>
                          </m:r>
                        </m:oMath>
                      </m:oMathPara>
                    </a14:m>
                    <a:endParaRPr lang="es-ES" dirty="0"/>
                  </a:p>
                </p:txBody>
              </p:sp>
            </mc:Choice>
            <mc:Fallback xmlns="">
              <p:sp>
                <p:nvSpPr>
                  <p:cNvPr id="98" name="Rectángulo 97">
                    <a:extLst>
                      <a:ext uri="{FF2B5EF4-FFF2-40B4-BE49-F238E27FC236}">
                        <a16:creationId xmlns:a16="http://schemas.microsoft.com/office/drawing/2014/main" id="{B07C412D-1BED-486F-B006-EADA45841C10}"/>
                      </a:ext>
                    </a:extLst>
                  </p:cNvPr>
                  <p:cNvSpPr>
                    <a:spLocks noRot="1" noChangeAspect="1" noMove="1" noResize="1" noEditPoints="1" noAdjustHandles="1" noChangeArrowheads="1" noChangeShapeType="1" noTextEdit="1"/>
                  </p:cNvSpPr>
                  <p:nvPr/>
                </p:nvSpPr>
                <p:spPr>
                  <a:xfrm>
                    <a:off x="6961214" y="2059699"/>
                    <a:ext cx="900000" cy="720000"/>
                  </a:xfrm>
                  <a:prstGeom prst="rect">
                    <a:avLst/>
                  </a:prstGeom>
                  <a:blipFill>
                    <a:blip r:embed="rId22"/>
                    <a:stretch>
                      <a:fillRect/>
                    </a:stretch>
                  </a:blipFill>
                  <a:ln w="28575"/>
                </p:spPr>
                <p:txBody>
                  <a:bodyPr/>
                  <a:lstStyle/>
                  <a:p>
                    <a:r>
                      <a:rPr lang="es-ES">
                        <a:noFill/>
                      </a:rPr>
                      <a:t> </a:t>
                    </a:r>
                  </a:p>
                </p:txBody>
              </p:sp>
            </mc:Fallback>
          </mc:AlternateContent>
          <p:cxnSp>
            <p:nvCxnSpPr>
              <p:cNvPr id="99" name="Conector recto de flecha 98">
                <a:extLst>
                  <a:ext uri="{FF2B5EF4-FFF2-40B4-BE49-F238E27FC236}">
                    <a16:creationId xmlns:a16="http://schemas.microsoft.com/office/drawing/2014/main" id="{8E3AC4F0-394D-4C68-A212-44C082C1BDE7}"/>
                  </a:ext>
                </a:extLst>
              </p:cNvPr>
              <p:cNvCxnSpPr/>
              <p:nvPr/>
            </p:nvCxnSpPr>
            <p:spPr>
              <a:xfrm>
                <a:off x="6601214" y="207174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77E99ECD-DB25-447B-AEAC-A16C18C1EB91}"/>
                  </a:ext>
                </a:extLst>
              </p:cNvPr>
              <p:cNvCxnSpPr/>
              <p:nvPr/>
            </p:nvCxnSpPr>
            <p:spPr>
              <a:xfrm>
                <a:off x="6601214" y="222771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3D6D8235-D450-4133-B980-800B922BECB9}"/>
                  </a:ext>
                </a:extLst>
              </p:cNvPr>
              <p:cNvCxnSpPr/>
              <p:nvPr/>
            </p:nvCxnSpPr>
            <p:spPr>
              <a:xfrm>
                <a:off x="6601214" y="2390387"/>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CuadroTexto 101">
                    <a:extLst>
                      <a:ext uri="{FF2B5EF4-FFF2-40B4-BE49-F238E27FC236}">
                        <a16:creationId xmlns:a16="http://schemas.microsoft.com/office/drawing/2014/main" id="{237DA205-0C49-4C65-AC70-D4ABC18C8E0A}"/>
                      </a:ext>
                    </a:extLst>
                  </p:cNvPr>
                  <p:cNvSpPr txBox="1"/>
                  <p:nvPr/>
                </p:nvSpPr>
                <p:spPr>
                  <a:xfrm>
                    <a:off x="5796885" y="1844724"/>
                    <a:ext cx="1150161"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𝑢</m:t>
                              </m:r>
                            </m:e>
                            <m:sub>
                              <m:r>
                                <a:rPr lang="es-ES" sz="1200" b="0" i="1" smtClean="0">
                                  <a:solidFill>
                                    <a:schemeClr val="accent1">
                                      <a:lumMod val="50000"/>
                                    </a:schemeClr>
                                  </a:solidFill>
                                  <a:latin typeface="Cambria Math" panose="02040503050406030204" pitchFamily="18" charset="0"/>
                                </a:rPr>
                                <m:t>1</m:t>
                              </m:r>
                            </m:sub>
                          </m:sSub>
                          <m:d>
                            <m:dPr>
                              <m:ctrlPr>
                                <a:rPr lang="es-ES" sz="1200" b="0" i="1" smtClean="0">
                                  <a:solidFill>
                                    <a:schemeClr val="accent1">
                                      <a:lumMod val="50000"/>
                                    </a:schemeClr>
                                  </a:solidFill>
                                  <a:latin typeface="Cambria Math" panose="02040503050406030204" pitchFamily="18" charset="0"/>
                                </a:rPr>
                              </m:ctrlPr>
                            </m:dPr>
                            <m:e>
                              <m:r>
                                <a:rPr lang="es-ES" sz="1200" b="0" i="1" smtClean="0">
                                  <a:solidFill>
                                    <a:schemeClr val="accent1">
                                      <a:lumMod val="50000"/>
                                    </a:schemeClr>
                                  </a:solidFill>
                                  <a:latin typeface="Cambria Math" panose="02040503050406030204" pitchFamily="18" charset="0"/>
                                </a:rPr>
                                <m:t>𝑘</m:t>
                              </m:r>
                            </m:e>
                          </m:d>
                          <m:r>
                            <a:rPr lang="es-ES" sz="1200" b="0" i="1" smtClean="0">
                              <a:solidFill>
                                <a:schemeClr val="accent1">
                                  <a:lumMod val="50000"/>
                                </a:schemeClr>
                              </a:solidFill>
                              <a:latin typeface="Cambria Math" panose="02040503050406030204" pitchFamily="18" charset="0"/>
                            </a:rPr>
                            <m:t>+</m:t>
                          </m:r>
                          <m:r>
                            <a:rPr lang="es-ES" sz="1200" b="0" i="1" smtClean="0">
                              <a:solidFill>
                                <a:schemeClr val="accent1">
                                  <a:lumMod val="50000"/>
                                </a:schemeClr>
                              </a:solidFill>
                              <a:latin typeface="Cambria Math" panose="02040503050406030204" pitchFamily="18" charset="0"/>
                            </a:rPr>
                            <m:t>𝑑𝑢</m:t>
                          </m:r>
                        </m:oMath>
                      </m:oMathPara>
                    </a14:m>
                    <a:endParaRPr lang="es-ES" sz="1200" dirty="0"/>
                  </a:p>
                </p:txBody>
              </p:sp>
            </mc:Choice>
            <mc:Fallback xmlns="">
              <p:sp>
                <p:nvSpPr>
                  <p:cNvPr id="102" name="CuadroTexto 101">
                    <a:extLst>
                      <a:ext uri="{FF2B5EF4-FFF2-40B4-BE49-F238E27FC236}">
                        <a16:creationId xmlns:a16="http://schemas.microsoft.com/office/drawing/2014/main" id="{237DA205-0C49-4C65-AC70-D4ABC18C8E0A}"/>
                      </a:ext>
                    </a:extLst>
                  </p:cNvPr>
                  <p:cNvSpPr txBox="1">
                    <a:spLocks noRot="1" noChangeAspect="1" noMove="1" noResize="1" noEditPoints="1" noAdjustHandles="1" noChangeArrowheads="1" noChangeShapeType="1" noTextEdit="1"/>
                  </p:cNvSpPr>
                  <p:nvPr/>
                </p:nvSpPr>
                <p:spPr>
                  <a:xfrm>
                    <a:off x="5796885" y="1844724"/>
                    <a:ext cx="1150161" cy="276999"/>
                  </a:xfrm>
                  <a:prstGeom prst="rect">
                    <a:avLst/>
                  </a:prstGeom>
                  <a:blipFill>
                    <a:blip r:embed="rId2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3" name="CuadroTexto 102">
                    <a:extLst>
                      <a:ext uri="{FF2B5EF4-FFF2-40B4-BE49-F238E27FC236}">
                        <a16:creationId xmlns:a16="http://schemas.microsoft.com/office/drawing/2014/main" id="{3C7B9941-20DE-4A9C-B7DE-59C56B190A6B}"/>
                      </a:ext>
                    </a:extLst>
                  </p:cNvPr>
                  <p:cNvSpPr txBox="1"/>
                  <p:nvPr/>
                </p:nvSpPr>
                <p:spPr>
                  <a:xfrm>
                    <a:off x="5812300" y="2069592"/>
                    <a:ext cx="1150161"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𝑢</m:t>
                              </m:r>
                            </m:e>
                            <m:sub>
                              <m:r>
                                <a:rPr lang="es-ES" sz="1200" b="0" i="1" smtClean="0">
                                  <a:solidFill>
                                    <a:schemeClr val="accent1">
                                      <a:lumMod val="50000"/>
                                    </a:schemeClr>
                                  </a:solidFill>
                                  <a:latin typeface="Cambria Math" panose="02040503050406030204" pitchFamily="18" charset="0"/>
                                </a:rPr>
                                <m:t>2</m:t>
                              </m:r>
                            </m:sub>
                          </m:sSub>
                          <m:r>
                            <a:rPr lang="es-ES" sz="1200" b="0" i="1" smtClean="0">
                              <a:solidFill>
                                <a:schemeClr val="accent1">
                                  <a:lumMod val="50000"/>
                                </a:schemeClr>
                              </a:solidFill>
                              <a:latin typeface="Cambria Math" panose="02040503050406030204" pitchFamily="18" charset="0"/>
                            </a:rPr>
                            <m:t>(</m:t>
                          </m:r>
                          <m:r>
                            <a:rPr lang="es-ES" sz="1200" b="0" i="1" smtClean="0">
                              <a:solidFill>
                                <a:schemeClr val="accent1">
                                  <a:lumMod val="50000"/>
                                </a:schemeClr>
                              </a:solidFill>
                              <a:latin typeface="Cambria Math" panose="02040503050406030204" pitchFamily="18" charset="0"/>
                            </a:rPr>
                            <m:t>𝑘</m:t>
                          </m:r>
                          <m:r>
                            <a:rPr lang="es-ES" sz="1200" b="0" i="1" smtClean="0">
                              <a:solidFill>
                                <a:schemeClr val="accent1">
                                  <a:lumMod val="50000"/>
                                </a:schemeClr>
                              </a:solidFill>
                              <a:latin typeface="Cambria Math" panose="02040503050406030204" pitchFamily="18" charset="0"/>
                            </a:rPr>
                            <m:t>)</m:t>
                          </m:r>
                        </m:oMath>
                      </m:oMathPara>
                    </a14:m>
                    <a:endParaRPr lang="es-ES" sz="1200" dirty="0"/>
                  </a:p>
                </p:txBody>
              </p:sp>
            </mc:Choice>
            <mc:Fallback xmlns="">
              <p:sp>
                <p:nvSpPr>
                  <p:cNvPr id="103" name="CuadroTexto 102">
                    <a:extLst>
                      <a:ext uri="{FF2B5EF4-FFF2-40B4-BE49-F238E27FC236}">
                        <a16:creationId xmlns:a16="http://schemas.microsoft.com/office/drawing/2014/main" id="{3C7B9941-20DE-4A9C-B7DE-59C56B190A6B}"/>
                      </a:ext>
                    </a:extLst>
                  </p:cNvPr>
                  <p:cNvSpPr txBox="1">
                    <a:spLocks noRot="1" noChangeAspect="1" noMove="1" noResize="1" noEditPoints="1" noAdjustHandles="1" noChangeArrowheads="1" noChangeShapeType="1" noTextEdit="1"/>
                  </p:cNvSpPr>
                  <p:nvPr/>
                </p:nvSpPr>
                <p:spPr>
                  <a:xfrm>
                    <a:off x="5812300" y="2069592"/>
                    <a:ext cx="1150161" cy="276999"/>
                  </a:xfrm>
                  <a:prstGeom prst="rect">
                    <a:avLst/>
                  </a:prstGeom>
                  <a:blipFill>
                    <a:blip r:embed="rId24"/>
                    <a:stretch>
                      <a:fillRect b="-869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4" name="CuadroTexto 103">
                    <a:extLst>
                      <a:ext uri="{FF2B5EF4-FFF2-40B4-BE49-F238E27FC236}">
                        <a16:creationId xmlns:a16="http://schemas.microsoft.com/office/drawing/2014/main" id="{1E699227-1204-459D-B851-149838587321}"/>
                      </a:ext>
                    </a:extLst>
                  </p:cNvPr>
                  <p:cNvSpPr txBox="1"/>
                  <p:nvPr/>
                </p:nvSpPr>
                <p:spPr>
                  <a:xfrm>
                    <a:off x="5796885" y="2277692"/>
                    <a:ext cx="1150161"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𝑢</m:t>
                              </m:r>
                            </m:e>
                            <m:sub>
                              <m:r>
                                <a:rPr lang="es-ES" sz="1200" b="0" i="1" smtClean="0">
                                  <a:solidFill>
                                    <a:schemeClr val="accent1">
                                      <a:lumMod val="50000"/>
                                    </a:schemeClr>
                                  </a:solidFill>
                                  <a:latin typeface="Cambria Math" panose="02040503050406030204" pitchFamily="18" charset="0"/>
                                </a:rPr>
                                <m:t>3</m:t>
                              </m:r>
                            </m:sub>
                          </m:sSub>
                          <m:r>
                            <a:rPr lang="es-ES" sz="1200" b="0" i="1" smtClean="0">
                              <a:solidFill>
                                <a:schemeClr val="accent1">
                                  <a:lumMod val="50000"/>
                                </a:schemeClr>
                              </a:solidFill>
                              <a:latin typeface="Cambria Math" panose="02040503050406030204" pitchFamily="18" charset="0"/>
                            </a:rPr>
                            <m:t>(</m:t>
                          </m:r>
                          <m:r>
                            <a:rPr lang="es-ES" sz="1200" b="0" i="1" smtClean="0">
                              <a:solidFill>
                                <a:schemeClr val="accent1">
                                  <a:lumMod val="50000"/>
                                </a:schemeClr>
                              </a:solidFill>
                              <a:latin typeface="Cambria Math" panose="02040503050406030204" pitchFamily="18" charset="0"/>
                            </a:rPr>
                            <m:t>𝑘</m:t>
                          </m:r>
                          <m:r>
                            <a:rPr lang="es-ES" sz="1200" b="0" i="1" smtClean="0">
                              <a:solidFill>
                                <a:schemeClr val="accent1">
                                  <a:lumMod val="50000"/>
                                </a:schemeClr>
                              </a:solidFill>
                              <a:latin typeface="Cambria Math" panose="02040503050406030204" pitchFamily="18" charset="0"/>
                            </a:rPr>
                            <m:t>)</m:t>
                          </m:r>
                        </m:oMath>
                      </m:oMathPara>
                    </a14:m>
                    <a:endParaRPr lang="es-ES" sz="1200" dirty="0"/>
                  </a:p>
                </p:txBody>
              </p:sp>
            </mc:Choice>
            <mc:Fallback xmlns="">
              <p:sp>
                <p:nvSpPr>
                  <p:cNvPr id="104" name="CuadroTexto 103">
                    <a:extLst>
                      <a:ext uri="{FF2B5EF4-FFF2-40B4-BE49-F238E27FC236}">
                        <a16:creationId xmlns:a16="http://schemas.microsoft.com/office/drawing/2014/main" id="{1E699227-1204-459D-B851-149838587321}"/>
                      </a:ext>
                    </a:extLst>
                  </p:cNvPr>
                  <p:cNvSpPr txBox="1">
                    <a:spLocks noRot="1" noChangeAspect="1" noMove="1" noResize="1" noEditPoints="1" noAdjustHandles="1" noChangeArrowheads="1" noChangeShapeType="1" noTextEdit="1"/>
                  </p:cNvSpPr>
                  <p:nvPr/>
                </p:nvSpPr>
                <p:spPr>
                  <a:xfrm>
                    <a:off x="5796885" y="2277692"/>
                    <a:ext cx="1150161" cy="276999"/>
                  </a:xfrm>
                  <a:prstGeom prst="rect">
                    <a:avLst/>
                  </a:prstGeom>
                  <a:blipFill>
                    <a:blip r:embed="rId12"/>
                    <a:stretch>
                      <a:fillRect b="-869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5" name="CuadroTexto 104">
                    <a:extLst>
                      <a:ext uri="{FF2B5EF4-FFF2-40B4-BE49-F238E27FC236}">
                        <a16:creationId xmlns:a16="http://schemas.microsoft.com/office/drawing/2014/main" id="{65852D10-3E4F-4B00-A05B-8818B55A91D3}"/>
                      </a:ext>
                    </a:extLst>
                  </p:cNvPr>
                  <p:cNvSpPr txBox="1"/>
                  <p:nvPr/>
                </p:nvSpPr>
                <p:spPr>
                  <a:xfrm>
                    <a:off x="5759965" y="2571459"/>
                    <a:ext cx="12240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𝑥</m:t>
                              </m:r>
                            </m:e>
                            <m:sub>
                              <m:r>
                                <a:rPr lang="es-ES" sz="1200" b="0" i="1" smtClean="0">
                                  <a:solidFill>
                                    <a:schemeClr val="accent1">
                                      <a:lumMod val="50000"/>
                                    </a:schemeClr>
                                  </a:solidFill>
                                  <a:latin typeface="Cambria Math" panose="02040503050406030204" pitchFamily="18" charset="0"/>
                                </a:rPr>
                                <m:t>1</m:t>
                              </m:r>
                            </m:sub>
                          </m:sSub>
                          <m:d>
                            <m:dPr>
                              <m:ctrlPr>
                                <a:rPr lang="es-ES" sz="1200" b="0" i="1" smtClean="0">
                                  <a:solidFill>
                                    <a:schemeClr val="accent1">
                                      <a:lumMod val="50000"/>
                                    </a:schemeClr>
                                  </a:solidFill>
                                  <a:latin typeface="Cambria Math" panose="02040503050406030204" pitchFamily="18" charset="0"/>
                                </a:rPr>
                              </m:ctrlPr>
                            </m:dPr>
                            <m:e>
                              <m:r>
                                <a:rPr lang="es-ES" sz="1200" b="0" i="1" smtClean="0">
                                  <a:solidFill>
                                    <a:schemeClr val="accent1">
                                      <a:lumMod val="50000"/>
                                    </a:schemeClr>
                                  </a:solidFill>
                                  <a:latin typeface="Cambria Math" panose="02040503050406030204" pitchFamily="18" charset="0"/>
                                </a:rPr>
                                <m:t>𝑘</m:t>
                              </m:r>
                            </m:e>
                          </m:d>
                        </m:oMath>
                      </m:oMathPara>
                    </a14:m>
                    <a:endParaRPr lang="es-ES" sz="1200" dirty="0"/>
                  </a:p>
                </p:txBody>
              </p:sp>
            </mc:Choice>
            <mc:Fallback xmlns="">
              <p:sp>
                <p:nvSpPr>
                  <p:cNvPr id="105" name="CuadroTexto 104">
                    <a:extLst>
                      <a:ext uri="{FF2B5EF4-FFF2-40B4-BE49-F238E27FC236}">
                        <a16:creationId xmlns:a16="http://schemas.microsoft.com/office/drawing/2014/main" id="{65852D10-3E4F-4B00-A05B-8818B55A91D3}"/>
                      </a:ext>
                    </a:extLst>
                  </p:cNvPr>
                  <p:cNvSpPr txBox="1">
                    <a:spLocks noRot="1" noChangeAspect="1" noMove="1" noResize="1" noEditPoints="1" noAdjustHandles="1" noChangeArrowheads="1" noChangeShapeType="1" noTextEdit="1"/>
                  </p:cNvSpPr>
                  <p:nvPr/>
                </p:nvSpPr>
                <p:spPr>
                  <a:xfrm>
                    <a:off x="5759965" y="2571459"/>
                    <a:ext cx="1224000" cy="276999"/>
                  </a:xfrm>
                  <a:prstGeom prst="rect">
                    <a:avLst/>
                  </a:prstGeom>
                  <a:blipFill>
                    <a:blip r:embed="rId25"/>
                    <a:stretch>
                      <a:fillRect/>
                    </a:stretch>
                  </a:blipFill>
                </p:spPr>
                <p:txBody>
                  <a:bodyPr/>
                  <a:lstStyle/>
                  <a:p>
                    <a:r>
                      <a:rPr lang="es-ES">
                        <a:noFill/>
                      </a:rPr>
                      <a:t> </a:t>
                    </a:r>
                  </a:p>
                </p:txBody>
              </p:sp>
            </mc:Fallback>
          </mc:AlternateContent>
          <p:cxnSp>
            <p:nvCxnSpPr>
              <p:cNvPr id="106" name="Conector recto de flecha 105">
                <a:extLst>
                  <a:ext uri="{FF2B5EF4-FFF2-40B4-BE49-F238E27FC236}">
                    <a16:creationId xmlns:a16="http://schemas.microsoft.com/office/drawing/2014/main" id="{24786F10-07A4-443A-8ADD-2CE8F5D94481}"/>
                  </a:ext>
                </a:extLst>
              </p:cNvPr>
              <p:cNvCxnSpPr/>
              <p:nvPr/>
            </p:nvCxnSpPr>
            <p:spPr>
              <a:xfrm>
                <a:off x="6623992" y="272811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7" name="Conector recto de flecha 106">
                <a:extLst>
                  <a:ext uri="{FF2B5EF4-FFF2-40B4-BE49-F238E27FC236}">
                    <a16:creationId xmlns:a16="http://schemas.microsoft.com/office/drawing/2014/main" id="{04AE529E-DC6A-4D1B-9F55-2EF8B2784A0A}"/>
                  </a:ext>
                </a:extLst>
              </p:cNvPr>
              <p:cNvCxnSpPr>
                <a:cxnSpLocks/>
                <a:stCxn id="98" idx="3"/>
              </p:cNvCxnSpPr>
              <p:nvPr/>
            </p:nvCxnSpPr>
            <p:spPr>
              <a:xfrm>
                <a:off x="7861214" y="2419699"/>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CuadroTexto 107">
                    <a:extLst>
                      <a:ext uri="{FF2B5EF4-FFF2-40B4-BE49-F238E27FC236}">
                        <a16:creationId xmlns:a16="http://schemas.microsoft.com/office/drawing/2014/main" id="{DB2D731F-5B1C-4341-93A1-44F5A5402F00}"/>
                      </a:ext>
                    </a:extLst>
                  </p:cNvPr>
                  <p:cNvSpPr txBox="1"/>
                  <p:nvPr/>
                </p:nvSpPr>
                <p:spPr>
                  <a:xfrm>
                    <a:off x="7630849" y="2497523"/>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+1|</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108" name="CuadroTexto 107">
                    <a:extLst>
                      <a:ext uri="{FF2B5EF4-FFF2-40B4-BE49-F238E27FC236}">
                        <a16:creationId xmlns:a16="http://schemas.microsoft.com/office/drawing/2014/main" id="{DB2D731F-5B1C-4341-93A1-44F5A5402F00}"/>
                      </a:ext>
                    </a:extLst>
                  </p:cNvPr>
                  <p:cNvSpPr txBox="1">
                    <a:spLocks noRot="1" noChangeAspect="1" noMove="1" noResize="1" noEditPoints="1" noAdjustHandles="1" noChangeArrowheads="1" noChangeShapeType="1" noTextEdit="1"/>
                  </p:cNvSpPr>
                  <p:nvPr/>
                </p:nvSpPr>
                <p:spPr>
                  <a:xfrm>
                    <a:off x="7630849" y="2497523"/>
                    <a:ext cx="1224000" cy="261610"/>
                  </a:xfrm>
                  <a:prstGeom prst="rect">
                    <a:avLst/>
                  </a:prstGeom>
                  <a:blipFill>
                    <a:blip r:embed="rId26"/>
                    <a:stretch>
                      <a:fillRect b="-7143"/>
                    </a:stretch>
                  </a:blipFill>
                </p:spPr>
                <p:txBody>
                  <a:bodyPr/>
                  <a:lstStyle/>
                  <a:p>
                    <a:r>
                      <a:rPr lang="es-ES">
                        <a:noFill/>
                      </a:rPr>
                      <a:t> </a:t>
                    </a:r>
                  </a:p>
                </p:txBody>
              </p:sp>
            </mc:Fallback>
          </mc:AlternateContent>
          <p:sp>
            <p:nvSpPr>
              <p:cNvPr id="110" name="Rectángulo 109">
                <a:extLst>
                  <a:ext uri="{FF2B5EF4-FFF2-40B4-BE49-F238E27FC236}">
                    <a16:creationId xmlns:a16="http://schemas.microsoft.com/office/drawing/2014/main" id="{74E5C6F5-ABB6-4B71-8E17-5E2825181787}"/>
                  </a:ext>
                </a:extLst>
              </p:cNvPr>
              <p:cNvSpPr/>
              <p:nvPr/>
            </p:nvSpPr>
            <p:spPr>
              <a:xfrm>
                <a:off x="8312428" y="2251058"/>
                <a:ext cx="180000" cy="18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11" name="Conector recto de flecha 110">
                <a:extLst>
                  <a:ext uri="{FF2B5EF4-FFF2-40B4-BE49-F238E27FC236}">
                    <a16:creationId xmlns:a16="http://schemas.microsoft.com/office/drawing/2014/main" id="{376FB314-FD84-4406-B6B7-7718D3822D47}"/>
                  </a:ext>
                </a:extLst>
              </p:cNvPr>
              <p:cNvCxnSpPr>
                <a:cxnSpLocks/>
              </p:cNvCxnSpPr>
              <p:nvPr/>
            </p:nvCxnSpPr>
            <p:spPr>
              <a:xfrm>
                <a:off x="8514456" y="2354394"/>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CuadroTexto 111">
                    <a:extLst>
                      <a:ext uri="{FF2B5EF4-FFF2-40B4-BE49-F238E27FC236}">
                        <a16:creationId xmlns:a16="http://schemas.microsoft.com/office/drawing/2014/main" id="{4A1FD3B8-245C-4059-8AFC-CAE2A84AFA06}"/>
                      </a:ext>
                    </a:extLst>
                  </p:cNvPr>
                  <p:cNvSpPr txBox="1"/>
                  <p:nvPr/>
                </p:nvSpPr>
                <p:spPr>
                  <a:xfrm>
                    <a:off x="8330484" y="2409646"/>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+2|</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112" name="CuadroTexto 111">
                    <a:extLst>
                      <a:ext uri="{FF2B5EF4-FFF2-40B4-BE49-F238E27FC236}">
                        <a16:creationId xmlns:a16="http://schemas.microsoft.com/office/drawing/2014/main" id="{4A1FD3B8-245C-4059-8AFC-CAE2A84AFA06}"/>
                      </a:ext>
                    </a:extLst>
                  </p:cNvPr>
                  <p:cNvSpPr txBox="1">
                    <a:spLocks noRot="1" noChangeAspect="1" noMove="1" noResize="1" noEditPoints="1" noAdjustHandles="1" noChangeArrowheads="1" noChangeShapeType="1" noTextEdit="1"/>
                  </p:cNvSpPr>
                  <p:nvPr/>
                </p:nvSpPr>
                <p:spPr>
                  <a:xfrm>
                    <a:off x="8330484" y="2409646"/>
                    <a:ext cx="1224000" cy="261610"/>
                  </a:xfrm>
                  <a:prstGeom prst="rect">
                    <a:avLst/>
                  </a:prstGeom>
                  <a:blipFill>
                    <a:blip r:embed="rId27"/>
                    <a:stretch>
                      <a:fillRect b="-6977"/>
                    </a:stretch>
                  </a:blipFill>
                </p:spPr>
                <p:txBody>
                  <a:bodyPr/>
                  <a:lstStyle/>
                  <a:p>
                    <a:r>
                      <a:rPr lang="es-ES">
                        <a:noFill/>
                      </a:rPr>
                      <a:t> </a:t>
                    </a:r>
                  </a:p>
                </p:txBody>
              </p:sp>
            </mc:Fallback>
          </mc:AlternateContent>
          <p:sp>
            <p:nvSpPr>
              <p:cNvPr id="113" name="Rectángulo 112">
                <a:extLst>
                  <a:ext uri="{FF2B5EF4-FFF2-40B4-BE49-F238E27FC236}">
                    <a16:creationId xmlns:a16="http://schemas.microsoft.com/office/drawing/2014/main" id="{C6F63063-2B56-42D9-8D29-8A818AF7A17B}"/>
                  </a:ext>
                </a:extLst>
              </p:cNvPr>
              <p:cNvSpPr/>
              <p:nvPr/>
            </p:nvSpPr>
            <p:spPr>
              <a:xfrm>
                <a:off x="8965670" y="2185753"/>
                <a:ext cx="180000" cy="18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14" name="Conector recto de flecha 113">
                <a:extLst>
                  <a:ext uri="{FF2B5EF4-FFF2-40B4-BE49-F238E27FC236}">
                    <a16:creationId xmlns:a16="http://schemas.microsoft.com/office/drawing/2014/main" id="{254FEABE-862B-434D-9627-C104A54480F8}"/>
                  </a:ext>
                </a:extLst>
              </p:cNvPr>
              <p:cNvCxnSpPr>
                <a:cxnSpLocks/>
              </p:cNvCxnSpPr>
              <p:nvPr/>
            </p:nvCxnSpPr>
            <p:spPr>
              <a:xfrm>
                <a:off x="9174007" y="2268682"/>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CuadroTexto 114">
                    <a:extLst>
                      <a:ext uri="{FF2B5EF4-FFF2-40B4-BE49-F238E27FC236}">
                        <a16:creationId xmlns:a16="http://schemas.microsoft.com/office/drawing/2014/main" id="{B15393FF-91C6-4DB1-8A46-DFA36CB23F35}"/>
                      </a:ext>
                    </a:extLst>
                  </p:cNvPr>
                  <p:cNvSpPr txBox="1"/>
                  <p:nvPr/>
                </p:nvSpPr>
                <p:spPr>
                  <a:xfrm>
                    <a:off x="9052689" y="2282148"/>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+3|</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115" name="CuadroTexto 114">
                    <a:extLst>
                      <a:ext uri="{FF2B5EF4-FFF2-40B4-BE49-F238E27FC236}">
                        <a16:creationId xmlns:a16="http://schemas.microsoft.com/office/drawing/2014/main" id="{B15393FF-91C6-4DB1-8A46-DFA36CB23F35}"/>
                      </a:ext>
                    </a:extLst>
                  </p:cNvPr>
                  <p:cNvSpPr txBox="1">
                    <a:spLocks noRot="1" noChangeAspect="1" noMove="1" noResize="1" noEditPoints="1" noAdjustHandles="1" noChangeArrowheads="1" noChangeShapeType="1" noTextEdit="1"/>
                  </p:cNvSpPr>
                  <p:nvPr/>
                </p:nvSpPr>
                <p:spPr>
                  <a:xfrm>
                    <a:off x="9052689" y="2282148"/>
                    <a:ext cx="1224000" cy="261610"/>
                  </a:xfrm>
                  <a:prstGeom prst="rect">
                    <a:avLst/>
                  </a:prstGeom>
                  <a:blipFill>
                    <a:blip r:embed="rId28"/>
                    <a:stretch>
                      <a:fillRect b="-6977"/>
                    </a:stretch>
                  </a:blipFill>
                </p:spPr>
                <p:txBody>
                  <a:bodyPr/>
                  <a:lstStyle/>
                  <a:p>
                    <a:r>
                      <a:rPr lang="es-ES">
                        <a:noFill/>
                      </a:rPr>
                      <a:t> </a:t>
                    </a:r>
                  </a:p>
                </p:txBody>
              </p:sp>
            </mc:Fallback>
          </mc:AlternateContent>
          <p:sp>
            <p:nvSpPr>
              <p:cNvPr id="116" name="Rectángulo 115">
                <a:extLst>
                  <a:ext uri="{FF2B5EF4-FFF2-40B4-BE49-F238E27FC236}">
                    <a16:creationId xmlns:a16="http://schemas.microsoft.com/office/drawing/2014/main" id="{ED8219BA-5170-4A04-A4FD-3F2EAFD965A8}"/>
                  </a:ext>
                </a:extLst>
              </p:cNvPr>
              <p:cNvSpPr/>
              <p:nvPr/>
            </p:nvSpPr>
            <p:spPr>
              <a:xfrm>
                <a:off x="9625221" y="2100041"/>
                <a:ext cx="180000" cy="18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mc:AlternateContent xmlns:mc="http://schemas.openxmlformats.org/markup-compatibility/2006" xmlns:a14="http://schemas.microsoft.com/office/drawing/2010/main">
          <mc:Choice Requires="a14">
            <p:sp>
              <p:nvSpPr>
                <p:cNvPr id="120" name="CuadroTexto 119">
                  <a:extLst>
                    <a:ext uri="{FF2B5EF4-FFF2-40B4-BE49-F238E27FC236}">
                      <a16:creationId xmlns:a16="http://schemas.microsoft.com/office/drawing/2014/main" id="{07CA4E85-3D75-4389-8E4E-E8BF7D95F457}"/>
                    </a:ext>
                  </a:extLst>
                </p:cNvPr>
                <p:cNvSpPr txBox="1"/>
                <p:nvPr/>
              </p:nvSpPr>
              <p:spPr>
                <a:xfrm>
                  <a:off x="8045781" y="4225967"/>
                  <a:ext cx="1224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chemeClr val="accent1">
                                <a:lumMod val="50000"/>
                              </a:schemeClr>
                            </a:solidFill>
                            <a:latin typeface="Cambria Math" panose="02040503050406030204" pitchFamily="18" charset="0"/>
                          </a:rPr>
                          <m:t>𝑌𝑠𝑡𝑒𝑝</m:t>
                        </m:r>
                      </m:oMath>
                    </m:oMathPara>
                  </a14:m>
                  <a:endParaRPr lang="es-ES" dirty="0"/>
                </a:p>
              </p:txBody>
            </p:sp>
          </mc:Choice>
          <mc:Fallback xmlns="">
            <p:sp>
              <p:nvSpPr>
                <p:cNvPr id="120" name="CuadroTexto 119">
                  <a:extLst>
                    <a:ext uri="{FF2B5EF4-FFF2-40B4-BE49-F238E27FC236}">
                      <a16:creationId xmlns:a16="http://schemas.microsoft.com/office/drawing/2014/main" id="{07CA4E85-3D75-4389-8E4E-E8BF7D95F457}"/>
                    </a:ext>
                  </a:extLst>
                </p:cNvPr>
                <p:cNvSpPr txBox="1">
                  <a:spLocks noRot="1" noChangeAspect="1" noMove="1" noResize="1" noEditPoints="1" noAdjustHandles="1" noChangeArrowheads="1" noChangeShapeType="1" noTextEdit="1"/>
                </p:cNvSpPr>
                <p:nvPr/>
              </p:nvSpPr>
              <p:spPr>
                <a:xfrm>
                  <a:off x="8045781" y="4225967"/>
                  <a:ext cx="1224000" cy="369332"/>
                </a:xfrm>
                <a:prstGeom prst="rect">
                  <a:avLst/>
                </a:prstGeom>
                <a:blipFill>
                  <a:blip r:embed="rId29"/>
                  <a:stretch>
                    <a:fillRect b="-1311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1" name="CuadroTexto 140">
                  <a:extLst>
                    <a:ext uri="{FF2B5EF4-FFF2-40B4-BE49-F238E27FC236}">
                      <a16:creationId xmlns:a16="http://schemas.microsoft.com/office/drawing/2014/main" id="{BBED310F-8C31-4957-B3A1-BAA11295DD4E}"/>
                    </a:ext>
                  </a:extLst>
                </p:cNvPr>
                <p:cNvSpPr txBox="1"/>
                <p:nvPr/>
              </p:nvSpPr>
              <p:spPr>
                <a:xfrm>
                  <a:off x="9724632" y="4986158"/>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+4|</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141" name="CuadroTexto 140">
                  <a:extLst>
                    <a:ext uri="{FF2B5EF4-FFF2-40B4-BE49-F238E27FC236}">
                      <a16:creationId xmlns:a16="http://schemas.microsoft.com/office/drawing/2014/main" id="{BBED310F-8C31-4957-B3A1-BAA11295DD4E}"/>
                    </a:ext>
                  </a:extLst>
                </p:cNvPr>
                <p:cNvSpPr txBox="1">
                  <a:spLocks noRot="1" noChangeAspect="1" noMove="1" noResize="1" noEditPoints="1" noAdjustHandles="1" noChangeArrowheads="1" noChangeShapeType="1" noTextEdit="1"/>
                </p:cNvSpPr>
                <p:nvPr/>
              </p:nvSpPr>
              <p:spPr>
                <a:xfrm>
                  <a:off x="9724632" y="4986158"/>
                  <a:ext cx="1224000" cy="261610"/>
                </a:xfrm>
                <a:prstGeom prst="rect">
                  <a:avLst/>
                </a:prstGeom>
                <a:blipFill>
                  <a:blip r:embed="rId30"/>
                  <a:stretch>
                    <a:fillRect b="-6977"/>
                  </a:stretch>
                </a:blipFill>
              </p:spPr>
              <p:txBody>
                <a:bodyPr/>
                <a:lstStyle/>
                <a:p>
                  <a:r>
                    <a:rPr lang="es-ES">
                      <a:noFill/>
                    </a:rPr>
                    <a:t> </a:t>
                  </a:r>
                </a:p>
              </p:txBody>
            </p:sp>
          </mc:Fallback>
        </mc:AlternateContent>
        <p:cxnSp>
          <p:nvCxnSpPr>
            <p:cNvPr id="142" name="Conector recto de flecha 141">
              <a:extLst>
                <a:ext uri="{FF2B5EF4-FFF2-40B4-BE49-F238E27FC236}">
                  <a16:creationId xmlns:a16="http://schemas.microsoft.com/office/drawing/2014/main" id="{E1FFFE3D-8745-45D2-BB6F-6D19A83CC7EA}"/>
                </a:ext>
              </a:extLst>
            </p:cNvPr>
            <p:cNvCxnSpPr>
              <a:cxnSpLocks/>
            </p:cNvCxnSpPr>
            <p:nvPr/>
          </p:nvCxnSpPr>
          <p:spPr>
            <a:xfrm>
              <a:off x="9687401" y="4919777"/>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44" name="Grupo 143">
            <a:extLst>
              <a:ext uri="{FF2B5EF4-FFF2-40B4-BE49-F238E27FC236}">
                <a16:creationId xmlns:a16="http://schemas.microsoft.com/office/drawing/2014/main" id="{E0A27B4C-2A47-4864-B997-A474375320C3}"/>
              </a:ext>
            </a:extLst>
          </p:cNvPr>
          <p:cNvGrpSpPr/>
          <p:nvPr/>
        </p:nvGrpSpPr>
        <p:grpSpPr>
          <a:xfrm>
            <a:off x="6282598" y="5859794"/>
            <a:ext cx="5492935" cy="1003734"/>
            <a:chOff x="5455697" y="4579824"/>
            <a:chExt cx="5492935" cy="1003734"/>
          </a:xfrm>
        </p:grpSpPr>
        <p:grpSp>
          <p:nvGrpSpPr>
            <p:cNvPr id="145" name="Grupo 144">
              <a:extLst>
                <a:ext uri="{FF2B5EF4-FFF2-40B4-BE49-F238E27FC236}">
                  <a16:creationId xmlns:a16="http://schemas.microsoft.com/office/drawing/2014/main" id="{47491D42-98E1-44AB-838D-51696AB3AA1E}"/>
                </a:ext>
              </a:extLst>
            </p:cNvPr>
            <p:cNvGrpSpPr/>
            <p:nvPr/>
          </p:nvGrpSpPr>
          <p:grpSpPr>
            <a:xfrm>
              <a:off x="5455697" y="4579824"/>
              <a:ext cx="4677749" cy="1003734"/>
              <a:chOff x="5598940" y="1844724"/>
              <a:chExt cx="4677749" cy="1003734"/>
            </a:xfrm>
          </p:grpSpPr>
          <mc:AlternateContent xmlns:mc="http://schemas.openxmlformats.org/markup-compatibility/2006" xmlns:a14="http://schemas.microsoft.com/office/drawing/2010/main">
            <mc:Choice Requires="a14">
              <p:sp>
                <p:nvSpPr>
                  <p:cNvPr id="149" name="Rectángulo 148">
                    <a:extLst>
                      <a:ext uri="{FF2B5EF4-FFF2-40B4-BE49-F238E27FC236}">
                        <a16:creationId xmlns:a16="http://schemas.microsoft.com/office/drawing/2014/main" id="{37ABBAB0-D1A0-4F4A-8A4A-05DDFB04C3EB}"/>
                      </a:ext>
                    </a:extLst>
                  </p:cNvPr>
                  <p:cNvSpPr/>
                  <p:nvPr/>
                </p:nvSpPr>
                <p:spPr>
                  <a:xfrm>
                    <a:off x="6961214" y="2059699"/>
                    <a:ext cx="900000" cy="72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solidFill>
                                <a:schemeClr val="accent1">
                                  <a:lumMod val="50000"/>
                                </a:schemeClr>
                              </a:solidFill>
                              <a:latin typeface="Cambria Math" panose="02040503050406030204" pitchFamily="18" charset="0"/>
                            </a:rPr>
                            <m:t>𝐴𝑁𝐹𝐼𝑆</m:t>
                          </m:r>
                        </m:oMath>
                      </m:oMathPara>
                    </a14:m>
                    <a:endParaRPr lang="es-ES" dirty="0"/>
                  </a:p>
                </p:txBody>
              </p:sp>
            </mc:Choice>
            <mc:Fallback xmlns="">
              <p:sp>
                <p:nvSpPr>
                  <p:cNvPr id="149" name="Rectángulo 148">
                    <a:extLst>
                      <a:ext uri="{FF2B5EF4-FFF2-40B4-BE49-F238E27FC236}">
                        <a16:creationId xmlns:a16="http://schemas.microsoft.com/office/drawing/2014/main" id="{37ABBAB0-D1A0-4F4A-8A4A-05DDFB04C3EB}"/>
                      </a:ext>
                    </a:extLst>
                  </p:cNvPr>
                  <p:cNvSpPr>
                    <a:spLocks noRot="1" noChangeAspect="1" noMove="1" noResize="1" noEditPoints="1" noAdjustHandles="1" noChangeArrowheads="1" noChangeShapeType="1" noTextEdit="1"/>
                  </p:cNvSpPr>
                  <p:nvPr/>
                </p:nvSpPr>
                <p:spPr>
                  <a:xfrm>
                    <a:off x="6961214" y="2059699"/>
                    <a:ext cx="900000" cy="720000"/>
                  </a:xfrm>
                  <a:prstGeom prst="rect">
                    <a:avLst/>
                  </a:prstGeom>
                  <a:blipFill>
                    <a:blip r:embed="rId31"/>
                    <a:stretch>
                      <a:fillRect/>
                    </a:stretch>
                  </a:blipFill>
                  <a:ln w="28575"/>
                </p:spPr>
                <p:txBody>
                  <a:bodyPr/>
                  <a:lstStyle/>
                  <a:p>
                    <a:r>
                      <a:rPr lang="es-ES">
                        <a:noFill/>
                      </a:rPr>
                      <a:t> </a:t>
                    </a:r>
                  </a:p>
                </p:txBody>
              </p:sp>
            </mc:Fallback>
          </mc:AlternateContent>
          <p:cxnSp>
            <p:nvCxnSpPr>
              <p:cNvPr id="150" name="Conector recto de flecha 149">
                <a:extLst>
                  <a:ext uri="{FF2B5EF4-FFF2-40B4-BE49-F238E27FC236}">
                    <a16:creationId xmlns:a16="http://schemas.microsoft.com/office/drawing/2014/main" id="{BC18F0B8-8950-45EC-8E0E-5707DEADB683}"/>
                  </a:ext>
                </a:extLst>
              </p:cNvPr>
              <p:cNvCxnSpPr/>
              <p:nvPr/>
            </p:nvCxnSpPr>
            <p:spPr>
              <a:xfrm>
                <a:off x="6601214" y="207174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1" name="Conector recto de flecha 150">
                <a:extLst>
                  <a:ext uri="{FF2B5EF4-FFF2-40B4-BE49-F238E27FC236}">
                    <a16:creationId xmlns:a16="http://schemas.microsoft.com/office/drawing/2014/main" id="{492DE51A-69F5-49D1-A486-BE535CA8C66C}"/>
                  </a:ext>
                </a:extLst>
              </p:cNvPr>
              <p:cNvCxnSpPr/>
              <p:nvPr/>
            </p:nvCxnSpPr>
            <p:spPr>
              <a:xfrm>
                <a:off x="6601214" y="222771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2" name="Conector recto de flecha 151">
                <a:extLst>
                  <a:ext uri="{FF2B5EF4-FFF2-40B4-BE49-F238E27FC236}">
                    <a16:creationId xmlns:a16="http://schemas.microsoft.com/office/drawing/2014/main" id="{88301869-7560-42F8-BA63-6ED8AD620F5D}"/>
                  </a:ext>
                </a:extLst>
              </p:cNvPr>
              <p:cNvCxnSpPr/>
              <p:nvPr/>
            </p:nvCxnSpPr>
            <p:spPr>
              <a:xfrm>
                <a:off x="6601214" y="2390387"/>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CuadroTexto 152">
                    <a:extLst>
                      <a:ext uri="{FF2B5EF4-FFF2-40B4-BE49-F238E27FC236}">
                        <a16:creationId xmlns:a16="http://schemas.microsoft.com/office/drawing/2014/main" id="{68C86BB5-5360-4C47-AB32-9E2F26D42D6F}"/>
                      </a:ext>
                    </a:extLst>
                  </p:cNvPr>
                  <p:cNvSpPr txBox="1"/>
                  <p:nvPr/>
                </p:nvSpPr>
                <p:spPr>
                  <a:xfrm>
                    <a:off x="5796885" y="1844724"/>
                    <a:ext cx="1150161"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𝑢</m:t>
                              </m:r>
                            </m:e>
                            <m:sub>
                              <m:r>
                                <a:rPr lang="es-ES" sz="1200" b="0" i="1" smtClean="0">
                                  <a:solidFill>
                                    <a:schemeClr val="accent1">
                                      <a:lumMod val="50000"/>
                                    </a:schemeClr>
                                  </a:solidFill>
                                  <a:latin typeface="Cambria Math" panose="02040503050406030204" pitchFamily="18" charset="0"/>
                                </a:rPr>
                                <m:t>1</m:t>
                              </m:r>
                            </m:sub>
                          </m:sSub>
                          <m:d>
                            <m:dPr>
                              <m:ctrlPr>
                                <a:rPr lang="es-ES" sz="1200" b="0" i="1" smtClean="0">
                                  <a:solidFill>
                                    <a:schemeClr val="accent1">
                                      <a:lumMod val="50000"/>
                                    </a:schemeClr>
                                  </a:solidFill>
                                  <a:latin typeface="Cambria Math" panose="02040503050406030204" pitchFamily="18" charset="0"/>
                                </a:rPr>
                              </m:ctrlPr>
                            </m:dPr>
                            <m:e>
                              <m:r>
                                <a:rPr lang="es-ES" sz="1200" b="0" i="1" smtClean="0">
                                  <a:solidFill>
                                    <a:schemeClr val="accent1">
                                      <a:lumMod val="50000"/>
                                    </a:schemeClr>
                                  </a:solidFill>
                                  <a:latin typeface="Cambria Math" panose="02040503050406030204" pitchFamily="18" charset="0"/>
                                </a:rPr>
                                <m:t>𝑘</m:t>
                              </m:r>
                            </m:e>
                          </m:d>
                        </m:oMath>
                      </m:oMathPara>
                    </a14:m>
                    <a:endParaRPr lang="es-ES" sz="1200" dirty="0"/>
                  </a:p>
                </p:txBody>
              </p:sp>
            </mc:Choice>
            <mc:Fallback xmlns="">
              <p:sp>
                <p:nvSpPr>
                  <p:cNvPr id="153" name="CuadroTexto 152">
                    <a:extLst>
                      <a:ext uri="{FF2B5EF4-FFF2-40B4-BE49-F238E27FC236}">
                        <a16:creationId xmlns:a16="http://schemas.microsoft.com/office/drawing/2014/main" id="{68C86BB5-5360-4C47-AB32-9E2F26D42D6F}"/>
                      </a:ext>
                    </a:extLst>
                  </p:cNvPr>
                  <p:cNvSpPr txBox="1">
                    <a:spLocks noRot="1" noChangeAspect="1" noMove="1" noResize="1" noEditPoints="1" noAdjustHandles="1" noChangeArrowheads="1" noChangeShapeType="1" noTextEdit="1"/>
                  </p:cNvSpPr>
                  <p:nvPr/>
                </p:nvSpPr>
                <p:spPr>
                  <a:xfrm>
                    <a:off x="5796885" y="1844724"/>
                    <a:ext cx="1150161" cy="276999"/>
                  </a:xfrm>
                  <a:prstGeom prst="rect">
                    <a:avLst/>
                  </a:prstGeom>
                  <a:blipFill>
                    <a:blip r:embed="rId3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4" name="CuadroTexto 153">
                    <a:extLst>
                      <a:ext uri="{FF2B5EF4-FFF2-40B4-BE49-F238E27FC236}">
                        <a16:creationId xmlns:a16="http://schemas.microsoft.com/office/drawing/2014/main" id="{FC42A783-EA5D-4161-BA18-D371F3F3F5A6}"/>
                      </a:ext>
                    </a:extLst>
                  </p:cNvPr>
                  <p:cNvSpPr txBox="1"/>
                  <p:nvPr/>
                </p:nvSpPr>
                <p:spPr>
                  <a:xfrm>
                    <a:off x="5598940" y="2069592"/>
                    <a:ext cx="1150161"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𝑢</m:t>
                              </m:r>
                            </m:e>
                            <m:sub>
                              <m:r>
                                <a:rPr lang="es-ES" sz="1200" b="0" i="1" smtClean="0">
                                  <a:solidFill>
                                    <a:schemeClr val="accent1">
                                      <a:lumMod val="50000"/>
                                    </a:schemeClr>
                                  </a:solidFill>
                                  <a:latin typeface="Cambria Math" panose="02040503050406030204" pitchFamily="18" charset="0"/>
                                </a:rPr>
                                <m:t>2</m:t>
                              </m:r>
                            </m:sub>
                          </m:sSub>
                          <m:d>
                            <m:dPr>
                              <m:ctrlPr>
                                <a:rPr lang="es-ES" sz="1200" b="0" i="1" smtClean="0">
                                  <a:solidFill>
                                    <a:schemeClr val="accent1">
                                      <a:lumMod val="50000"/>
                                    </a:schemeClr>
                                  </a:solidFill>
                                  <a:latin typeface="Cambria Math" panose="02040503050406030204" pitchFamily="18" charset="0"/>
                                </a:rPr>
                              </m:ctrlPr>
                            </m:dPr>
                            <m:e>
                              <m:r>
                                <a:rPr lang="es-ES" sz="1200" b="0" i="1" smtClean="0">
                                  <a:solidFill>
                                    <a:schemeClr val="accent1">
                                      <a:lumMod val="50000"/>
                                    </a:schemeClr>
                                  </a:solidFill>
                                  <a:latin typeface="Cambria Math" panose="02040503050406030204" pitchFamily="18" charset="0"/>
                                </a:rPr>
                                <m:t>𝑘</m:t>
                              </m:r>
                            </m:e>
                          </m:d>
                          <m:r>
                            <a:rPr lang="es-ES" sz="1200" b="0" i="1" smtClean="0">
                              <a:solidFill>
                                <a:schemeClr val="accent1">
                                  <a:lumMod val="50000"/>
                                </a:schemeClr>
                              </a:solidFill>
                              <a:latin typeface="Cambria Math" panose="02040503050406030204" pitchFamily="18" charset="0"/>
                            </a:rPr>
                            <m:t>+</m:t>
                          </m:r>
                          <m:r>
                            <a:rPr lang="es-ES" sz="1200" b="0" i="1" smtClean="0">
                              <a:solidFill>
                                <a:schemeClr val="accent1">
                                  <a:lumMod val="50000"/>
                                </a:schemeClr>
                              </a:solidFill>
                              <a:latin typeface="Cambria Math" panose="02040503050406030204" pitchFamily="18" charset="0"/>
                            </a:rPr>
                            <m:t>𝑑𝑢</m:t>
                          </m:r>
                        </m:oMath>
                      </m:oMathPara>
                    </a14:m>
                    <a:endParaRPr lang="es-ES" sz="1200" dirty="0"/>
                  </a:p>
                </p:txBody>
              </p:sp>
            </mc:Choice>
            <mc:Fallback xmlns="">
              <p:sp>
                <p:nvSpPr>
                  <p:cNvPr id="154" name="CuadroTexto 153">
                    <a:extLst>
                      <a:ext uri="{FF2B5EF4-FFF2-40B4-BE49-F238E27FC236}">
                        <a16:creationId xmlns:a16="http://schemas.microsoft.com/office/drawing/2014/main" id="{FC42A783-EA5D-4161-BA18-D371F3F3F5A6}"/>
                      </a:ext>
                    </a:extLst>
                  </p:cNvPr>
                  <p:cNvSpPr txBox="1">
                    <a:spLocks noRot="1" noChangeAspect="1" noMove="1" noResize="1" noEditPoints="1" noAdjustHandles="1" noChangeArrowheads="1" noChangeShapeType="1" noTextEdit="1"/>
                  </p:cNvSpPr>
                  <p:nvPr/>
                </p:nvSpPr>
                <p:spPr>
                  <a:xfrm>
                    <a:off x="5598940" y="2069592"/>
                    <a:ext cx="1150161" cy="276999"/>
                  </a:xfrm>
                  <a:prstGeom prst="rect">
                    <a:avLst/>
                  </a:prstGeom>
                  <a:blipFill>
                    <a:blip r:embed="rId3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5" name="CuadroTexto 154">
                    <a:extLst>
                      <a:ext uri="{FF2B5EF4-FFF2-40B4-BE49-F238E27FC236}">
                        <a16:creationId xmlns:a16="http://schemas.microsoft.com/office/drawing/2014/main" id="{EEF3AC77-A89B-4E5A-BEE3-A996AADB79B7}"/>
                      </a:ext>
                    </a:extLst>
                  </p:cNvPr>
                  <p:cNvSpPr txBox="1"/>
                  <p:nvPr/>
                </p:nvSpPr>
                <p:spPr>
                  <a:xfrm>
                    <a:off x="5796885" y="2277692"/>
                    <a:ext cx="1150161"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𝑢</m:t>
                              </m:r>
                            </m:e>
                            <m:sub>
                              <m:r>
                                <a:rPr lang="es-ES" sz="1200" b="0" i="1" smtClean="0">
                                  <a:solidFill>
                                    <a:schemeClr val="accent1">
                                      <a:lumMod val="50000"/>
                                    </a:schemeClr>
                                  </a:solidFill>
                                  <a:latin typeface="Cambria Math" panose="02040503050406030204" pitchFamily="18" charset="0"/>
                                </a:rPr>
                                <m:t>3</m:t>
                              </m:r>
                            </m:sub>
                          </m:sSub>
                          <m:r>
                            <a:rPr lang="es-ES" sz="1200" b="0" i="1" smtClean="0">
                              <a:solidFill>
                                <a:schemeClr val="accent1">
                                  <a:lumMod val="50000"/>
                                </a:schemeClr>
                              </a:solidFill>
                              <a:latin typeface="Cambria Math" panose="02040503050406030204" pitchFamily="18" charset="0"/>
                            </a:rPr>
                            <m:t>(</m:t>
                          </m:r>
                          <m:r>
                            <a:rPr lang="es-ES" sz="1200" b="0" i="1" smtClean="0">
                              <a:solidFill>
                                <a:schemeClr val="accent1">
                                  <a:lumMod val="50000"/>
                                </a:schemeClr>
                              </a:solidFill>
                              <a:latin typeface="Cambria Math" panose="02040503050406030204" pitchFamily="18" charset="0"/>
                            </a:rPr>
                            <m:t>𝑘</m:t>
                          </m:r>
                          <m:r>
                            <a:rPr lang="es-ES" sz="1200" b="0" i="1" smtClean="0">
                              <a:solidFill>
                                <a:schemeClr val="accent1">
                                  <a:lumMod val="50000"/>
                                </a:schemeClr>
                              </a:solidFill>
                              <a:latin typeface="Cambria Math" panose="02040503050406030204" pitchFamily="18" charset="0"/>
                            </a:rPr>
                            <m:t>)</m:t>
                          </m:r>
                        </m:oMath>
                      </m:oMathPara>
                    </a14:m>
                    <a:endParaRPr lang="es-ES" sz="1200" dirty="0"/>
                  </a:p>
                </p:txBody>
              </p:sp>
            </mc:Choice>
            <mc:Fallback xmlns="">
              <p:sp>
                <p:nvSpPr>
                  <p:cNvPr id="155" name="CuadroTexto 154">
                    <a:extLst>
                      <a:ext uri="{FF2B5EF4-FFF2-40B4-BE49-F238E27FC236}">
                        <a16:creationId xmlns:a16="http://schemas.microsoft.com/office/drawing/2014/main" id="{EEF3AC77-A89B-4E5A-BEE3-A996AADB79B7}"/>
                      </a:ext>
                    </a:extLst>
                  </p:cNvPr>
                  <p:cNvSpPr txBox="1">
                    <a:spLocks noRot="1" noChangeAspect="1" noMove="1" noResize="1" noEditPoints="1" noAdjustHandles="1" noChangeArrowheads="1" noChangeShapeType="1" noTextEdit="1"/>
                  </p:cNvSpPr>
                  <p:nvPr/>
                </p:nvSpPr>
                <p:spPr>
                  <a:xfrm>
                    <a:off x="5796885" y="2277692"/>
                    <a:ext cx="1150161" cy="276999"/>
                  </a:xfrm>
                  <a:prstGeom prst="rect">
                    <a:avLst/>
                  </a:prstGeom>
                  <a:blipFill>
                    <a:blip r:embed="rId12"/>
                    <a:stretch>
                      <a:fillRect b="-869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6" name="CuadroTexto 155">
                    <a:extLst>
                      <a:ext uri="{FF2B5EF4-FFF2-40B4-BE49-F238E27FC236}">
                        <a16:creationId xmlns:a16="http://schemas.microsoft.com/office/drawing/2014/main" id="{867B0CC0-0AC6-40C3-8D5E-418EF97A5AF7}"/>
                      </a:ext>
                    </a:extLst>
                  </p:cNvPr>
                  <p:cNvSpPr txBox="1"/>
                  <p:nvPr/>
                </p:nvSpPr>
                <p:spPr>
                  <a:xfrm>
                    <a:off x="5759965" y="2571459"/>
                    <a:ext cx="12240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200" b="0" i="1" smtClean="0">
                                  <a:solidFill>
                                    <a:schemeClr val="accent1">
                                      <a:lumMod val="50000"/>
                                    </a:schemeClr>
                                  </a:solidFill>
                                  <a:latin typeface="Cambria Math" panose="02040503050406030204" pitchFamily="18" charset="0"/>
                                </a:rPr>
                              </m:ctrlPr>
                            </m:sSubPr>
                            <m:e>
                              <m:r>
                                <a:rPr lang="es-ES" sz="1200" b="0" i="1" smtClean="0">
                                  <a:solidFill>
                                    <a:schemeClr val="accent1">
                                      <a:lumMod val="50000"/>
                                    </a:schemeClr>
                                  </a:solidFill>
                                  <a:latin typeface="Cambria Math" panose="02040503050406030204" pitchFamily="18" charset="0"/>
                                </a:rPr>
                                <m:t>𝑥</m:t>
                              </m:r>
                            </m:e>
                            <m:sub>
                              <m:r>
                                <a:rPr lang="es-ES" sz="1200" b="0" i="1" smtClean="0">
                                  <a:solidFill>
                                    <a:schemeClr val="accent1">
                                      <a:lumMod val="50000"/>
                                    </a:schemeClr>
                                  </a:solidFill>
                                  <a:latin typeface="Cambria Math" panose="02040503050406030204" pitchFamily="18" charset="0"/>
                                </a:rPr>
                                <m:t>1</m:t>
                              </m:r>
                            </m:sub>
                          </m:sSub>
                          <m:d>
                            <m:dPr>
                              <m:ctrlPr>
                                <a:rPr lang="es-ES" sz="1200" b="0" i="1" smtClean="0">
                                  <a:solidFill>
                                    <a:schemeClr val="accent1">
                                      <a:lumMod val="50000"/>
                                    </a:schemeClr>
                                  </a:solidFill>
                                  <a:latin typeface="Cambria Math" panose="02040503050406030204" pitchFamily="18" charset="0"/>
                                </a:rPr>
                              </m:ctrlPr>
                            </m:dPr>
                            <m:e>
                              <m:r>
                                <a:rPr lang="es-ES" sz="1200" b="0" i="1" smtClean="0">
                                  <a:solidFill>
                                    <a:schemeClr val="accent1">
                                      <a:lumMod val="50000"/>
                                    </a:schemeClr>
                                  </a:solidFill>
                                  <a:latin typeface="Cambria Math" panose="02040503050406030204" pitchFamily="18" charset="0"/>
                                </a:rPr>
                                <m:t>𝑘</m:t>
                              </m:r>
                            </m:e>
                          </m:d>
                        </m:oMath>
                      </m:oMathPara>
                    </a14:m>
                    <a:endParaRPr lang="es-ES" sz="1200" dirty="0"/>
                  </a:p>
                </p:txBody>
              </p:sp>
            </mc:Choice>
            <mc:Fallback xmlns="">
              <p:sp>
                <p:nvSpPr>
                  <p:cNvPr id="156" name="CuadroTexto 155">
                    <a:extLst>
                      <a:ext uri="{FF2B5EF4-FFF2-40B4-BE49-F238E27FC236}">
                        <a16:creationId xmlns:a16="http://schemas.microsoft.com/office/drawing/2014/main" id="{867B0CC0-0AC6-40C3-8D5E-418EF97A5AF7}"/>
                      </a:ext>
                    </a:extLst>
                  </p:cNvPr>
                  <p:cNvSpPr txBox="1">
                    <a:spLocks noRot="1" noChangeAspect="1" noMove="1" noResize="1" noEditPoints="1" noAdjustHandles="1" noChangeArrowheads="1" noChangeShapeType="1" noTextEdit="1"/>
                  </p:cNvSpPr>
                  <p:nvPr/>
                </p:nvSpPr>
                <p:spPr>
                  <a:xfrm>
                    <a:off x="5759965" y="2571459"/>
                    <a:ext cx="1224000" cy="276999"/>
                  </a:xfrm>
                  <a:prstGeom prst="rect">
                    <a:avLst/>
                  </a:prstGeom>
                  <a:blipFill>
                    <a:blip r:embed="rId34"/>
                    <a:stretch>
                      <a:fillRect/>
                    </a:stretch>
                  </a:blipFill>
                </p:spPr>
                <p:txBody>
                  <a:bodyPr/>
                  <a:lstStyle/>
                  <a:p>
                    <a:r>
                      <a:rPr lang="es-ES">
                        <a:noFill/>
                      </a:rPr>
                      <a:t> </a:t>
                    </a:r>
                  </a:p>
                </p:txBody>
              </p:sp>
            </mc:Fallback>
          </mc:AlternateContent>
          <p:cxnSp>
            <p:nvCxnSpPr>
              <p:cNvPr id="157" name="Conector recto de flecha 156">
                <a:extLst>
                  <a:ext uri="{FF2B5EF4-FFF2-40B4-BE49-F238E27FC236}">
                    <a16:creationId xmlns:a16="http://schemas.microsoft.com/office/drawing/2014/main" id="{E8A5289A-CA94-459E-953F-BB34F55C9CC2}"/>
                  </a:ext>
                </a:extLst>
              </p:cNvPr>
              <p:cNvCxnSpPr/>
              <p:nvPr/>
            </p:nvCxnSpPr>
            <p:spPr>
              <a:xfrm>
                <a:off x="6623992" y="2728115"/>
                <a:ext cx="3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8" name="Conector recto de flecha 157">
                <a:extLst>
                  <a:ext uri="{FF2B5EF4-FFF2-40B4-BE49-F238E27FC236}">
                    <a16:creationId xmlns:a16="http://schemas.microsoft.com/office/drawing/2014/main" id="{272E0087-EF5C-4F7B-A29F-F8873D668D5E}"/>
                  </a:ext>
                </a:extLst>
              </p:cNvPr>
              <p:cNvCxnSpPr>
                <a:cxnSpLocks/>
                <a:stCxn id="149" idx="3"/>
              </p:cNvCxnSpPr>
              <p:nvPr/>
            </p:nvCxnSpPr>
            <p:spPr>
              <a:xfrm>
                <a:off x="7861214" y="2419699"/>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CuadroTexto 158">
                    <a:extLst>
                      <a:ext uri="{FF2B5EF4-FFF2-40B4-BE49-F238E27FC236}">
                        <a16:creationId xmlns:a16="http://schemas.microsoft.com/office/drawing/2014/main" id="{33CA2C84-4DCD-40BE-A534-60B7D55E6FE0}"/>
                      </a:ext>
                    </a:extLst>
                  </p:cNvPr>
                  <p:cNvSpPr txBox="1"/>
                  <p:nvPr/>
                </p:nvSpPr>
                <p:spPr>
                  <a:xfrm>
                    <a:off x="7630849" y="2497523"/>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+1|</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159" name="CuadroTexto 158">
                    <a:extLst>
                      <a:ext uri="{FF2B5EF4-FFF2-40B4-BE49-F238E27FC236}">
                        <a16:creationId xmlns:a16="http://schemas.microsoft.com/office/drawing/2014/main" id="{33CA2C84-4DCD-40BE-A534-60B7D55E6FE0}"/>
                      </a:ext>
                    </a:extLst>
                  </p:cNvPr>
                  <p:cNvSpPr txBox="1">
                    <a:spLocks noRot="1" noChangeAspect="1" noMove="1" noResize="1" noEditPoints="1" noAdjustHandles="1" noChangeArrowheads="1" noChangeShapeType="1" noTextEdit="1"/>
                  </p:cNvSpPr>
                  <p:nvPr/>
                </p:nvSpPr>
                <p:spPr>
                  <a:xfrm>
                    <a:off x="7630849" y="2497523"/>
                    <a:ext cx="1224000" cy="261610"/>
                  </a:xfrm>
                  <a:prstGeom prst="rect">
                    <a:avLst/>
                  </a:prstGeom>
                  <a:blipFill>
                    <a:blip r:embed="rId35"/>
                    <a:stretch>
                      <a:fillRect b="-6977"/>
                    </a:stretch>
                  </a:blipFill>
                </p:spPr>
                <p:txBody>
                  <a:bodyPr/>
                  <a:lstStyle/>
                  <a:p>
                    <a:r>
                      <a:rPr lang="es-ES">
                        <a:noFill/>
                      </a:rPr>
                      <a:t> </a:t>
                    </a:r>
                  </a:p>
                </p:txBody>
              </p:sp>
            </mc:Fallback>
          </mc:AlternateContent>
          <p:sp>
            <p:nvSpPr>
              <p:cNvPr id="160" name="Rectángulo 159">
                <a:extLst>
                  <a:ext uri="{FF2B5EF4-FFF2-40B4-BE49-F238E27FC236}">
                    <a16:creationId xmlns:a16="http://schemas.microsoft.com/office/drawing/2014/main" id="{A156BDBC-5571-457B-9E33-216E260568B5}"/>
                  </a:ext>
                </a:extLst>
              </p:cNvPr>
              <p:cNvSpPr/>
              <p:nvPr/>
            </p:nvSpPr>
            <p:spPr>
              <a:xfrm>
                <a:off x="8312428" y="2251058"/>
                <a:ext cx="180000" cy="18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61" name="Conector recto de flecha 160">
                <a:extLst>
                  <a:ext uri="{FF2B5EF4-FFF2-40B4-BE49-F238E27FC236}">
                    <a16:creationId xmlns:a16="http://schemas.microsoft.com/office/drawing/2014/main" id="{18A4A919-1481-4C94-81B4-14BD4FDB1ADE}"/>
                  </a:ext>
                </a:extLst>
              </p:cNvPr>
              <p:cNvCxnSpPr>
                <a:cxnSpLocks/>
              </p:cNvCxnSpPr>
              <p:nvPr/>
            </p:nvCxnSpPr>
            <p:spPr>
              <a:xfrm>
                <a:off x="8514456" y="2354394"/>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CuadroTexto 161">
                    <a:extLst>
                      <a:ext uri="{FF2B5EF4-FFF2-40B4-BE49-F238E27FC236}">
                        <a16:creationId xmlns:a16="http://schemas.microsoft.com/office/drawing/2014/main" id="{1CCBD323-6239-4333-8205-F3152C1910E6}"/>
                      </a:ext>
                    </a:extLst>
                  </p:cNvPr>
                  <p:cNvSpPr txBox="1"/>
                  <p:nvPr/>
                </p:nvSpPr>
                <p:spPr>
                  <a:xfrm>
                    <a:off x="8330484" y="2409646"/>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+2|</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162" name="CuadroTexto 161">
                    <a:extLst>
                      <a:ext uri="{FF2B5EF4-FFF2-40B4-BE49-F238E27FC236}">
                        <a16:creationId xmlns:a16="http://schemas.microsoft.com/office/drawing/2014/main" id="{1CCBD323-6239-4333-8205-F3152C1910E6}"/>
                      </a:ext>
                    </a:extLst>
                  </p:cNvPr>
                  <p:cNvSpPr txBox="1">
                    <a:spLocks noRot="1" noChangeAspect="1" noMove="1" noResize="1" noEditPoints="1" noAdjustHandles="1" noChangeArrowheads="1" noChangeShapeType="1" noTextEdit="1"/>
                  </p:cNvSpPr>
                  <p:nvPr/>
                </p:nvSpPr>
                <p:spPr>
                  <a:xfrm>
                    <a:off x="8330484" y="2409646"/>
                    <a:ext cx="1224000" cy="261610"/>
                  </a:xfrm>
                  <a:prstGeom prst="rect">
                    <a:avLst/>
                  </a:prstGeom>
                  <a:blipFill>
                    <a:blip r:embed="rId36"/>
                    <a:stretch>
                      <a:fillRect b="-4651"/>
                    </a:stretch>
                  </a:blipFill>
                </p:spPr>
                <p:txBody>
                  <a:bodyPr/>
                  <a:lstStyle/>
                  <a:p>
                    <a:r>
                      <a:rPr lang="es-ES">
                        <a:noFill/>
                      </a:rPr>
                      <a:t> </a:t>
                    </a:r>
                  </a:p>
                </p:txBody>
              </p:sp>
            </mc:Fallback>
          </mc:AlternateContent>
          <p:sp>
            <p:nvSpPr>
              <p:cNvPr id="163" name="Rectángulo 162">
                <a:extLst>
                  <a:ext uri="{FF2B5EF4-FFF2-40B4-BE49-F238E27FC236}">
                    <a16:creationId xmlns:a16="http://schemas.microsoft.com/office/drawing/2014/main" id="{0FAC1BC8-50B1-41EA-958C-8BA0D6921DC8}"/>
                  </a:ext>
                </a:extLst>
              </p:cNvPr>
              <p:cNvSpPr/>
              <p:nvPr/>
            </p:nvSpPr>
            <p:spPr>
              <a:xfrm>
                <a:off x="8965670" y="2185753"/>
                <a:ext cx="180000" cy="18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64" name="Conector recto de flecha 163">
                <a:extLst>
                  <a:ext uri="{FF2B5EF4-FFF2-40B4-BE49-F238E27FC236}">
                    <a16:creationId xmlns:a16="http://schemas.microsoft.com/office/drawing/2014/main" id="{1230BEFC-A1CF-4623-915E-AA3D3BEED422}"/>
                  </a:ext>
                </a:extLst>
              </p:cNvPr>
              <p:cNvCxnSpPr>
                <a:cxnSpLocks/>
              </p:cNvCxnSpPr>
              <p:nvPr/>
            </p:nvCxnSpPr>
            <p:spPr>
              <a:xfrm>
                <a:off x="9174007" y="2268682"/>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CuadroTexto 164">
                    <a:extLst>
                      <a:ext uri="{FF2B5EF4-FFF2-40B4-BE49-F238E27FC236}">
                        <a16:creationId xmlns:a16="http://schemas.microsoft.com/office/drawing/2014/main" id="{024EB5F3-A6FC-4EA9-803E-22EA8F15440F}"/>
                      </a:ext>
                    </a:extLst>
                  </p:cNvPr>
                  <p:cNvSpPr txBox="1"/>
                  <p:nvPr/>
                </p:nvSpPr>
                <p:spPr>
                  <a:xfrm>
                    <a:off x="9052689" y="2282148"/>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+3|</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165" name="CuadroTexto 164">
                    <a:extLst>
                      <a:ext uri="{FF2B5EF4-FFF2-40B4-BE49-F238E27FC236}">
                        <a16:creationId xmlns:a16="http://schemas.microsoft.com/office/drawing/2014/main" id="{024EB5F3-A6FC-4EA9-803E-22EA8F15440F}"/>
                      </a:ext>
                    </a:extLst>
                  </p:cNvPr>
                  <p:cNvSpPr txBox="1">
                    <a:spLocks noRot="1" noChangeAspect="1" noMove="1" noResize="1" noEditPoints="1" noAdjustHandles="1" noChangeArrowheads="1" noChangeShapeType="1" noTextEdit="1"/>
                  </p:cNvSpPr>
                  <p:nvPr/>
                </p:nvSpPr>
                <p:spPr>
                  <a:xfrm>
                    <a:off x="9052689" y="2282148"/>
                    <a:ext cx="1224000" cy="261610"/>
                  </a:xfrm>
                  <a:prstGeom prst="rect">
                    <a:avLst/>
                  </a:prstGeom>
                  <a:blipFill>
                    <a:blip r:embed="rId37"/>
                    <a:stretch>
                      <a:fillRect b="-6977"/>
                    </a:stretch>
                  </a:blipFill>
                </p:spPr>
                <p:txBody>
                  <a:bodyPr/>
                  <a:lstStyle/>
                  <a:p>
                    <a:r>
                      <a:rPr lang="es-ES">
                        <a:noFill/>
                      </a:rPr>
                      <a:t> </a:t>
                    </a:r>
                  </a:p>
                </p:txBody>
              </p:sp>
            </mc:Fallback>
          </mc:AlternateContent>
          <p:sp>
            <p:nvSpPr>
              <p:cNvPr id="166" name="Rectángulo 165">
                <a:extLst>
                  <a:ext uri="{FF2B5EF4-FFF2-40B4-BE49-F238E27FC236}">
                    <a16:creationId xmlns:a16="http://schemas.microsoft.com/office/drawing/2014/main" id="{1E41FB09-944F-4795-B897-872E85B8743A}"/>
                  </a:ext>
                </a:extLst>
              </p:cNvPr>
              <p:cNvSpPr/>
              <p:nvPr/>
            </p:nvSpPr>
            <p:spPr>
              <a:xfrm>
                <a:off x="9625221" y="2100041"/>
                <a:ext cx="180000" cy="18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mc:AlternateContent xmlns:mc="http://schemas.openxmlformats.org/markup-compatibility/2006" xmlns:a14="http://schemas.microsoft.com/office/drawing/2010/main">
          <mc:Choice Requires="a14">
            <p:sp>
              <p:nvSpPr>
                <p:cNvPr id="147" name="CuadroTexto 146">
                  <a:extLst>
                    <a:ext uri="{FF2B5EF4-FFF2-40B4-BE49-F238E27FC236}">
                      <a16:creationId xmlns:a16="http://schemas.microsoft.com/office/drawing/2014/main" id="{618F7B72-8DF0-433D-B2A2-87CA1AE89974}"/>
                    </a:ext>
                  </a:extLst>
                </p:cNvPr>
                <p:cNvSpPr txBox="1"/>
                <p:nvPr/>
              </p:nvSpPr>
              <p:spPr>
                <a:xfrm>
                  <a:off x="9724632" y="4986158"/>
                  <a:ext cx="122400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solidFill>
                                  <a:schemeClr val="accent1">
                                    <a:lumMod val="50000"/>
                                  </a:schemeClr>
                                </a:solidFill>
                                <a:latin typeface="Cambria Math" panose="02040503050406030204" pitchFamily="18" charset="0"/>
                              </a:rPr>
                            </m:ctrlPr>
                          </m:sSubPr>
                          <m:e>
                            <m:r>
                              <a:rPr lang="es-ES" sz="1100" b="0" i="1" smtClean="0">
                                <a:solidFill>
                                  <a:schemeClr val="accent1">
                                    <a:lumMod val="50000"/>
                                  </a:schemeClr>
                                </a:solidFill>
                                <a:latin typeface="Cambria Math" panose="02040503050406030204" pitchFamily="18" charset="0"/>
                              </a:rPr>
                              <m:t>𝑥</m:t>
                            </m:r>
                          </m:e>
                          <m:sub>
                            <m:r>
                              <a:rPr lang="es-ES" sz="1100" b="0" i="1" smtClean="0">
                                <a:solidFill>
                                  <a:schemeClr val="accent1">
                                    <a:lumMod val="50000"/>
                                  </a:schemeClr>
                                </a:solidFill>
                                <a:latin typeface="Cambria Math" panose="02040503050406030204" pitchFamily="18" charset="0"/>
                              </a:rPr>
                              <m:t>1</m:t>
                            </m:r>
                          </m:sub>
                        </m:sSub>
                        <m:d>
                          <m:dPr>
                            <m:ctrlPr>
                              <a:rPr lang="es-ES" sz="1100" b="0" i="1" smtClean="0">
                                <a:solidFill>
                                  <a:schemeClr val="accent1">
                                    <a:lumMod val="50000"/>
                                  </a:schemeClr>
                                </a:solidFill>
                                <a:latin typeface="Cambria Math" panose="02040503050406030204" pitchFamily="18" charset="0"/>
                              </a:rPr>
                            </m:ctrlPr>
                          </m:dPr>
                          <m:e>
                            <m:r>
                              <a:rPr lang="es-ES" sz="1100" b="0" i="1" smtClean="0">
                                <a:solidFill>
                                  <a:schemeClr val="accent1">
                                    <a:lumMod val="50000"/>
                                  </a:schemeClr>
                                </a:solidFill>
                                <a:latin typeface="Cambria Math" panose="02040503050406030204" pitchFamily="18" charset="0"/>
                              </a:rPr>
                              <m:t>𝑘</m:t>
                            </m:r>
                            <m:r>
                              <a:rPr lang="es-ES" sz="1100" b="0" i="1" smtClean="0">
                                <a:solidFill>
                                  <a:schemeClr val="accent1">
                                    <a:lumMod val="50000"/>
                                  </a:schemeClr>
                                </a:solidFill>
                                <a:latin typeface="Cambria Math" panose="02040503050406030204" pitchFamily="18" charset="0"/>
                              </a:rPr>
                              <m:t>+4|</m:t>
                            </m:r>
                            <m:r>
                              <a:rPr lang="es-ES" sz="1100" b="0" i="1" smtClean="0">
                                <a:solidFill>
                                  <a:schemeClr val="accent1">
                                    <a:lumMod val="50000"/>
                                  </a:schemeClr>
                                </a:solidFill>
                                <a:latin typeface="Cambria Math" panose="02040503050406030204" pitchFamily="18" charset="0"/>
                              </a:rPr>
                              <m:t>𝑘</m:t>
                            </m:r>
                          </m:e>
                        </m:d>
                      </m:oMath>
                    </m:oMathPara>
                  </a14:m>
                  <a:endParaRPr lang="es-ES" sz="1100" dirty="0"/>
                </a:p>
              </p:txBody>
            </p:sp>
          </mc:Choice>
          <mc:Fallback xmlns="">
            <p:sp>
              <p:nvSpPr>
                <p:cNvPr id="147" name="CuadroTexto 146">
                  <a:extLst>
                    <a:ext uri="{FF2B5EF4-FFF2-40B4-BE49-F238E27FC236}">
                      <a16:creationId xmlns:a16="http://schemas.microsoft.com/office/drawing/2014/main" id="{618F7B72-8DF0-433D-B2A2-87CA1AE89974}"/>
                    </a:ext>
                  </a:extLst>
                </p:cNvPr>
                <p:cNvSpPr txBox="1">
                  <a:spLocks noRot="1" noChangeAspect="1" noMove="1" noResize="1" noEditPoints="1" noAdjustHandles="1" noChangeArrowheads="1" noChangeShapeType="1" noTextEdit="1"/>
                </p:cNvSpPr>
                <p:nvPr/>
              </p:nvSpPr>
              <p:spPr>
                <a:xfrm>
                  <a:off x="9724632" y="4986158"/>
                  <a:ext cx="1224000" cy="261610"/>
                </a:xfrm>
                <a:prstGeom prst="rect">
                  <a:avLst/>
                </a:prstGeom>
                <a:blipFill>
                  <a:blip r:embed="rId38"/>
                  <a:stretch>
                    <a:fillRect b="-4651"/>
                  </a:stretch>
                </a:blipFill>
              </p:spPr>
              <p:txBody>
                <a:bodyPr/>
                <a:lstStyle/>
                <a:p>
                  <a:r>
                    <a:rPr lang="es-ES">
                      <a:noFill/>
                    </a:rPr>
                    <a:t> </a:t>
                  </a:r>
                </a:p>
              </p:txBody>
            </p:sp>
          </mc:Fallback>
        </mc:AlternateContent>
        <p:cxnSp>
          <p:nvCxnSpPr>
            <p:cNvPr id="148" name="Conector recto de flecha 147">
              <a:extLst>
                <a:ext uri="{FF2B5EF4-FFF2-40B4-BE49-F238E27FC236}">
                  <a16:creationId xmlns:a16="http://schemas.microsoft.com/office/drawing/2014/main" id="{D5A6D28A-D30D-4EC5-8F37-2B62D378B79B}"/>
                </a:ext>
              </a:extLst>
            </p:cNvPr>
            <p:cNvCxnSpPr>
              <a:cxnSpLocks/>
            </p:cNvCxnSpPr>
            <p:nvPr/>
          </p:nvCxnSpPr>
          <p:spPr>
            <a:xfrm>
              <a:off x="9687401" y="4919777"/>
              <a:ext cx="451214" cy="1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0" name="Rectángulo: esquinas redondeadas 169">
                <a:extLst>
                  <a:ext uri="{FF2B5EF4-FFF2-40B4-BE49-F238E27FC236}">
                    <a16:creationId xmlns:a16="http://schemas.microsoft.com/office/drawing/2014/main" id="{21CE5511-DEAA-4980-8DB5-7A9820152C71}"/>
                  </a:ext>
                </a:extLst>
              </p:cNvPr>
              <p:cNvSpPr/>
              <p:nvPr/>
            </p:nvSpPr>
            <p:spPr>
              <a:xfrm>
                <a:off x="539965" y="4395142"/>
                <a:ext cx="5040000" cy="36000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𝑓</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𝐶</m:t>
                      </m:r>
                      <m:r>
                        <a:rPr lang="es-ES" sz="1000" b="0" i="1" smtClean="0">
                          <a:solidFill>
                            <a:schemeClr val="tx1"/>
                          </a:solidFill>
                          <a:latin typeface="Cambria Math" panose="02040503050406030204" pitchFamily="18" charset="0"/>
                        </a:rPr>
                        <m:t>á</m:t>
                      </m:r>
                      <m:r>
                        <a:rPr lang="es-ES" sz="1000" b="0" i="1" smtClean="0">
                          <a:solidFill>
                            <a:schemeClr val="tx1"/>
                          </a:solidFill>
                          <a:latin typeface="Cambria Math" panose="02040503050406030204" pitchFamily="18" charset="0"/>
                        </a:rPr>
                        <m:t>𝑙𝑐𝑢𝑙𝑜</m:t>
                      </m:r>
                      <m:r>
                        <a:rPr lang="es-ES" sz="1000" b="0" i="1" smtClean="0">
                          <a:solidFill>
                            <a:schemeClr val="tx1"/>
                          </a:solidFill>
                          <a:latin typeface="Cambria Math" panose="02040503050406030204" pitchFamily="18" charset="0"/>
                        </a:rPr>
                        <m:t> </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𝑔</m:t>
                          </m:r>
                        </m:e>
                        <m:sub>
                          <m:r>
                            <a:rPr lang="es-ES" sz="1000" b="0" i="1" smtClean="0">
                              <a:solidFill>
                                <a:schemeClr val="tx1"/>
                              </a:solidFill>
                              <a:latin typeface="Cambria Math" panose="02040503050406030204" pitchFamily="18" charset="0"/>
                            </a:rPr>
                            <m:t>𝑖</m:t>
                          </m:r>
                        </m:sub>
                      </m:sSub>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𝑦</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𝑔𝑒𝑛𝑒𝑟𝑎𝑐𝑖</m:t>
                      </m:r>
                      <m:r>
                        <a:rPr lang="es-ES" sz="1000" b="0" i="1" smtClean="0">
                          <a:solidFill>
                            <a:schemeClr val="tx1"/>
                          </a:solidFill>
                          <a:latin typeface="Cambria Math" panose="02040503050406030204" pitchFamily="18" charset="0"/>
                        </a:rPr>
                        <m:t>ó</m:t>
                      </m:r>
                      <m:r>
                        <a:rPr lang="es-ES" sz="1000" b="0" i="1" smtClean="0">
                          <a:solidFill>
                            <a:schemeClr val="tx1"/>
                          </a:solidFill>
                          <a:latin typeface="Cambria Math" panose="02040503050406030204" pitchFamily="18" charset="0"/>
                        </a:rPr>
                        <m:t>𝑛</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𝑚𝑎𝑡𝑟𝑖𝑧</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𝐺</m:t>
                      </m:r>
                    </m:oMath>
                  </m:oMathPara>
                </a14:m>
                <a:endParaRPr lang="es-ES" sz="1000" dirty="0">
                  <a:solidFill>
                    <a:schemeClr val="tx1"/>
                  </a:solidFill>
                </a:endParaRPr>
              </a:p>
            </p:txBody>
          </p:sp>
        </mc:Choice>
        <mc:Fallback xmlns="">
          <p:sp>
            <p:nvSpPr>
              <p:cNvPr id="170" name="Rectángulo: esquinas redondeadas 169">
                <a:extLst>
                  <a:ext uri="{FF2B5EF4-FFF2-40B4-BE49-F238E27FC236}">
                    <a16:creationId xmlns:a16="http://schemas.microsoft.com/office/drawing/2014/main" id="{21CE5511-DEAA-4980-8DB5-7A9820152C71}"/>
                  </a:ext>
                </a:extLst>
              </p:cNvPr>
              <p:cNvSpPr>
                <a:spLocks noRot="1" noChangeAspect="1" noMove="1" noResize="1" noEditPoints="1" noAdjustHandles="1" noChangeArrowheads="1" noChangeShapeType="1" noTextEdit="1"/>
              </p:cNvSpPr>
              <p:nvPr/>
            </p:nvSpPr>
            <p:spPr>
              <a:xfrm>
                <a:off x="539965" y="4395142"/>
                <a:ext cx="5040000" cy="360000"/>
              </a:xfrm>
              <a:prstGeom prst="roundRect">
                <a:avLst/>
              </a:prstGeom>
              <a:blipFill>
                <a:blip r:embed="rId39"/>
                <a:stretch>
                  <a:fillRect/>
                </a:stretch>
              </a:blipFill>
              <a:ln>
                <a:prstDash val="sysDot"/>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2" name="Rectángulo: esquinas redondeadas 171">
                <a:extLst>
                  <a:ext uri="{FF2B5EF4-FFF2-40B4-BE49-F238E27FC236}">
                    <a16:creationId xmlns:a16="http://schemas.microsoft.com/office/drawing/2014/main" id="{7EE332E9-0D77-47C0-BEAA-732B47B493B4}"/>
                  </a:ext>
                </a:extLst>
              </p:cNvPr>
              <p:cNvSpPr/>
              <p:nvPr/>
            </p:nvSpPr>
            <p:spPr>
              <a:xfrm>
                <a:off x="539965" y="4844011"/>
                <a:ext cx="5040000" cy="36000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𝑔</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𝐺𝑒𝑛𝑒𝑟𝑎𝑐𝑖</m:t>
                      </m:r>
                      <m:r>
                        <a:rPr lang="es-ES" sz="1000" b="0" i="1" smtClean="0">
                          <a:solidFill>
                            <a:schemeClr val="tx1"/>
                          </a:solidFill>
                          <a:latin typeface="Cambria Math" panose="02040503050406030204" pitchFamily="18" charset="0"/>
                        </a:rPr>
                        <m:t>ó</m:t>
                      </m:r>
                      <m:r>
                        <a:rPr lang="es-ES" sz="1000" b="0" i="1" smtClean="0">
                          <a:solidFill>
                            <a:schemeClr val="tx1"/>
                          </a:solidFill>
                          <a:latin typeface="Cambria Math" panose="02040503050406030204" pitchFamily="18" charset="0"/>
                        </a:rPr>
                        <m:t>𝑛</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𝑣𝑒𝑐𝑡𝑜𝑟</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𝑊𝑟𝑒𝑓</m:t>
                      </m:r>
                    </m:oMath>
                  </m:oMathPara>
                </a14:m>
                <a:endParaRPr lang="es-ES" sz="1000" dirty="0">
                  <a:solidFill>
                    <a:schemeClr val="tx1"/>
                  </a:solidFill>
                </a:endParaRPr>
              </a:p>
            </p:txBody>
          </p:sp>
        </mc:Choice>
        <mc:Fallback xmlns="">
          <p:sp>
            <p:nvSpPr>
              <p:cNvPr id="172" name="Rectángulo: esquinas redondeadas 171">
                <a:extLst>
                  <a:ext uri="{FF2B5EF4-FFF2-40B4-BE49-F238E27FC236}">
                    <a16:creationId xmlns:a16="http://schemas.microsoft.com/office/drawing/2014/main" id="{7EE332E9-0D77-47C0-BEAA-732B47B493B4}"/>
                  </a:ext>
                </a:extLst>
              </p:cNvPr>
              <p:cNvSpPr>
                <a:spLocks noRot="1" noChangeAspect="1" noMove="1" noResize="1" noEditPoints="1" noAdjustHandles="1" noChangeArrowheads="1" noChangeShapeType="1" noTextEdit="1"/>
              </p:cNvSpPr>
              <p:nvPr/>
            </p:nvSpPr>
            <p:spPr>
              <a:xfrm>
                <a:off x="539965" y="4844011"/>
                <a:ext cx="5040000" cy="360000"/>
              </a:xfrm>
              <a:prstGeom prst="roundRect">
                <a:avLst/>
              </a:prstGeom>
              <a:blipFill>
                <a:blip r:embed="rId40"/>
                <a:stretch>
                  <a:fillRect/>
                </a:stretch>
              </a:blipFill>
              <a:ln>
                <a:prstDash val="sysDot"/>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4" name="Rectángulo: esquinas redondeadas 173">
                <a:extLst>
                  <a:ext uri="{FF2B5EF4-FFF2-40B4-BE49-F238E27FC236}">
                    <a16:creationId xmlns:a16="http://schemas.microsoft.com/office/drawing/2014/main" id="{FF762123-B687-4617-9B6A-F300DD6E721D}"/>
                  </a:ext>
                </a:extLst>
              </p:cNvPr>
              <p:cNvSpPr/>
              <p:nvPr/>
            </p:nvSpPr>
            <p:spPr>
              <a:xfrm>
                <a:off x="539965" y="5292880"/>
                <a:ext cx="5040000" cy="36000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h</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𝑂𝑝𝑡𝑖𝑚𝑖𝑧𝑎𝑐𝑖</m:t>
                      </m:r>
                      <m:r>
                        <a:rPr lang="es-ES" sz="1000" b="0" i="1" smtClean="0">
                          <a:solidFill>
                            <a:schemeClr val="tx1"/>
                          </a:solidFill>
                          <a:latin typeface="Cambria Math" panose="02040503050406030204" pitchFamily="18" charset="0"/>
                        </a:rPr>
                        <m:t>ó</m:t>
                      </m:r>
                      <m:r>
                        <a:rPr lang="es-ES" sz="1000" b="0" i="1" smtClean="0">
                          <a:solidFill>
                            <a:schemeClr val="tx1"/>
                          </a:solidFill>
                          <a:latin typeface="Cambria Math" panose="02040503050406030204" pitchFamily="18" charset="0"/>
                        </a:rPr>
                        <m:t>𝑛</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𝑑</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𝑢</m:t>
                          </m:r>
                        </m:e>
                        <m:sub>
                          <m:r>
                            <a:rPr lang="es-ES" sz="1000" b="0" i="1" smtClean="0">
                              <a:solidFill>
                                <a:schemeClr val="tx1"/>
                              </a:solidFill>
                              <a:latin typeface="Cambria Math" panose="02040503050406030204" pitchFamily="18" charset="0"/>
                            </a:rPr>
                            <m:t>𝑘</m:t>
                          </m:r>
                        </m:sub>
                      </m:sSub>
                      <m:r>
                        <a:rPr lang="es-ES" sz="1000" b="0" i="1" smtClean="0">
                          <a:solidFill>
                            <a:schemeClr val="tx1"/>
                          </a:solidFill>
                          <a:latin typeface="Cambria Math" panose="02040503050406030204" pitchFamily="18" charset="0"/>
                        </a:rPr>
                        <m:t>=</m:t>
                      </m:r>
                      <m:sSup>
                        <m:sSupPr>
                          <m:ctrlPr>
                            <a:rPr lang="es-ES" sz="1000" b="0" i="1" smtClean="0">
                              <a:solidFill>
                                <a:schemeClr val="tx1"/>
                              </a:solidFill>
                              <a:latin typeface="Cambria Math" panose="02040503050406030204" pitchFamily="18" charset="0"/>
                            </a:rPr>
                          </m:ctrlPr>
                        </m:sSupPr>
                        <m:e>
                          <m:d>
                            <m:dPr>
                              <m:ctrlPr>
                                <a:rPr lang="es-ES" sz="1000" b="0" i="1" smtClean="0">
                                  <a:solidFill>
                                    <a:schemeClr val="tx1"/>
                                  </a:solidFill>
                                  <a:latin typeface="Cambria Math" panose="02040503050406030204" pitchFamily="18" charset="0"/>
                                </a:rPr>
                              </m:ctrlPr>
                            </m:dPr>
                            <m:e>
                              <m:sSup>
                                <m:sSupPr>
                                  <m:ctrlPr>
                                    <a:rPr lang="es-ES" sz="1000" b="0" i="1" smtClean="0">
                                      <a:solidFill>
                                        <a:schemeClr val="tx1"/>
                                      </a:solidFill>
                                      <a:latin typeface="Cambria Math" panose="02040503050406030204" pitchFamily="18" charset="0"/>
                                    </a:rPr>
                                  </m:ctrlPr>
                                </m:sSupPr>
                                <m:e>
                                  <m:r>
                                    <a:rPr lang="es-ES" sz="1000" b="0" i="1" smtClean="0">
                                      <a:solidFill>
                                        <a:schemeClr val="tx1"/>
                                      </a:solidFill>
                                      <a:latin typeface="Cambria Math" panose="02040503050406030204" pitchFamily="18" charset="0"/>
                                    </a:rPr>
                                    <m:t>𝐺</m:t>
                                  </m:r>
                                </m:e>
                                <m:sup>
                                  <m:r>
                                    <a:rPr lang="es-ES" sz="1000" b="0" i="1" smtClean="0">
                                      <a:solidFill>
                                        <a:schemeClr val="tx1"/>
                                      </a:solidFill>
                                      <a:latin typeface="Cambria Math" panose="02040503050406030204" pitchFamily="18" charset="0"/>
                                    </a:rPr>
                                    <m:t>′</m:t>
                                  </m:r>
                                </m:sup>
                              </m:sSup>
                              <m:r>
                                <a:rPr lang="es-ES" sz="1000" b="0" i="1" smtClean="0">
                                  <a:solidFill>
                                    <a:schemeClr val="tx1"/>
                                  </a:solidFill>
                                  <a:latin typeface="Cambria Math" panose="02040503050406030204" pitchFamily="18" charset="0"/>
                                </a:rPr>
                                <m:t>𝑄𝐺</m:t>
                              </m:r>
                              <m:r>
                                <a:rPr lang="es-ES" sz="1000" b="0" i="1" smtClean="0">
                                  <a:solidFill>
                                    <a:schemeClr val="tx1"/>
                                  </a:solidFill>
                                  <a:latin typeface="Cambria Math" panose="02040503050406030204" pitchFamily="18" charset="0"/>
                                </a:rPr>
                                <m:t>+</m:t>
                              </m:r>
                              <m:r>
                                <a:rPr lang="es-ES" sz="1000" b="0" i="1" smtClean="0">
                                  <a:solidFill>
                                    <a:schemeClr val="tx1"/>
                                  </a:solidFill>
                                  <a:latin typeface="Cambria Math" panose="02040503050406030204" pitchFamily="18" charset="0"/>
                                </a:rPr>
                                <m:t>𝑅</m:t>
                              </m:r>
                            </m:e>
                          </m:d>
                        </m:e>
                        <m:sup>
                          <m:r>
                            <a:rPr lang="es-ES" sz="1000" b="0" i="1" smtClean="0">
                              <a:solidFill>
                                <a:schemeClr val="tx1"/>
                              </a:solidFill>
                              <a:latin typeface="Cambria Math" panose="02040503050406030204" pitchFamily="18" charset="0"/>
                            </a:rPr>
                            <m:t>−1</m:t>
                          </m:r>
                        </m:sup>
                      </m:sSup>
                      <m:sSup>
                        <m:sSupPr>
                          <m:ctrlPr>
                            <a:rPr lang="es-ES" sz="1000" b="0" i="1" smtClean="0">
                              <a:solidFill>
                                <a:schemeClr val="tx1"/>
                              </a:solidFill>
                              <a:latin typeface="Cambria Math" panose="02040503050406030204" pitchFamily="18" charset="0"/>
                            </a:rPr>
                          </m:ctrlPr>
                        </m:sSupPr>
                        <m:e>
                          <m:r>
                            <a:rPr lang="es-ES" sz="1000" b="0" i="1" smtClean="0">
                              <a:solidFill>
                                <a:schemeClr val="tx1"/>
                              </a:solidFill>
                              <a:latin typeface="Cambria Math" panose="02040503050406030204" pitchFamily="18" charset="0"/>
                            </a:rPr>
                            <m:t>𝐺</m:t>
                          </m:r>
                        </m:e>
                        <m:sup>
                          <m:r>
                            <a:rPr lang="es-ES" sz="1000" b="0" i="1" smtClean="0">
                              <a:solidFill>
                                <a:schemeClr val="tx1"/>
                              </a:solidFill>
                              <a:latin typeface="Cambria Math" panose="02040503050406030204" pitchFamily="18" charset="0"/>
                            </a:rPr>
                            <m:t>′</m:t>
                          </m:r>
                        </m:sup>
                      </m:sSup>
                      <m:r>
                        <a:rPr lang="es-ES" sz="1000" b="0" i="1" smtClean="0">
                          <a:solidFill>
                            <a:schemeClr val="tx1"/>
                          </a:solidFill>
                          <a:latin typeface="Cambria Math" panose="02040503050406030204" pitchFamily="18" charset="0"/>
                        </a:rPr>
                        <m:t>𝑄</m:t>
                      </m:r>
                      <m:r>
                        <a:rPr lang="es-ES" sz="1000" b="0" i="1" smtClean="0">
                          <a:solidFill>
                            <a:schemeClr val="tx1"/>
                          </a:solidFill>
                          <a:latin typeface="Cambria Math" panose="02040503050406030204" pitchFamily="18" charset="0"/>
                        </a:rPr>
                        <m:t>(</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𝑊</m:t>
                          </m:r>
                        </m:e>
                        <m:sub>
                          <m:r>
                            <a:rPr lang="es-ES" sz="1000" b="0" i="1" smtClean="0">
                              <a:solidFill>
                                <a:schemeClr val="tx1"/>
                              </a:solidFill>
                              <a:latin typeface="Cambria Math" panose="02040503050406030204" pitchFamily="18" charset="0"/>
                            </a:rPr>
                            <m:t>𝑟𝑒𝑓</m:t>
                          </m:r>
                        </m:sub>
                      </m:sSub>
                      <m:r>
                        <a:rPr lang="es-ES" sz="1000" b="0" i="1" smtClean="0">
                          <a:solidFill>
                            <a:schemeClr val="tx1"/>
                          </a:solidFill>
                          <a:latin typeface="Cambria Math" panose="02040503050406030204" pitchFamily="18" charset="0"/>
                        </a:rPr>
                        <m:t>−</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𝑌</m:t>
                          </m:r>
                        </m:e>
                        <m:sub>
                          <m:r>
                            <a:rPr lang="es-ES" sz="1000" b="0" i="1" smtClean="0">
                              <a:solidFill>
                                <a:schemeClr val="tx1"/>
                              </a:solidFill>
                              <a:latin typeface="Cambria Math" panose="02040503050406030204" pitchFamily="18" charset="0"/>
                            </a:rPr>
                            <m:t>𝑓𝑟𝑒𝑒</m:t>
                          </m:r>
                        </m:sub>
                      </m:sSub>
                      <m:r>
                        <a:rPr lang="es-ES" sz="1000" b="0" i="1" smtClean="0">
                          <a:solidFill>
                            <a:schemeClr val="tx1"/>
                          </a:solidFill>
                          <a:latin typeface="Cambria Math" panose="02040503050406030204" pitchFamily="18" charset="0"/>
                        </a:rPr>
                        <m:t>)</m:t>
                      </m:r>
                    </m:oMath>
                  </m:oMathPara>
                </a14:m>
                <a:endParaRPr lang="es-ES" sz="1000" dirty="0">
                  <a:solidFill>
                    <a:schemeClr val="tx1"/>
                  </a:solidFill>
                </a:endParaRPr>
              </a:p>
            </p:txBody>
          </p:sp>
        </mc:Choice>
        <mc:Fallback xmlns="">
          <p:sp>
            <p:nvSpPr>
              <p:cNvPr id="174" name="Rectángulo: esquinas redondeadas 173">
                <a:extLst>
                  <a:ext uri="{FF2B5EF4-FFF2-40B4-BE49-F238E27FC236}">
                    <a16:creationId xmlns:a16="http://schemas.microsoft.com/office/drawing/2014/main" id="{FF762123-B687-4617-9B6A-F300DD6E721D}"/>
                  </a:ext>
                </a:extLst>
              </p:cNvPr>
              <p:cNvSpPr>
                <a:spLocks noRot="1" noChangeAspect="1" noMove="1" noResize="1" noEditPoints="1" noAdjustHandles="1" noChangeArrowheads="1" noChangeShapeType="1" noTextEdit="1"/>
              </p:cNvSpPr>
              <p:nvPr/>
            </p:nvSpPr>
            <p:spPr>
              <a:xfrm>
                <a:off x="539965" y="5292880"/>
                <a:ext cx="5040000" cy="360000"/>
              </a:xfrm>
              <a:prstGeom prst="roundRect">
                <a:avLst/>
              </a:prstGeom>
              <a:blipFill>
                <a:blip r:embed="rId41"/>
                <a:stretch>
                  <a:fillRect/>
                </a:stretch>
              </a:blipFill>
              <a:ln>
                <a:prstDash val="sysDot"/>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6" name="Rectángulo: esquinas redondeadas 175">
                <a:extLst>
                  <a:ext uri="{FF2B5EF4-FFF2-40B4-BE49-F238E27FC236}">
                    <a16:creationId xmlns:a16="http://schemas.microsoft.com/office/drawing/2014/main" id="{FD415105-258D-417D-9B64-1E0CA8BFAB5B}"/>
                  </a:ext>
                </a:extLst>
              </p:cNvPr>
              <p:cNvSpPr/>
              <p:nvPr/>
            </p:nvSpPr>
            <p:spPr>
              <a:xfrm>
                <a:off x="539965" y="5741749"/>
                <a:ext cx="5040000" cy="36000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𝑖</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𝐶</m:t>
                      </m:r>
                      <m:r>
                        <a:rPr lang="es-ES" sz="1000" b="0" i="1" smtClean="0">
                          <a:solidFill>
                            <a:schemeClr val="tx1"/>
                          </a:solidFill>
                          <a:latin typeface="Cambria Math" panose="02040503050406030204" pitchFamily="18" charset="0"/>
                        </a:rPr>
                        <m:t>á</m:t>
                      </m:r>
                      <m:r>
                        <a:rPr lang="es-ES" sz="1000" b="0" i="1" smtClean="0">
                          <a:solidFill>
                            <a:schemeClr val="tx1"/>
                          </a:solidFill>
                          <a:latin typeface="Cambria Math" panose="02040503050406030204" pitchFamily="18" charset="0"/>
                        </a:rPr>
                        <m:t>𝑙𝑐𝑢𝑙𝑜</m:t>
                      </m:r>
                      <m:r>
                        <a:rPr lang="es-ES" sz="1000" b="0" i="1" smtClean="0">
                          <a:solidFill>
                            <a:schemeClr val="tx1"/>
                          </a:solidFill>
                          <a:latin typeface="Cambria Math" panose="02040503050406030204" pitchFamily="18" charset="0"/>
                        </a:rPr>
                        <m:t> </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𝑢</m:t>
                          </m:r>
                        </m:e>
                        <m:sub>
                          <m:r>
                            <a:rPr lang="es-ES" sz="1000" b="0" i="1" smtClean="0">
                              <a:solidFill>
                                <a:schemeClr val="tx1"/>
                              </a:solidFill>
                              <a:latin typeface="Cambria Math" panose="02040503050406030204" pitchFamily="18" charset="0"/>
                            </a:rPr>
                            <m:t>𝑘</m:t>
                          </m:r>
                        </m:sub>
                      </m:sSub>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𝑘</m:t>
                          </m:r>
                          <m:r>
                            <a:rPr lang="es-ES" sz="1000" b="0" i="1" smtClean="0">
                              <a:solidFill>
                                <a:schemeClr val="tx1"/>
                              </a:solidFill>
                              <a:latin typeface="Cambria Math" panose="02040503050406030204" pitchFamily="18" charset="0"/>
                            </a:rPr>
                            <m:t>+1</m:t>
                          </m:r>
                        </m:e>
                      </m:d>
                      <m:r>
                        <a:rPr lang="es-ES" sz="1000" b="0" i="1" smtClean="0">
                          <a:solidFill>
                            <a:schemeClr val="tx1"/>
                          </a:solidFill>
                          <a:latin typeface="Cambria Math" panose="02040503050406030204" pitchFamily="18" charset="0"/>
                        </a:rPr>
                        <m:t>=</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𝑢</m:t>
                          </m:r>
                        </m:e>
                        <m:sub>
                          <m:r>
                            <a:rPr lang="es-ES" sz="1000" b="0" i="1" smtClean="0">
                              <a:solidFill>
                                <a:schemeClr val="tx1"/>
                              </a:solidFill>
                              <a:latin typeface="Cambria Math" panose="02040503050406030204" pitchFamily="18" charset="0"/>
                            </a:rPr>
                            <m:t>𝑘</m:t>
                          </m:r>
                        </m:sub>
                      </m:sSub>
                      <m:d>
                        <m:dPr>
                          <m:ctrlPr>
                            <a:rPr lang="es-ES" sz="1000" b="0" i="1" smtClean="0">
                              <a:solidFill>
                                <a:schemeClr val="tx1"/>
                              </a:solidFill>
                              <a:latin typeface="Cambria Math" panose="02040503050406030204" pitchFamily="18" charset="0"/>
                            </a:rPr>
                          </m:ctrlPr>
                        </m:dPr>
                        <m:e>
                          <m:r>
                            <a:rPr lang="es-ES" sz="1000" b="0" i="1" smtClean="0">
                              <a:solidFill>
                                <a:schemeClr val="tx1"/>
                              </a:solidFill>
                              <a:latin typeface="Cambria Math" panose="02040503050406030204" pitchFamily="18" charset="0"/>
                            </a:rPr>
                            <m:t>𝑘</m:t>
                          </m:r>
                        </m:e>
                      </m:d>
                      <m:r>
                        <a:rPr lang="es-ES" sz="1000" b="0" i="1" smtClean="0">
                          <a:solidFill>
                            <a:schemeClr val="tx1"/>
                          </a:solidFill>
                          <a:latin typeface="Cambria Math" panose="02040503050406030204" pitchFamily="18" charset="0"/>
                        </a:rPr>
                        <m:t>+</m:t>
                      </m:r>
                      <m:r>
                        <a:rPr lang="es-ES" sz="1000" b="0" i="1" smtClean="0">
                          <a:solidFill>
                            <a:schemeClr val="tx1"/>
                          </a:solidFill>
                          <a:latin typeface="Cambria Math" panose="02040503050406030204" pitchFamily="18" charset="0"/>
                        </a:rPr>
                        <m:t>𝑑</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𝑢</m:t>
                          </m:r>
                        </m:e>
                        <m:sub>
                          <m:r>
                            <a:rPr lang="es-ES" sz="1000" b="0" i="1" smtClean="0">
                              <a:solidFill>
                                <a:schemeClr val="tx1"/>
                              </a:solidFill>
                              <a:latin typeface="Cambria Math" panose="02040503050406030204" pitchFamily="18" charset="0"/>
                            </a:rPr>
                            <m:t>𝑘</m:t>
                          </m:r>
                        </m:sub>
                      </m:sSub>
                    </m:oMath>
                  </m:oMathPara>
                </a14:m>
                <a:endParaRPr lang="es-ES" sz="1000" dirty="0">
                  <a:solidFill>
                    <a:schemeClr val="tx1"/>
                  </a:solidFill>
                </a:endParaRPr>
              </a:p>
            </p:txBody>
          </p:sp>
        </mc:Choice>
        <mc:Fallback xmlns="">
          <p:sp>
            <p:nvSpPr>
              <p:cNvPr id="176" name="Rectángulo: esquinas redondeadas 175">
                <a:extLst>
                  <a:ext uri="{FF2B5EF4-FFF2-40B4-BE49-F238E27FC236}">
                    <a16:creationId xmlns:a16="http://schemas.microsoft.com/office/drawing/2014/main" id="{FD415105-258D-417D-9B64-1E0CA8BFAB5B}"/>
                  </a:ext>
                </a:extLst>
              </p:cNvPr>
              <p:cNvSpPr>
                <a:spLocks noRot="1" noChangeAspect="1" noMove="1" noResize="1" noEditPoints="1" noAdjustHandles="1" noChangeArrowheads="1" noChangeShapeType="1" noTextEdit="1"/>
              </p:cNvSpPr>
              <p:nvPr/>
            </p:nvSpPr>
            <p:spPr>
              <a:xfrm>
                <a:off x="539965" y="5741749"/>
                <a:ext cx="5040000" cy="360000"/>
              </a:xfrm>
              <a:prstGeom prst="roundRect">
                <a:avLst/>
              </a:prstGeom>
              <a:blipFill>
                <a:blip r:embed="rId42"/>
                <a:stretch>
                  <a:fillRect/>
                </a:stretch>
              </a:blipFill>
              <a:ln>
                <a:prstDash val="sysDot"/>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0" name="Rectángulo: esquinas redondeadas 179">
                <a:extLst>
                  <a:ext uri="{FF2B5EF4-FFF2-40B4-BE49-F238E27FC236}">
                    <a16:creationId xmlns:a16="http://schemas.microsoft.com/office/drawing/2014/main" id="{9BAFBDCC-2D96-4FC5-846D-7902C6DAB116}"/>
                  </a:ext>
                </a:extLst>
              </p:cNvPr>
              <p:cNvSpPr/>
              <p:nvPr/>
            </p:nvSpPr>
            <p:spPr>
              <a:xfrm>
                <a:off x="539965" y="6190622"/>
                <a:ext cx="5040000" cy="36000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s-ES" sz="1000" b="0" i="1" smtClean="0">
                          <a:solidFill>
                            <a:schemeClr val="tx1"/>
                          </a:solidFill>
                          <a:latin typeface="Cambria Math" panose="02040503050406030204" pitchFamily="18" charset="0"/>
                        </a:rPr>
                        <m:t>𝑗</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𝐸𝑠𝑐𝑎𝑙𝑎𝑟</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𝑑𝑒</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𝑣𝑎𝑙𝑜𝑟𝑒𝑠</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𝑟𝑒𝑎𝑙𝑒𝑠</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𝑓𝑢𝑧𝑧𝑦</m:t>
                      </m:r>
                      <m:r>
                        <a:rPr lang="es-ES" sz="1000" b="0" i="1" smtClean="0">
                          <a:solidFill>
                            <a:schemeClr val="tx1"/>
                          </a:solidFill>
                          <a:latin typeface="Cambria Math" panose="02040503050406030204" pitchFamily="18" charset="0"/>
                        </a:rPr>
                        <m:t> </m:t>
                      </m:r>
                      <m:sSub>
                        <m:sSubPr>
                          <m:ctrlPr>
                            <a:rPr lang="es-ES" sz="1000" b="0" i="1" smtClean="0">
                              <a:solidFill>
                                <a:schemeClr val="tx1"/>
                              </a:solidFill>
                              <a:latin typeface="Cambria Math" panose="02040503050406030204" pitchFamily="18" charset="0"/>
                            </a:rPr>
                          </m:ctrlPr>
                        </m:sSubPr>
                        <m:e>
                          <m:r>
                            <a:rPr lang="es-ES" sz="1000" b="0" i="1" smtClean="0">
                              <a:solidFill>
                                <a:schemeClr val="tx1"/>
                              </a:solidFill>
                              <a:latin typeface="Cambria Math" panose="02040503050406030204" pitchFamily="18" charset="0"/>
                            </a:rPr>
                            <m:t>𝑢</m:t>
                          </m:r>
                        </m:e>
                        <m:sub>
                          <m:r>
                            <a:rPr lang="es-ES" sz="1000" b="0" i="1" smtClean="0">
                              <a:solidFill>
                                <a:schemeClr val="tx1"/>
                              </a:solidFill>
                              <a:latin typeface="Cambria Math" panose="02040503050406030204" pitchFamily="18" charset="0"/>
                            </a:rPr>
                            <m:t>𝑘</m:t>
                          </m:r>
                        </m:sub>
                      </m:sSub>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𝑎</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𝑒𝑠𝑐𝑎𝑙𝑎</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𝑟𝑒𝑎𝑙</m:t>
                      </m:r>
                      <m:r>
                        <a:rPr lang="es-ES" sz="1000" b="0" i="1" smtClean="0">
                          <a:solidFill>
                            <a:schemeClr val="tx1"/>
                          </a:solidFill>
                          <a:latin typeface="Cambria Math" panose="02040503050406030204" pitchFamily="18" charset="0"/>
                        </a:rPr>
                        <m:t> </m:t>
                      </m:r>
                      <m:r>
                        <a:rPr lang="es-ES" sz="1000" b="0" i="1" smtClean="0">
                          <a:solidFill>
                            <a:schemeClr val="tx1"/>
                          </a:solidFill>
                          <a:latin typeface="Cambria Math" panose="02040503050406030204" pitchFamily="18" charset="0"/>
                        </a:rPr>
                        <m:t>𝑈</m:t>
                      </m:r>
                    </m:oMath>
                  </m:oMathPara>
                </a14:m>
                <a:endParaRPr lang="es-ES" sz="1000" dirty="0">
                  <a:solidFill>
                    <a:schemeClr val="tx1"/>
                  </a:solidFill>
                </a:endParaRPr>
              </a:p>
            </p:txBody>
          </p:sp>
        </mc:Choice>
        <mc:Fallback xmlns="">
          <p:sp>
            <p:nvSpPr>
              <p:cNvPr id="180" name="Rectángulo: esquinas redondeadas 179">
                <a:extLst>
                  <a:ext uri="{FF2B5EF4-FFF2-40B4-BE49-F238E27FC236}">
                    <a16:creationId xmlns:a16="http://schemas.microsoft.com/office/drawing/2014/main" id="{9BAFBDCC-2D96-4FC5-846D-7902C6DAB116}"/>
                  </a:ext>
                </a:extLst>
              </p:cNvPr>
              <p:cNvSpPr>
                <a:spLocks noRot="1" noChangeAspect="1" noMove="1" noResize="1" noEditPoints="1" noAdjustHandles="1" noChangeArrowheads="1" noChangeShapeType="1" noTextEdit="1"/>
              </p:cNvSpPr>
              <p:nvPr/>
            </p:nvSpPr>
            <p:spPr>
              <a:xfrm>
                <a:off x="539965" y="6190622"/>
                <a:ext cx="5040000" cy="360001"/>
              </a:xfrm>
              <a:prstGeom prst="roundRect">
                <a:avLst/>
              </a:prstGeom>
              <a:blipFill>
                <a:blip r:embed="rId43"/>
                <a:stretch>
                  <a:fillRect/>
                </a:stretch>
              </a:blipFill>
              <a:ln>
                <a:prstDash val="sysDot"/>
              </a:ln>
            </p:spPr>
            <p:txBody>
              <a:bodyPr/>
              <a:lstStyle/>
              <a:p>
                <a:r>
                  <a:rPr lang="es-ES">
                    <a:noFill/>
                  </a:rPr>
                  <a:t> </a:t>
                </a:r>
              </a:p>
            </p:txBody>
          </p:sp>
        </mc:Fallback>
      </mc:AlternateContent>
    </p:spTree>
    <p:extLst>
      <p:ext uri="{BB962C8B-B14F-4D97-AF65-F5344CB8AC3E}">
        <p14:creationId xmlns:p14="http://schemas.microsoft.com/office/powerpoint/2010/main" val="4049653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797CE-EE20-4379-9656-937FD602AB25}"/>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motivación</a:t>
            </a:r>
          </a:p>
        </p:txBody>
      </p:sp>
      <p:sp>
        <p:nvSpPr>
          <p:cNvPr id="6" name="Marcador de contenido 5">
            <a:extLst>
              <a:ext uri="{FF2B5EF4-FFF2-40B4-BE49-F238E27FC236}">
                <a16:creationId xmlns:a16="http://schemas.microsoft.com/office/drawing/2014/main" id="{ED53F50B-E4AA-4948-8099-0EDD2660E126}"/>
              </a:ext>
            </a:extLst>
          </p:cNvPr>
          <p:cNvSpPr>
            <a:spLocks noGrp="1"/>
          </p:cNvSpPr>
          <p:nvPr>
            <p:ph idx="1"/>
          </p:nvPr>
        </p:nvSpPr>
        <p:spPr>
          <a:xfrm>
            <a:off x="581192" y="2180496"/>
            <a:ext cx="11029615" cy="3678303"/>
          </a:xfrm>
        </p:spPr>
        <p:txBody>
          <a:bodyPr anchor="t">
            <a:noAutofit/>
          </a:bodyPr>
          <a:lstStyle/>
          <a:p>
            <a:pPr lvl="1">
              <a:buClr>
                <a:schemeClr val="accent1"/>
              </a:buClr>
              <a:buSzPct val="100000"/>
              <a:buFont typeface="Wingdings" panose="05000000000000000000" pitchFamily="2" charset="2"/>
              <a:buChar char="q"/>
            </a:pPr>
            <a:r>
              <a:rPr lang="es-CL" dirty="0"/>
              <a:t>Intereses.</a:t>
            </a:r>
          </a:p>
          <a:p>
            <a:pPr lvl="2">
              <a:buClr>
                <a:schemeClr val="accent1"/>
              </a:buClr>
              <a:buSzPct val="100000"/>
              <a:buFont typeface="Arial" panose="020B0604020202020204" pitchFamily="34" charset="0"/>
              <a:buChar char="•"/>
            </a:pPr>
            <a:r>
              <a:rPr lang="es-CL" dirty="0"/>
              <a:t>Inteligencia Artificial, Machine </a:t>
            </a:r>
            <a:r>
              <a:rPr lang="es-CL" dirty="0" err="1"/>
              <a:t>Learning</a:t>
            </a:r>
            <a:r>
              <a:rPr lang="es-CL" dirty="0"/>
              <a:t>, redes neuronales, Big Data…</a:t>
            </a:r>
          </a:p>
          <a:p>
            <a:pPr lvl="2">
              <a:buClr>
                <a:schemeClr val="accent1"/>
              </a:buClr>
              <a:buSzPct val="100000"/>
              <a:buFont typeface="Arial" panose="020B0604020202020204" pitchFamily="34" charset="0"/>
              <a:buChar char="•"/>
            </a:pPr>
            <a:r>
              <a:rPr lang="es-CL" dirty="0"/>
              <a:t>Lógica difusa, </a:t>
            </a:r>
            <a:r>
              <a:rPr lang="es-CL" dirty="0" err="1"/>
              <a:t>Fuzzy</a:t>
            </a:r>
            <a:r>
              <a:rPr lang="es-CL" dirty="0"/>
              <a:t> </a:t>
            </a:r>
            <a:r>
              <a:rPr lang="es-CL" dirty="0" err="1"/>
              <a:t>Logic</a:t>
            </a:r>
            <a:r>
              <a:rPr lang="es-CL" dirty="0"/>
              <a:t> </a:t>
            </a:r>
            <a:r>
              <a:rPr lang="es-CL" dirty="0" err="1"/>
              <a:t>Controlers</a:t>
            </a:r>
            <a:r>
              <a:rPr lang="es-CL" dirty="0"/>
              <a:t>.</a:t>
            </a:r>
          </a:p>
          <a:p>
            <a:pPr lvl="2">
              <a:buClr>
                <a:schemeClr val="accent1"/>
              </a:buClr>
              <a:buSzPct val="100000"/>
              <a:buFont typeface="Arial" panose="020B0604020202020204" pitchFamily="34" charset="0"/>
              <a:buChar char="•"/>
            </a:pPr>
            <a:r>
              <a:rPr lang="es-CL" dirty="0"/>
              <a:t>Sistemas de control.</a:t>
            </a:r>
          </a:p>
          <a:p>
            <a:pPr lvl="1">
              <a:buClr>
                <a:schemeClr val="accent1"/>
              </a:buClr>
              <a:buSzPct val="100000"/>
              <a:buFont typeface="Wingdings" panose="05000000000000000000" pitchFamily="2" charset="2"/>
              <a:buChar char="q"/>
            </a:pPr>
            <a:r>
              <a:rPr lang="es-CL" dirty="0"/>
              <a:t>Sobre el trabajo.</a:t>
            </a:r>
          </a:p>
          <a:p>
            <a:pPr lvl="2">
              <a:buClr>
                <a:schemeClr val="accent1"/>
              </a:buClr>
              <a:buSzPct val="100000"/>
              <a:buFont typeface="Arial" panose="020B0604020202020204" pitchFamily="34" charset="0"/>
              <a:buChar char="•"/>
            </a:pPr>
            <a:r>
              <a:rPr lang="es-CL" dirty="0"/>
              <a:t>Por limitante COVID-19 llevar a cabo un trabajo en casa.</a:t>
            </a:r>
          </a:p>
          <a:p>
            <a:pPr lvl="2">
              <a:buClr>
                <a:schemeClr val="accent1"/>
              </a:buClr>
              <a:buSzPct val="100000"/>
              <a:buFont typeface="Arial" panose="020B0604020202020204" pitchFamily="34" charset="0"/>
              <a:buChar char="•"/>
            </a:pPr>
            <a:r>
              <a:rPr lang="es-CL" dirty="0"/>
              <a:t>Realizar un trabajo de soporte en control con redes neuronales.</a:t>
            </a:r>
          </a:p>
          <a:p>
            <a:pPr lvl="2">
              <a:buClr>
                <a:schemeClr val="accent1"/>
              </a:buClr>
              <a:buSzPct val="100000"/>
              <a:buFont typeface="Arial" panose="020B0604020202020204" pitchFamily="34" charset="0"/>
              <a:buChar char="•"/>
            </a:pPr>
            <a:endParaRPr lang="es-CL" dirty="0"/>
          </a:p>
          <a:p>
            <a:pPr lvl="2">
              <a:buClr>
                <a:schemeClr val="accent1"/>
              </a:buClr>
              <a:buSzPct val="100000"/>
              <a:buFont typeface="Arial" panose="020B0604020202020204" pitchFamily="34" charset="0"/>
              <a:buChar char="•"/>
            </a:pPr>
            <a:endParaRPr lang="es-CL" dirty="0"/>
          </a:p>
          <a:p>
            <a:pPr lvl="1">
              <a:buClr>
                <a:srgbClr val="C00000"/>
              </a:buClr>
              <a:buSzPct val="100000"/>
              <a:buFont typeface="Wingdings" panose="05000000000000000000" pitchFamily="2" charset="2"/>
              <a:buChar char="q"/>
            </a:pPr>
            <a:r>
              <a:rPr lang="es-CL" dirty="0"/>
              <a:t>El problema</a:t>
            </a:r>
          </a:p>
          <a:p>
            <a:pPr lvl="2">
              <a:buClr>
                <a:srgbClr val="C00000"/>
              </a:buClr>
              <a:buSzPct val="100000"/>
              <a:buFont typeface="Arial" panose="020B0604020202020204" pitchFamily="34" charset="0"/>
              <a:buChar char="•"/>
            </a:pPr>
            <a:r>
              <a:rPr lang="es-CL" dirty="0"/>
              <a:t>Estrategias de control tradicionales requieren de un modelo totalmente conocido y a veces es difícil adaptarlas a sistemas MIMO no-lineales complejos.</a:t>
            </a:r>
          </a:p>
          <a:p>
            <a:pPr>
              <a:buSzPct val="120000"/>
            </a:pPr>
            <a:endParaRPr lang="es-CL" dirty="0"/>
          </a:p>
        </p:txBody>
      </p:sp>
      <p:pic>
        <p:nvPicPr>
          <p:cNvPr id="4098" name="Picture 2" descr="Explosion, Battle, Star, Fire, War, Bomb, Military">
            <a:extLst>
              <a:ext uri="{FF2B5EF4-FFF2-40B4-BE49-F238E27FC236}">
                <a16:creationId xmlns:a16="http://schemas.microsoft.com/office/drawing/2014/main" id="{8B06BB5C-BC32-451D-9E02-EEC0855C43B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5975" y="816978"/>
            <a:ext cx="775000" cy="7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Elipse 6">
                <a:extLst>
                  <a:ext uri="{FF2B5EF4-FFF2-40B4-BE49-F238E27FC236}">
                    <a16:creationId xmlns:a16="http://schemas.microsoft.com/office/drawing/2014/main" id="{7812D6A9-8068-48BE-97A0-E563E9DE661A}"/>
                  </a:ext>
                </a:extLst>
              </p:cNvPr>
              <p:cNvSpPr>
                <a:spLocks noChangeAspect="1"/>
              </p:cNvSpPr>
              <p:nvPr/>
            </p:nvSpPr>
            <p:spPr>
              <a:xfrm>
                <a:off x="10451733" y="2476626"/>
                <a:ext cx="1440000" cy="1440000"/>
              </a:xfrm>
              <a:prstGeom prst="ellipse">
                <a:avLst/>
              </a:prstGeom>
              <a:noFill/>
              <a:ln>
                <a:solidFill>
                  <a:schemeClr val="accent1">
                    <a:lumMod val="75000"/>
                  </a:schemeClr>
                </a:solidFill>
                <a:prstDash val="lgDash"/>
                <a:round/>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0" dirty="0">
                    <a:solidFill>
                      <a:schemeClr val="accent1"/>
                    </a:solidFill>
                  </a:rPr>
                  <a:t> </a:t>
                </a:r>
                <a14:m>
                  <m:oMath xmlns:m="http://schemas.openxmlformats.org/officeDocument/2006/math">
                    <m:r>
                      <a:rPr lang="es-CL" b="0" i="1" smtClean="0">
                        <a:solidFill>
                          <a:schemeClr val="accent1"/>
                        </a:solidFill>
                        <a:latin typeface="Cambria Math" panose="02040503050406030204" pitchFamily="18" charset="0"/>
                      </a:rPr>
                      <m:t>𝐴𝐼</m:t>
                    </m:r>
                  </m:oMath>
                </a14:m>
                <a:br>
                  <a:rPr lang="es-CL" b="0" i="1" dirty="0">
                    <a:solidFill>
                      <a:schemeClr val="accent1"/>
                    </a:solidFill>
                    <a:latin typeface="Cambria Math" panose="02040503050406030204" pitchFamily="18" charset="0"/>
                  </a:rPr>
                </a:br>
                <a:r>
                  <a:rPr lang="es-CL" b="0" i="1" dirty="0">
                    <a:solidFill>
                      <a:schemeClr val="accent1"/>
                    </a:solidFill>
                    <a:latin typeface="Cambria Math" panose="02040503050406030204" pitchFamily="18" charset="0"/>
                  </a:rPr>
                  <a:t> </a:t>
                </a:r>
                <a14:m>
                  <m:oMath xmlns:m="http://schemas.openxmlformats.org/officeDocument/2006/math">
                    <m:r>
                      <a:rPr lang="es-CL" b="0" i="1" smtClean="0">
                        <a:solidFill>
                          <a:schemeClr val="accent1"/>
                        </a:solidFill>
                        <a:latin typeface="Cambria Math" panose="02040503050406030204" pitchFamily="18" charset="0"/>
                      </a:rPr>
                      <m:t>𝑀𝐿</m:t>
                    </m:r>
                  </m:oMath>
                </a14:m>
                <a:br>
                  <a:rPr lang="es-CL" b="0" i="1" dirty="0">
                    <a:solidFill>
                      <a:schemeClr val="accent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s-CL" b="0" i="1" smtClean="0">
                          <a:solidFill>
                            <a:schemeClr val="accent1"/>
                          </a:solidFill>
                          <a:latin typeface="Cambria Math" panose="02040503050406030204" pitchFamily="18" charset="0"/>
                        </a:rPr>
                        <m:t>𝐵𝑖𝑔</m:t>
                      </m:r>
                      <m:r>
                        <a:rPr lang="es-CL" b="0" i="1" smtClean="0">
                          <a:solidFill>
                            <a:schemeClr val="accent1"/>
                          </a:solidFill>
                          <a:latin typeface="Cambria Math" panose="02040503050406030204" pitchFamily="18" charset="0"/>
                        </a:rPr>
                        <m:t> </m:t>
                      </m:r>
                      <m:r>
                        <a:rPr lang="es-CL" b="0" i="1" smtClean="0">
                          <a:solidFill>
                            <a:schemeClr val="accent1"/>
                          </a:solidFill>
                          <a:latin typeface="Cambria Math" panose="02040503050406030204" pitchFamily="18" charset="0"/>
                        </a:rPr>
                        <m:t>𝐷𝑎𝑡𝑎</m:t>
                      </m:r>
                    </m:oMath>
                  </m:oMathPara>
                </a14:m>
                <a:endParaRPr lang="es-CL" dirty="0">
                  <a:solidFill>
                    <a:schemeClr val="accent1"/>
                  </a:solidFill>
                </a:endParaRPr>
              </a:p>
            </p:txBody>
          </p:sp>
        </mc:Choice>
        <mc:Fallback xmlns="">
          <p:sp>
            <p:nvSpPr>
              <p:cNvPr id="7" name="Elipse 6">
                <a:extLst>
                  <a:ext uri="{FF2B5EF4-FFF2-40B4-BE49-F238E27FC236}">
                    <a16:creationId xmlns:a16="http://schemas.microsoft.com/office/drawing/2014/main" id="{7812D6A9-8068-48BE-97A0-E563E9DE661A}"/>
                  </a:ext>
                </a:extLst>
              </p:cNvPr>
              <p:cNvSpPr>
                <a:spLocks noRot="1" noChangeAspect="1" noMove="1" noResize="1" noEditPoints="1" noAdjustHandles="1" noChangeArrowheads="1" noChangeShapeType="1" noTextEdit="1"/>
              </p:cNvSpPr>
              <p:nvPr/>
            </p:nvSpPr>
            <p:spPr>
              <a:xfrm>
                <a:off x="10451733" y="2476626"/>
                <a:ext cx="1440000" cy="1440000"/>
              </a:xfrm>
              <a:prstGeom prst="ellipse">
                <a:avLst/>
              </a:prstGeom>
              <a:blipFill>
                <a:blip r:embed="rId4"/>
                <a:stretch>
                  <a:fillRect/>
                </a:stretch>
              </a:blipFill>
              <a:ln>
                <a:solidFill>
                  <a:schemeClr val="accent1">
                    <a:lumMod val="75000"/>
                  </a:schemeClr>
                </a:solidFill>
                <a:prstDash val="lgDash"/>
                <a:round/>
              </a:ln>
              <a:effectLst>
                <a:outerShdw blurRad="50800" dist="38100" dir="8100000" algn="tr" rotWithShape="0">
                  <a:schemeClr val="accent1">
                    <a:alpha val="40000"/>
                  </a:schemeClr>
                </a:outerShdw>
              </a:effectLst>
            </p:spPr>
            <p:txBody>
              <a:bodyPr/>
              <a:lstStyle/>
              <a:p>
                <a:r>
                  <a:rPr lang="es-CL">
                    <a:noFill/>
                  </a:rPr>
                  <a:t> </a:t>
                </a:r>
              </a:p>
            </p:txBody>
          </p:sp>
        </mc:Fallback>
      </mc:AlternateContent>
      <p:sp>
        <p:nvSpPr>
          <p:cNvPr id="8" name="Diagrama de flujo: conector 7">
            <a:extLst>
              <a:ext uri="{FF2B5EF4-FFF2-40B4-BE49-F238E27FC236}">
                <a16:creationId xmlns:a16="http://schemas.microsoft.com/office/drawing/2014/main" id="{25D90FDB-C1FC-46D7-B18B-7332036F3349}"/>
              </a:ext>
            </a:extLst>
          </p:cNvPr>
          <p:cNvSpPr>
            <a:spLocks noChangeAspect="1"/>
          </p:cNvSpPr>
          <p:nvPr/>
        </p:nvSpPr>
        <p:spPr>
          <a:xfrm>
            <a:off x="7281334" y="2047501"/>
            <a:ext cx="1152000" cy="1152000"/>
          </a:xfrm>
          <a:prstGeom prst="flowChartConnector">
            <a:avLst/>
          </a:prstGeom>
          <a:no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0" dirty="0">
                <a:solidFill>
                  <a:schemeClr val="accent1"/>
                </a:solidFill>
              </a:rPr>
              <a:t>Lógica difusa</a:t>
            </a:r>
            <a:endParaRPr lang="es-CL" dirty="0">
              <a:solidFill>
                <a:schemeClr val="accent1"/>
              </a:solidFill>
            </a:endParaRPr>
          </a:p>
        </p:txBody>
      </p:sp>
      <p:sp>
        <p:nvSpPr>
          <p:cNvPr id="9" name="Diagrama de flujo: conector 8">
            <a:extLst>
              <a:ext uri="{FF2B5EF4-FFF2-40B4-BE49-F238E27FC236}">
                <a16:creationId xmlns:a16="http://schemas.microsoft.com/office/drawing/2014/main" id="{0DA258D1-7FAF-4EE2-AE60-2A4F8E4E02E4}"/>
              </a:ext>
            </a:extLst>
          </p:cNvPr>
          <p:cNvSpPr>
            <a:spLocks noChangeAspect="1"/>
          </p:cNvSpPr>
          <p:nvPr/>
        </p:nvSpPr>
        <p:spPr>
          <a:xfrm>
            <a:off x="8995186" y="1913943"/>
            <a:ext cx="936000" cy="936000"/>
          </a:xfrm>
          <a:prstGeom prst="flowChartConnector">
            <a:avLst/>
          </a:prstGeom>
          <a:no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0" dirty="0" err="1">
                <a:solidFill>
                  <a:schemeClr val="accent1"/>
                </a:solidFill>
              </a:rPr>
              <a:t>FLCs</a:t>
            </a:r>
            <a:endParaRPr lang="es-CL" dirty="0">
              <a:solidFill>
                <a:schemeClr val="accent1"/>
              </a:solidFill>
            </a:endParaRPr>
          </a:p>
        </p:txBody>
      </p:sp>
      <p:sp>
        <p:nvSpPr>
          <p:cNvPr id="10" name="Elipse 9">
            <a:extLst>
              <a:ext uri="{FF2B5EF4-FFF2-40B4-BE49-F238E27FC236}">
                <a16:creationId xmlns:a16="http://schemas.microsoft.com/office/drawing/2014/main" id="{AE75B999-F8A4-48B9-8C83-839A4510DF95}"/>
              </a:ext>
            </a:extLst>
          </p:cNvPr>
          <p:cNvSpPr>
            <a:spLocks noChangeAspect="1"/>
          </p:cNvSpPr>
          <p:nvPr/>
        </p:nvSpPr>
        <p:spPr>
          <a:xfrm>
            <a:off x="8404451" y="3016626"/>
            <a:ext cx="1800000" cy="1800000"/>
          </a:xfrm>
          <a:prstGeom prst="ellipse">
            <a:avLst/>
          </a:prstGeom>
          <a:no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0" dirty="0">
                <a:solidFill>
                  <a:schemeClr val="accent1"/>
                </a:solidFill>
              </a:rPr>
              <a:t>Redes neuronales</a:t>
            </a:r>
            <a:endParaRPr lang="es-CL" dirty="0">
              <a:solidFill>
                <a:schemeClr val="accent1"/>
              </a:solidFill>
            </a:endParaRPr>
          </a:p>
        </p:txBody>
      </p:sp>
    </p:spTree>
    <p:extLst>
      <p:ext uri="{BB962C8B-B14F-4D97-AF65-F5344CB8AC3E}">
        <p14:creationId xmlns:p14="http://schemas.microsoft.com/office/powerpoint/2010/main" val="146054608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4768C0-F459-49C0-8AB4-C4EDB13202F8}"/>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objetivos</a:t>
            </a:r>
          </a:p>
        </p:txBody>
      </p:sp>
      <p:sp>
        <p:nvSpPr>
          <p:cNvPr id="3" name="Marcador de contenido 2">
            <a:extLst>
              <a:ext uri="{FF2B5EF4-FFF2-40B4-BE49-F238E27FC236}">
                <a16:creationId xmlns:a16="http://schemas.microsoft.com/office/drawing/2014/main" id="{22DCB191-5C13-4F45-AB08-E541D762ABC6}"/>
              </a:ext>
            </a:extLst>
          </p:cNvPr>
          <p:cNvSpPr>
            <a:spLocks noGrp="1"/>
          </p:cNvSpPr>
          <p:nvPr>
            <p:ph idx="1"/>
          </p:nvPr>
        </p:nvSpPr>
        <p:spPr>
          <a:xfrm>
            <a:off x="581192" y="2180496"/>
            <a:ext cx="11029615" cy="3678303"/>
          </a:xfrm>
        </p:spPr>
        <p:txBody>
          <a:bodyPr anchor="t">
            <a:normAutofit fontScale="92500" lnSpcReduction="20000"/>
          </a:bodyPr>
          <a:lstStyle/>
          <a:p>
            <a:pPr>
              <a:buClr>
                <a:schemeClr val="accent1"/>
              </a:buClr>
              <a:buSzPct val="120000"/>
              <a:buFont typeface="Wingdings" panose="05000000000000000000" pitchFamily="2" charset="2"/>
              <a:buChar char="q"/>
            </a:pPr>
            <a:r>
              <a:rPr lang="es-CL" dirty="0"/>
              <a:t>Hipótesis</a:t>
            </a:r>
          </a:p>
          <a:p>
            <a:pPr lvl="1">
              <a:buClr>
                <a:schemeClr val="accent1"/>
              </a:buClr>
              <a:buSzPct val="120000"/>
              <a:buFont typeface="Arial" panose="020B0604020202020204" pitchFamily="34" charset="0"/>
              <a:buChar char="•"/>
            </a:pPr>
            <a:r>
              <a:rPr lang="es-CL" dirty="0"/>
              <a:t>“El gran poder de aproximar funciones altamente no-lineales de las redes neuronales puede ser utilizado para resolver problemas de control de gran complejidad sin la necesidad de conocer las ecuaciones físicas explícitas involucradas en la modelación de un proceso.”</a:t>
            </a:r>
          </a:p>
          <a:p>
            <a:pPr marL="324000" lvl="1" indent="0">
              <a:buClr>
                <a:srgbClr val="C00000"/>
              </a:buClr>
              <a:buSzPct val="120000"/>
              <a:buNone/>
            </a:pPr>
            <a:endParaRPr lang="es-CL" dirty="0"/>
          </a:p>
          <a:p>
            <a:pPr>
              <a:buClr>
                <a:srgbClr val="C00000"/>
              </a:buClr>
              <a:buSzPct val="120000"/>
              <a:buFont typeface="Wingdings" panose="05000000000000000000" pitchFamily="2" charset="2"/>
              <a:buChar char="q"/>
            </a:pPr>
            <a:r>
              <a:rPr lang="es-CL" dirty="0"/>
              <a:t>Objetivo general</a:t>
            </a:r>
          </a:p>
          <a:p>
            <a:pPr lvl="1">
              <a:buClr>
                <a:srgbClr val="C00000"/>
              </a:buClr>
              <a:buSzPct val="120000"/>
              <a:buFont typeface="Arial" panose="020B0604020202020204" pitchFamily="34" charset="0"/>
              <a:buChar char="•"/>
            </a:pPr>
            <a:r>
              <a:rPr lang="es-CL" dirty="0"/>
              <a:t>“Implementar una estrategia de control con el uso de redes neuronales para un proceso complejo.”</a:t>
            </a:r>
          </a:p>
          <a:p>
            <a:pPr lvl="1">
              <a:buClr>
                <a:schemeClr val="accent1"/>
              </a:buClr>
              <a:buSzPct val="120000"/>
              <a:buFont typeface="Arial" panose="020B0604020202020204" pitchFamily="34" charset="0"/>
              <a:buChar char="•"/>
            </a:pPr>
            <a:endParaRPr lang="es-CL" dirty="0"/>
          </a:p>
          <a:p>
            <a:pPr>
              <a:buClr>
                <a:schemeClr val="accent6"/>
              </a:buClr>
              <a:buSzPct val="120000"/>
              <a:buFont typeface="Wingdings" panose="05000000000000000000" pitchFamily="2" charset="2"/>
              <a:buChar char="q"/>
            </a:pPr>
            <a:r>
              <a:rPr lang="es-CL" dirty="0"/>
              <a:t>Objetivos específicos</a:t>
            </a:r>
          </a:p>
          <a:p>
            <a:pPr lvl="1">
              <a:buClr>
                <a:schemeClr val="accent6"/>
              </a:buClr>
              <a:buSzPct val="120000"/>
              <a:buFont typeface="Arial" panose="020B0604020202020204" pitchFamily="34" charset="0"/>
              <a:buChar char="•"/>
            </a:pPr>
            <a:r>
              <a:rPr lang="es-CL" dirty="0"/>
              <a:t>“Desarrollar un programa en Matlab que entrene una red neuronal.”</a:t>
            </a:r>
          </a:p>
          <a:p>
            <a:pPr lvl="1">
              <a:buClr>
                <a:schemeClr val="accent6"/>
              </a:buClr>
              <a:buSzPct val="120000"/>
              <a:buFont typeface="Arial" panose="020B0604020202020204" pitchFamily="34" charset="0"/>
              <a:buChar char="•"/>
            </a:pPr>
            <a:r>
              <a:rPr lang="es-CL" dirty="0"/>
              <a:t>“Desarrollar e implementar en Matlab un controlador basado en RNA para un proceso de gran complejidad.”</a:t>
            </a:r>
          </a:p>
          <a:p>
            <a:pPr lvl="1">
              <a:buClr>
                <a:schemeClr val="accent6"/>
              </a:buClr>
              <a:buSzPct val="120000"/>
              <a:buFont typeface="Arial" panose="020B0604020202020204" pitchFamily="34" charset="0"/>
              <a:buChar char="•"/>
            </a:pPr>
            <a:r>
              <a:rPr lang="es-CL" dirty="0"/>
              <a:t>“Implementar la estrategia de control en un sistema de arquitectura heterogénea.”</a:t>
            </a:r>
          </a:p>
        </p:txBody>
      </p:sp>
      <p:pic>
        <p:nvPicPr>
          <p:cNvPr id="5122" name="Picture 2" descr="Target, Archery, District, Arch, Objectives, Arrow">
            <a:extLst>
              <a:ext uri="{FF2B5EF4-FFF2-40B4-BE49-F238E27FC236}">
                <a16:creationId xmlns:a16="http://schemas.microsoft.com/office/drawing/2014/main" id="{323311B6-5E4B-4361-93B2-7863D0012D6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549829" y="673796"/>
            <a:ext cx="1080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50119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C3A137-FF4C-49EA-A876-056CD5BE2CE5}"/>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s-CL" dirty="0"/>
              <a:t>Desafíos</a:t>
            </a:r>
          </a:p>
        </p:txBody>
      </p:sp>
      <p:sp>
        <p:nvSpPr>
          <p:cNvPr id="3" name="Marcador de contenido 2">
            <a:extLst>
              <a:ext uri="{FF2B5EF4-FFF2-40B4-BE49-F238E27FC236}">
                <a16:creationId xmlns:a16="http://schemas.microsoft.com/office/drawing/2014/main" id="{0121B4D1-A52E-4FCC-B8FC-B8719F582F33}"/>
              </a:ext>
            </a:extLst>
          </p:cNvPr>
          <p:cNvSpPr>
            <a:spLocks noGrp="1"/>
          </p:cNvSpPr>
          <p:nvPr>
            <p:ph idx="1"/>
          </p:nvPr>
        </p:nvSpPr>
        <p:spPr>
          <a:xfrm>
            <a:off x="581193" y="2180496"/>
            <a:ext cx="6441776" cy="3678303"/>
          </a:xfrm>
        </p:spPr>
        <p:txBody>
          <a:bodyPr>
            <a:normAutofit lnSpcReduction="10000"/>
          </a:bodyPr>
          <a:lstStyle/>
          <a:p>
            <a:pPr>
              <a:buClr>
                <a:srgbClr val="F55F20"/>
              </a:buClr>
              <a:buSzPct val="120000"/>
              <a:buFont typeface="Wingdings" panose="05000000000000000000" pitchFamily="2" charset="2"/>
              <a:buChar char="q"/>
            </a:pPr>
            <a:r>
              <a:rPr lang="es-CL" sz="1600" dirty="0"/>
              <a:t>Profundización y programación </a:t>
            </a:r>
          </a:p>
          <a:p>
            <a:pPr lvl="1">
              <a:buClr>
                <a:srgbClr val="F55F20"/>
              </a:buClr>
              <a:buSzPct val="120000"/>
              <a:buFont typeface="Arial" panose="020B0604020202020204" pitchFamily="34" charset="0"/>
              <a:buChar char="•"/>
            </a:pPr>
            <a:r>
              <a:rPr lang="es-CL" sz="1400" dirty="0"/>
              <a:t>Lógica difusa.</a:t>
            </a:r>
          </a:p>
          <a:p>
            <a:pPr lvl="1">
              <a:buClr>
                <a:srgbClr val="FA8223"/>
              </a:buClr>
              <a:buSzPct val="120000"/>
              <a:buFont typeface="Arial" panose="020B0604020202020204" pitchFamily="34" charset="0"/>
              <a:buChar char="•"/>
            </a:pPr>
            <a:r>
              <a:rPr lang="es-CL" sz="1400" dirty="0"/>
              <a:t>Redes neuronales.</a:t>
            </a:r>
          </a:p>
          <a:p>
            <a:pPr lvl="1">
              <a:buClr>
                <a:srgbClr val="FD9A24"/>
              </a:buClr>
              <a:buSzPct val="120000"/>
              <a:buFont typeface="Arial" panose="020B0604020202020204" pitchFamily="34" charset="0"/>
              <a:buChar char="•"/>
            </a:pPr>
            <a:r>
              <a:rPr lang="es-CL" sz="1400" dirty="0"/>
              <a:t>Proceso a controlar de alta complejidad.</a:t>
            </a:r>
          </a:p>
          <a:p>
            <a:pPr lvl="1">
              <a:buClr>
                <a:srgbClr val="FBB124"/>
              </a:buClr>
              <a:buSzPct val="120000"/>
              <a:buFont typeface="Arial" panose="020B0604020202020204" pitchFamily="34" charset="0"/>
              <a:buChar char="•"/>
            </a:pPr>
            <a:r>
              <a:rPr lang="es-CL" sz="1400" dirty="0"/>
              <a:t>Programación paralela.</a:t>
            </a:r>
          </a:p>
          <a:p>
            <a:pPr lvl="1">
              <a:buClr>
                <a:srgbClr val="FBB124"/>
              </a:buClr>
              <a:buSzPct val="120000"/>
              <a:buFont typeface="Arial" panose="020B0604020202020204" pitchFamily="34" charset="0"/>
              <a:buChar char="•"/>
            </a:pPr>
            <a:r>
              <a:rPr lang="es-CL" sz="1400" dirty="0"/>
              <a:t>Control predictivo.</a:t>
            </a:r>
          </a:p>
          <a:p>
            <a:pPr lvl="1">
              <a:buClr>
                <a:srgbClr val="FCCF3E"/>
              </a:buClr>
              <a:buSzPct val="120000"/>
              <a:buFont typeface="Arial" panose="020B0604020202020204" pitchFamily="34" charset="0"/>
              <a:buChar char="•"/>
            </a:pPr>
            <a:r>
              <a:rPr lang="es-CL" sz="1400" dirty="0"/>
              <a:t>Estrategias de control no lineales o MIMO.</a:t>
            </a:r>
          </a:p>
          <a:p>
            <a:pPr lvl="1">
              <a:buClr>
                <a:srgbClr val="FFDF77"/>
              </a:buClr>
              <a:buSzPct val="120000"/>
              <a:buFont typeface="Arial" panose="020B0604020202020204" pitchFamily="34" charset="0"/>
              <a:buChar char="•"/>
            </a:pPr>
            <a:r>
              <a:rPr lang="es-CL" sz="1400" dirty="0"/>
              <a:t>Optimización.</a:t>
            </a:r>
          </a:p>
          <a:p>
            <a:pPr marL="324000" lvl="1" indent="0">
              <a:buClr>
                <a:srgbClr val="FFDF77"/>
              </a:buClr>
              <a:buSzPct val="120000"/>
              <a:buNone/>
            </a:pPr>
            <a:endParaRPr lang="es-CL" sz="1400" b="1" dirty="0"/>
          </a:p>
          <a:p>
            <a:pPr>
              <a:buClr>
                <a:schemeClr val="accent6"/>
              </a:buClr>
              <a:buSzPct val="120000"/>
              <a:buFont typeface="Wingdings" panose="05000000000000000000" pitchFamily="2" charset="2"/>
              <a:buChar char="q"/>
            </a:pPr>
            <a:r>
              <a:rPr lang="es-CL" sz="1600" dirty="0"/>
              <a:t>Estrategias de control con reducido fundamento práctico</a:t>
            </a:r>
          </a:p>
          <a:p>
            <a:pPr lvl="1">
              <a:buClr>
                <a:srgbClr val="37A15D"/>
              </a:buClr>
              <a:buSzPct val="120000"/>
              <a:buFont typeface="Arial" panose="020B0604020202020204" pitchFamily="34" charset="0"/>
              <a:buChar char="•"/>
            </a:pPr>
            <a:r>
              <a:rPr lang="es-CL" sz="1400" dirty="0"/>
              <a:t>Llevar a cabo una implementación práctica.</a:t>
            </a:r>
          </a:p>
          <a:p>
            <a:pPr>
              <a:buSzPct val="120000"/>
              <a:buFont typeface="Arial" panose="020B0604020202020204" pitchFamily="34" charset="0"/>
              <a:buChar char="•"/>
            </a:pPr>
            <a:endParaRPr lang="es-CL" sz="1600" dirty="0"/>
          </a:p>
        </p:txBody>
      </p:sp>
      <p:pic>
        <p:nvPicPr>
          <p:cNvPr id="6150" name="Picture 6" descr="Cartoon shovel - Stock Vector , #Sponsored, #shovel, #Cartoon, #Vector,  #Stock #AD | Abstract photos, Stock illustration, T shirt image">
            <a:extLst>
              <a:ext uri="{FF2B5EF4-FFF2-40B4-BE49-F238E27FC236}">
                <a16:creationId xmlns:a16="http://schemas.microsoft.com/office/drawing/2014/main" id="{077090F3-17B8-4747-8B05-80F9CCEFBB8D}"/>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rot="1442571">
            <a:off x="10530807" y="688218"/>
            <a:ext cx="1080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upo 30">
            <a:extLst>
              <a:ext uri="{FF2B5EF4-FFF2-40B4-BE49-F238E27FC236}">
                <a16:creationId xmlns:a16="http://schemas.microsoft.com/office/drawing/2014/main" id="{00B6EF21-2CA6-4C14-BB57-515641194991}"/>
              </a:ext>
            </a:extLst>
          </p:cNvPr>
          <p:cNvGrpSpPr/>
          <p:nvPr/>
        </p:nvGrpSpPr>
        <p:grpSpPr>
          <a:xfrm>
            <a:off x="7121984" y="1814107"/>
            <a:ext cx="3301058" cy="1080000"/>
            <a:chOff x="7121984" y="1719837"/>
            <a:chExt cx="3301058" cy="1080000"/>
          </a:xfrm>
        </p:grpSpPr>
        <p:sp>
          <p:nvSpPr>
            <p:cNvPr id="18" name="Forma libre: forma 17">
              <a:extLst>
                <a:ext uri="{FF2B5EF4-FFF2-40B4-BE49-F238E27FC236}">
                  <a16:creationId xmlns:a16="http://schemas.microsoft.com/office/drawing/2014/main" id="{36F072B0-2AC9-42A6-AD06-F1582247DE8A}"/>
                </a:ext>
              </a:extLst>
            </p:cNvPr>
            <p:cNvSpPr/>
            <p:nvPr/>
          </p:nvSpPr>
          <p:spPr>
            <a:xfrm>
              <a:off x="7723042" y="2079838"/>
              <a:ext cx="2700000" cy="359999"/>
            </a:xfrm>
            <a:custGeom>
              <a:avLst/>
              <a:gdLst>
                <a:gd name="connsiteX0" fmla="*/ 0 w 2592020"/>
                <a:gd name="connsiteY0" fmla="*/ 0 h 359997"/>
                <a:gd name="connsiteX1" fmla="*/ 2412022 w 2592020"/>
                <a:gd name="connsiteY1" fmla="*/ 0 h 359997"/>
                <a:gd name="connsiteX2" fmla="*/ 2592020 w 2592020"/>
                <a:gd name="connsiteY2" fmla="*/ 179999 h 359997"/>
                <a:gd name="connsiteX3" fmla="*/ 2412022 w 2592020"/>
                <a:gd name="connsiteY3" fmla="*/ 359997 h 359997"/>
                <a:gd name="connsiteX4" fmla="*/ 0 w 2592020"/>
                <a:gd name="connsiteY4" fmla="*/ 359997 h 359997"/>
                <a:gd name="connsiteX5" fmla="*/ 0 w 2592020"/>
                <a:gd name="connsiteY5" fmla="*/ 0 h 3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020" h="359997">
                  <a:moveTo>
                    <a:pt x="2592020" y="359996"/>
                  </a:moveTo>
                  <a:lnTo>
                    <a:pt x="179998" y="359996"/>
                  </a:lnTo>
                  <a:lnTo>
                    <a:pt x="0" y="179998"/>
                  </a:lnTo>
                  <a:lnTo>
                    <a:pt x="179998" y="1"/>
                  </a:lnTo>
                  <a:lnTo>
                    <a:pt x="2592020" y="1"/>
                  </a:lnTo>
                  <a:lnTo>
                    <a:pt x="2592020" y="359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1339" tIns="53341" rIns="99568" bIns="53340" numCol="1" spcCol="1270" anchor="ctr" anchorCtr="0">
              <a:noAutofit/>
            </a:bodyPr>
            <a:lstStyle/>
            <a:p>
              <a:pPr marL="0" lvl="0" indent="0" algn="ctr" defTabSz="622300">
                <a:lnSpc>
                  <a:spcPct val="90000"/>
                </a:lnSpc>
                <a:spcBef>
                  <a:spcPct val="0"/>
                </a:spcBef>
                <a:spcAft>
                  <a:spcPct val="35000"/>
                </a:spcAft>
                <a:buNone/>
              </a:pPr>
              <a:r>
                <a:rPr lang="es-CL" sz="1600" kern="1200" dirty="0"/>
                <a:t>Lógica difusa</a:t>
              </a:r>
            </a:p>
          </p:txBody>
        </p:sp>
        <p:sp>
          <p:nvSpPr>
            <p:cNvPr id="19" name="Elipse 18">
              <a:extLst>
                <a:ext uri="{FF2B5EF4-FFF2-40B4-BE49-F238E27FC236}">
                  <a16:creationId xmlns:a16="http://schemas.microsoft.com/office/drawing/2014/main" id="{4AE70676-7945-4075-AE8C-A0C1E45D6415}"/>
                </a:ext>
              </a:extLst>
            </p:cNvPr>
            <p:cNvSpPr>
              <a:spLocks noChangeAspect="1"/>
            </p:cNvSpPr>
            <p:nvPr/>
          </p:nvSpPr>
          <p:spPr>
            <a:xfrm>
              <a:off x="7121984" y="1719837"/>
              <a:ext cx="1080000" cy="1080000"/>
            </a:xfrm>
            <a:prstGeom prst="ellipse">
              <a:avLst/>
            </a:prstGeom>
            <a:blipFill>
              <a:blip r:embed="rId4"/>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32" name="Grupo 31">
            <a:extLst>
              <a:ext uri="{FF2B5EF4-FFF2-40B4-BE49-F238E27FC236}">
                <a16:creationId xmlns:a16="http://schemas.microsoft.com/office/drawing/2014/main" id="{89771CA4-3917-4B9F-83C6-B3449193C5F3}"/>
              </a:ext>
            </a:extLst>
          </p:cNvPr>
          <p:cNvGrpSpPr/>
          <p:nvPr/>
        </p:nvGrpSpPr>
        <p:grpSpPr>
          <a:xfrm>
            <a:off x="8536007" y="2589763"/>
            <a:ext cx="3301058" cy="1080000"/>
            <a:chOff x="8536007" y="2548284"/>
            <a:chExt cx="3301058" cy="1080000"/>
          </a:xfrm>
        </p:grpSpPr>
        <p:sp>
          <p:nvSpPr>
            <p:cNvPr id="20" name="Forma libre: forma 19">
              <a:extLst>
                <a:ext uri="{FF2B5EF4-FFF2-40B4-BE49-F238E27FC236}">
                  <a16:creationId xmlns:a16="http://schemas.microsoft.com/office/drawing/2014/main" id="{32A6B884-07EB-42A9-83D7-D8613EF9CE56}"/>
                </a:ext>
              </a:extLst>
            </p:cNvPr>
            <p:cNvSpPr/>
            <p:nvPr/>
          </p:nvSpPr>
          <p:spPr>
            <a:xfrm>
              <a:off x="9137065" y="2908285"/>
              <a:ext cx="2700000" cy="359998"/>
            </a:xfrm>
            <a:custGeom>
              <a:avLst/>
              <a:gdLst>
                <a:gd name="connsiteX0" fmla="*/ 0 w 2592020"/>
                <a:gd name="connsiteY0" fmla="*/ 0 h 359997"/>
                <a:gd name="connsiteX1" fmla="*/ 2412022 w 2592020"/>
                <a:gd name="connsiteY1" fmla="*/ 0 h 359997"/>
                <a:gd name="connsiteX2" fmla="*/ 2592020 w 2592020"/>
                <a:gd name="connsiteY2" fmla="*/ 179999 h 359997"/>
                <a:gd name="connsiteX3" fmla="*/ 2412022 w 2592020"/>
                <a:gd name="connsiteY3" fmla="*/ 359997 h 359997"/>
                <a:gd name="connsiteX4" fmla="*/ 0 w 2592020"/>
                <a:gd name="connsiteY4" fmla="*/ 359997 h 359997"/>
                <a:gd name="connsiteX5" fmla="*/ 0 w 2592020"/>
                <a:gd name="connsiteY5" fmla="*/ 0 h 3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020" h="359997">
                  <a:moveTo>
                    <a:pt x="2592020" y="359996"/>
                  </a:moveTo>
                  <a:lnTo>
                    <a:pt x="179998" y="359996"/>
                  </a:lnTo>
                  <a:lnTo>
                    <a:pt x="0" y="179998"/>
                  </a:lnTo>
                  <a:lnTo>
                    <a:pt x="179998" y="1"/>
                  </a:lnTo>
                  <a:lnTo>
                    <a:pt x="2592020" y="1"/>
                  </a:lnTo>
                  <a:lnTo>
                    <a:pt x="2592020" y="359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1339" tIns="53340" rIns="99568" bIns="53341" numCol="1" spcCol="1270" anchor="ctr" anchorCtr="0">
              <a:noAutofit/>
            </a:bodyPr>
            <a:lstStyle/>
            <a:p>
              <a:pPr marL="0" lvl="0" indent="0" algn="ctr" defTabSz="622300">
                <a:lnSpc>
                  <a:spcPct val="90000"/>
                </a:lnSpc>
                <a:spcBef>
                  <a:spcPct val="0"/>
                </a:spcBef>
                <a:spcAft>
                  <a:spcPct val="35000"/>
                </a:spcAft>
                <a:buNone/>
              </a:pPr>
              <a:r>
                <a:rPr lang="es-CL" sz="1600" kern="1200" dirty="0"/>
                <a:t>Redes neuronales</a:t>
              </a:r>
            </a:p>
          </p:txBody>
        </p:sp>
        <p:sp>
          <p:nvSpPr>
            <p:cNvPr id="21" name="Elipse 20">
              <a:extLst>
                <a:ext uri="{FF2B5EF4-FFF2-40B4-BE49-F238E27FC236}">
                  <a16:creationId xmlns:a16="http://schemas.microsoft.com/office/drawing/2014/main" id="{0F002CCE-28D5-40DD-BC0E-E0988EE1D9B7}"/>
                </a:ext>
              </a:extLst>
            </p:cNvPr>
            <p:cNvSpPr>
              <a:spLocks noChangeAspect="1"/>
            </p:cNvSpPr>
            <p:nvPr/>
          </p:nvSpPr>
          <p:spPr>
            <a:xfrm>
              <a:off x="8536007" y="2548284"/>
              <a:ext cx="1080000" cy="1080000"/>
            </a:xfrm>
            <a:prstGeom prst="ellipse">
              <a:avLst/>
            </a:prstGeom>
            <a:blipFill rotWithShape="1">
              <a:blip r:embed="rId5"/>
              <a:srcRect/>
              <a:stretch>
                <a:fillRect l="-23000" r="-2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33" name="Grupo 32">
            <a:extLst>
              <a:ext uri="{FF2B5EF4-FFF2-40B4-BE49-F238E27FC236}">
                <a16:creationId xmlns:a16="http://schemas.microsoft.com/office/drawing/2014/main" id="{996DDDB8-3221-4013-9FA3-18F6CCEAC2C6}"/>
              </a:ext>
            </a:extLst>
          </p:cNvPr>
          <p:cNvGrpSpPr/>
          <p:nvPr/>
        </p:nvGrpSpPr>
        <p:grpSpPr>
          <a:xfrm>
            <a:off x="7121984" y="3365419"/>
            <a:ext cx="3301058" cy="1080000"/>
            <a:chOff x="7121984" y="3376731"/>
            <a:chExt cx="3301058" cy="1080000"/>
          </a:xfrm>
        </p:grpSpPr>
        <p:sp>
          <p:nvSpPr>
            <p:cNvPr id="22" name="Forma libre: forma 21">
              <a:extLst>
                <a:ext uri="{FF2B5EF4-FFF2-40B4-BE49-F238E27FC236}">
                  <a16:creationId xmlns:a16="http://schemas.microsoft.com/office/drawing/2014/main" id="{A48825F5-86F4-46E4-9FFB-33766F320099}"/>
                </a:ext>
              </a:extLst>
            </p:cNvPr>
            <p:cNvSpPr/>
            <p:nvPr/>
          </p:nvSpPr>
          <p:spPr>
            <a:xfrm>
              <a:off x="7723042" y="3736733"/>
              <a:ext cx="2700000" cy="359997"/>
            </a:xfrm>
            <a:custGeom>
              <a:avLst/>
              <a:gdLst>
                <a:gd name="connsiteX0" fmla="*/ 0 w 2592020"/>
                <a:gd name="connsiteY0" fmla="*/ 0 h 359997"/>
                <a:gd name="connsiteX1" fmla="*/ 2412022 w 2592020"/>
                <a:gd name="connsiteY1" fmla="*/ 0 h 359997"/>
                <a:gd name="connsiteX2" fmla="*/ 2592020 w 2592020"/>
                <a:gd name="connsiteY2" fmla="*/ 179999 h 359997"/>
                <a:gd name="connsiteX3" fmla="*/ 2412022 w 2592020"/>
                <a:gd name="connsiteY3" fmla="*/ 359997 h 359997"/>
                <a:gd name="connsiteX4" fmla="*/ 0 w 2592020"/>
                <a:gd name="connsiteY4" fmla="*/ 359997 h 359997"/>
                <a:gd name="connsiteX5" fmla="*/ 0 w 2592020"/>
                <a:gd name="connsiteY5" fmla="*/ 0 h 3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020" h="359997">
                  <a:moveTo>
                    <a:pt x="2592020" y="359996"/>
                  </a:moveTo>
                  <a:lnTo>
                    <a:pt x="179998" y="359996"/>
                  </a:lnTo>
                  <a:lnTo>
                    <a:pt x="0" y="179998"/>
                  </a:lnTo>
                  <a:lnTo>
                    <a:pt x="179998" y="1"/>
                  </a:lnTo>
                  <a:lnTo>
                    <a:pt x="2592020" y="1"/>
                  </a:lnTo>
                  <a:lnTo>
                    <a:pt x="2592020" y="359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1339" tIns="53340" rIns="99568" bIns="53340" numCol="1" spcCol="1270" anchor="ctr" anchorCtr="0">
              <a:noAutofit/>
            </a:bodyPr>
            <a:lstStyle/>
            <a:p>
              <a:pPr marL="0" lvl="0" indent="0" algn="ctr" defTabSz="622300">
                <a:lnSpc>
                  <a:spcPct val="90000"/>
                </a:lnSpc>
                <a:spcBef>
                  <a:spcPct val="0"/>
                </a:spcBef>
                <a:spcAft>
                  <a:spcPct val="35000"/>
                </a:spcAft>
                <a:buNone/>
              </a:pPr>
              <a:r>
                <a:rPr lang="es-CL" sz="1600" kern="1200" dirty="0"/>
                <a:t>Proceso a controlar</a:t>
              </a:r>
            </a:p>
          </p:txBody>
        </p:sp>
        <p:sp>
          <p:nvSpPr>
            <p:cNvPr id="23" name="Elipse 22">
              <a:extLst>
                <a:ext uri="{FF2B5EF4-FFF2-40B4-BE49-F238E27FC236}">
                  <a16:creationId xmlns:a16="http://schemas.microsoft.com/office/drawing/2014/main" id="{18F6A5B9-213E-4EB2-B081-4A6756E05FCC}"/>
                </a:ext>
              </a:extLst>
            </p:cNvPr>
            <p:cNvSpPr>
              <a:spLocks noChangeAspect="1"/>
            </p:cNvSpPr>
            <p:nvPr/>
          </p:nvSpPr>
          <p:spPr>
            <a:xfrm>
              <a:off x="7121984" y="3376731"/>
              <a:ext cx="1080000" cy="1080000"/>
            </a:xfrm>
            <a:prstGeom prst="ellipse">
              <a:avLst/>
            </a:prstGeom>
            <a:blipFill rotWithShape="1">
              <a:blip r:embed="rId6"/>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34" name="Grupo 33">
            <a:extLst>
              <a:ext uri="{FF2B5EF4-FFF2-40B4-BE49-F238E27FC236}">
                <a16:creationId xmlns:a16="http://schemas.microsoft.com/office/drawing/2014/main" id="{EE75A3B8-550F-4F41-9869-335A8610251F}"/>
              </a:ext>
            </a:extLst>
          </p:cNvPr>
          <p:cNvGrpSpPr/>
          <p:nvPr/>
        </p:nvGrpSpPr>
        <p:grpSpPr>
          <a:xfrm>
            <a:off x="8536007" y="4141075"/>
            <a:ext cx="3301058" cy="1080000"/>
            <a:chOff x="7121984" y="4205178"/>
            <a:chExt cx="3301058" cy="1080000"/>
          </a:xfrm>
        </p:grpSpPr>
        <p:sp>
          <p:nvSpPr>
            <p:cNvPr id="24" name="Forma libre: forma 23">
              <a:extLst>
                <a:ext uri="{FF2B5EF4-FFF2-40B4-BE49-F238E27FC236}">
                  <a16:creationId xmlns:a16="http://schemas.microsoft.com/office/drawing/2014/main" id="{DB1349F6-7451-4E75-BB35-39D1C6BF092A}"/>
                </a:ext>
              </a:extLst>
            </p:cNvPr>
            <p:cNvSpPr/>
            <p:nvPr/>
          </p:nvSpPr>
          <p:spPr>
            <a:xfrm>
              <a:off x="7723042" y="4565179"/>
              <a:ext cx="2700000" cy="359998"/>
            </a:xfrm>
            <a:custGeom>
              <a:avLst/>
              <a:gdLst>
                <a:gd name="connsiteX0" fmla="*/ 0 w 2592020"/>
                <a:gd name="connsiteY0" fmla="*/ 0 h 359997"/>
                <a:gd name="connsiteX1" fmla="*/ 2412022 w 2592020"/>
                <a:gd name="connsiteY1" fmla="*/ 0 h 359997"/>
                <a:gd name="connsiteX2" fmla="*/ 2592020 w 2592020"/>
                <a:gd name="connsiteY2" fmla="*/ 179999 h 359997"/>
                <a:gd name="connsiteX3" fmla="*/ 2412022 w 2592020"/>
                <a:gd name="connsiteY3" fmla="*/ 359997 h 359997"/>
                <a:gd name="connsiteX4" fmla="*/ 0 w 2592020"/>
                <a:gd name="connsiteY4" fmla="*/ 359997 h 359997"/>
                <a:gd name="connsiteX5" fmla="*/ 0 w 2592020"/>
                <a:gd name="connsiteY5" fmla="*/ 0 h 3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020" h="359997">
                  <a:moveTo>
                    <a:pt x="2592020" y="359996"/>
                  </a:moveTo>
                  <a:lnTo>
                    <a:pt x="179998" y="359996"/>
                  </a:lnTo>
                  <a:lnTo>
                    <a:pt x="0" y="179998"/>
                  </a:lnTo>
                  <a:lnTo>
                    <a:pt x="179998" y="1"/>
                  </a:lnTo>
                  <a:lnTo>
                    <a:pt x="2592020" y="1"/>
                  </a:lnTo>
                  <a:lnTo>
                    <a:pt x="2592020" y="359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1339" tIns="53341" rIns="99568" bIns="53340" numCol="1" spcCol="1270" anchor="ctr" anchorCtr="0">
              <a:noAutofit/>
            </a:bodyPr>
            <a:lstStyle/>
            <a:p>
              <a:pPr algn="ctr" defTabSz="622300">
                <a:lnSpc>
                  <a:spcPct val="90000"/>
                </a:lnSpc>
                <a:spcBef>
                  <a:spcPct val="0"/>
                </a:spcBef>
                <a:spcAft>
                  <a:spcPct val="35000"/>
                </a:spcAft>
              </a:pPr>
              <a:r>
                <a:rPr lang="es-CL" sz="1600" kern="1200" dirty="0"/>
                <a:t>    Programación paralela</a:t>
              </a:r>
            </a:p>
          </p:txBody>
        </p:sp>
        <p:sp>
          <p:nvSpPr>
            <p:cNvPr id="26" name="Elipse 25">
              <a:extLst>
                <a:ext uri="{FF2B5EF4-FFF2-40B4-BE49-F238E27FC236}">
                  <a16:creationId xmlns:a16="http://schemas.microsoft.com/office/drawing/2014/main" id="{61204E61-17F9-4FD9-98B8-B71497E4CF37}"/>
                </a:ext>
              </a:extLst>
            </p:cNvPr>
            <p:cNvSpPr>
              <a:spLocks noChangeAspect="1"/>
            </p:cNvSpPr>
            <p:nvPr/>
          </p:nvSpPr>
          <p:spPr>
            <a:xfrm>
              <a:off x="7121984" y="4205178"/>
              <a:ext cx="1080000" cy="1080000"/>
            </a:xfrm>
            <a:prstGeom prst="ellipse">
              <a:avLst/>
            </a:prstGeom>
            <a:blipFill rotWithShape="1">
              <a:blip r:embed="rId7">
                <a:extLst>
                  <a:ext uri="{28A0092B-C50C-407E-A947-70E740481C1C}">
                    <a14:useLocalDpi xmlns:a14="http://schemas.microsoft.com/office/drawing/2010/main" val="0"/>
                  </a:ext>
                </a:extLst>
              </a:blip>
              <a:srcRect/>
              <a:stretch>
                <a:fillRect l="-8000" r="-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35" name="Grupo 34">
            <a:extLst>
              <a:ext uri="{FF2B5EF4-FFF2-40B4-BE49-F238E27FC236}">
                <a16:creationId xmlns:a16="http://schemas.microsoft.com/office/drawing/2014/main" id="{4B4646D0-26E1-4AA9-87F2-45A067389F74}"/>
              </a:ext>
            </a:extLst>
          </p:cNvPr>
          <p:cNvGrpSpPr/>
          <p:nvPr/>
        </p:nvGrpSpPr>
        <p:grpSpPr>
          <a:xfrm>
            <a:off x="7121984" y="4916731"/>
            <a:ext cx="3301058" cy="1080000"/>
            <a:chOff x="7121984" y="5033625"/>
            <a:chExt cx="3301058" cy="1080000"/>
          </a:xfrm>
        </p:grpSpPr>
        <p:sp>
          <p:nvSpPr>
            <p:cNvPr id="27" name="Forma libre: forma 26">
              <a:extLst>
                <a:ext uri="{FF2B5EF4-FFF2-40B4-BE49-F238E27FC236}">
                  <a16:creationId xmlns:a16="http://schemas.microsoft.com/office/drawing/2014/main" id="{A2B8C4C1-0C12-4796-8F34-FB54D276EEE3}"/>
                </a:ext>
              </a:extLst>
            </p:cNvPr>
            <p:cNvSpPr/>
            <p:nvPr/>
          </p:nvSpPr>
          <p:spPr>
            <a:xfrm>
              <a:off x="7723042" y="5393626"/>
              <a:ext cx="2700000" cy="359998"/>
            </a:xfrm>
            <a:custGeom>
              <a:avLst/>
              <a:gdLst>
                <a:gd name="connsiteX0" fmla="*/ 0 w 2592020"/>
                <a:gd name="connsiteY0" fmla="*/ 0 h 359997"/>
                <a:gd name="connsiteX1" fmla="*/ 2412022 w 2592020"/>
                <a:gd name="connsiteY1" fmla="*/ 0 h 359997"/>
                <a:gd name="connsiteX2" fmla="*/ 2592020 w 2592020"/>
                <a:gd name="connsiteY2" fmla="*/ 179999 h 359997"/>
                <a:gd name="connsiteX3" fmla="*/ 2412022 w 2592020"/>
                <a:gd name="connsiteY3" fmla="*/ 359997 h 359997"/>
                <a:gd name="connsiteX4" fmla="*/ 0 w 2592020"/>
                <a:gd name="connsiteY4" fmla="*/ 359997 h 359997"/>
                <a:gd name="connsiteX5" fmla="*/ 0 w 2592020"/>
                <a:gd name="connsiteY5" fmla="*/ 0 h 3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020" h="359997">
                  <a:moveTo>
                    <a:pt x="2592020" y="359996"/>
                  </a:moveTo>
                  <a:lnTo>
                    <a:pt x="179998" y="359996"/>
                  </a:lnTo>
                  <a:lnTo>
                    <a:pt x="0" y="179998"/>
                  </a:lnTo>
                  <a:lnTo>
                    <a:pt x="179998" y="1"/>
                  </a:lnTo>
                  <a:lnTo>
                    <a:pt x="2592020" y="1"/>
                  </a:lnTo>
                  <a:lnTo>
                    <a:pt x="2592020" y="359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1339" tIns="53341" rIns="99568" bIns="53340" numCol="1" spcCol="1270" anchor="ctr" anchorCtr="0">
              <a:noAutofit/>
            </a:bodyPr>
            <a:lstStyle/>
            <a:p>
              <a:pPr marL="0" lvl="0" indent="0" algn="ctr" defTabSz="622300">
                <a:lnSpc>
                  <a:spcPct val="90000"/>
                </a:lnSpc>
                <a:spcBef>
                  <a:spcPct val="0"/>
                </a:spcBef>
                <a:spcAft>
                  <a:spcPct val="35000"/>
                </a:spcAft>
                <a:buNone/>
              </a:pPr>
              <a:r>
                <a:rPr lang="es-CL" sz="1600" kern="1200" dirty="0"/>
                <a:t>Control predictivo</a:t>
              </a:r>
            </a:p>
          </p:txBody>
        </p:sp>
        <p:sp>
          <p:nvSpPr>
            <p:cNvPr id="28" name="Elipse 27">
              <a:extLst>
                <a:ext uri="{FF2B5EF4-FFF2-40B4-BE49-F238E27FC236}">
                  <a16:creationId xmlns:a16="http://schemas.microsoft.com/office/drawing/2014/main" id="{C839699D-11E6-4A1D-9AC0-86E998C51063}"/>
                </a:ext>
              </a:extLst>
            </p:cNvPr>
            <p:cNvSpPr>
              <a:spLocks noChangeAspect="1"/>
            </p:cNvSpPr>
            <p:nvPr/>
          </p:nvSpPr>
          <p:spPr>
            <a:xfrm>
              <a:off x="7121984" y="5033625"/>
              <a:ext cx="1080000" cy="1080000"/>
            </a:xfrm>
            <a:prstGeom prst="ellipse">
              <a:avLst/>
            </a:prstGeom>
            <a:blipFill rotWithShape="1">
              <a:blip r:embed="rId8"/>
              <a:srcRect/>
              <a:stretch>
                <a:fillRect l="-19000" r="-1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36" name="Grupo 35">
            <a:extLst>
              <a:ext uri="{FF2B5EF4-FFF2-40B4-BE49-F238E27FC236}">
                <a16:creationId xmlns:a16="http://schemas.microsoft.com/office/drawing/2014/main" id="{186D5161-1B22-4956-9759-2417CB308A6A}"/>
              </a:ext>
            </a:extLst>
          </p:cNvPr>
          <p:cNvGrpSpPr/>
          <p:nvPr/>
        </p:nvGrpSpPr>
        <p:grpSpPr>
          <a:xfrm>
            <a:off x="8536007" y="5692387"/>
            <a:ext cx="3301058" cy="1080000"/>
            <a:chOff x="7121984" y="5862073"/>
            <a:chExt cx="3301058" cy="1080000"/>
          </a:xfrm>
        </p:grpSpPr>
        <p:sp>
          <p:nvSpPr>
            <p:cNvPr id="29" name="Forma libre: forma 28">
              <a:extLst>
                <a:ext uri="{FF2B5EF4-FFF2-40B4-BE49-F238E27FC236}">
                  <a16:creationId xmlns:a16="http://schemas.microsoft.com/office/drawing/2014/main" id="{0D71C928-AD0D-45AC-BE4F-B8A576E7BD59}"/>
                </a:ext>
              </a:extLst>
            </p:cNvPr>
            <p:cNvSpPr/>
            <p:nvPr/>
          </p:nvSpPr>
          <p:spPr>
            <a:xfrm>
              <a:off x="7723042" y="6222074"/>
              <a:ext cx="2700000" cy="359998"/>
            </a:xfrm>
            <a:custGeom>
              <a:avLst/>
              <a:gdLst>
                <a:gd name="connsiteX0" fmla="*/ 0 w 2592020"/>
                <a:gd name="connsiteY0" fmla="*/ 0 h 359997"/>
                <a:gd name="connsiteX1" fmla="*/ 2412022 w 2592020"/>
                <a:gd name="connsiteY1" fmla="*/ 0 h 359997"/>
                <a:gd name="connsiteX2" fmla="*/ 2592020 w 2592020"/>
                <a:gd name="connsiteY2" fmla="*/ 179999 h 359997"/>
                <a:gd name="connsiteX3" fmla="*/ 2412022 w 2592020"/>
                <a:gd name="connsiteY3" fmla="*/ 359997 h 359997"/>
                <a:gd name="connsiteX4" fmla="*/ 0 w 2592020"/>
                <a:gd name="connsiteY4" fmla="*/ 359997 h 359997"/>
                <a:gd name="connsiteX5" fmla="*/ 0 w 2592020"/>
                <a:gd name="connsiteY5" fmla="*/ 0 h 3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020" h="359997">
                  <a:moveTo>
                    <a:pt x="2592020" y="359996"/>
                  </a:moveTo>
                  <a:lnTo>
                    <a:pt x="179998" y="359996"/>
                  </a:lnTo>
                  <a:lnTo>
                    <a:pt x="0" y="179998"/>
                  </a:lnTo>
                  <a:lnTo>
                    <a:pt x="179998" y="1"/>
                  </a:lnTo>
                  <a:lnTo>
                    <a:pt x="2592020" y="1"/>
                  </a:lnTo>
                  <a:lnTo>
                    <a:pt x="2592020" y="359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1339" tIns="53341" rIns="99568" bIns="53340" numCol="1" spcCol="1270" anchor="ctr" anchorCtr="0">
              <a:noAutofit/>
            </a:bodyPr>
            <a:lstStyle/>
            <a:p>
              <a:pPr marL="0" lvl="0" indent="0" algn="ctr" defTabSz="622300">
                <a:lnSpc>
                  <a:spcPct val="90000"/>
                </a:lnSpc>
                <a:spcBef>
                  <a:spcPct val="0"/>
                </a:spcBef>
                <a:spcAft>
                  <a:spcPct val="35000"/>
                </a:spcAft>
                <a:buNone/>
              </a:pPr>
              <a:r>
                <a:rPr lang="es-CL" sz="1600" kern="1200" dirty="0"/>
                <a:t>Optimización</a:t>
              </a:r>
            </a:p>
          </p:txBody>
        </p:sp>
        <p:sp>
          <p:nvSpPr>
            <p:cNvPr id="30" name="Elipse 29">
              <a:extLst>
                <a:ext uri="{FF2B5EF4-FFF2-40B4-BE49-F238E27FC236}">
                  <a16:creationId xmlns:a16="http://schemas.microsoft.com/office/drawing/2014/main" id="{B9D75A09-D3A5-4CC2-A3B6-E234B8CDFA7C}"/>
                </a:ext>
              </a:extLst>
            </p:cNvPr>
            <p:cNvSpPr>
              <a:spLocks noChangeAspect="1"/>
            </p:cNvSpPr>
            <p:nvPr/>
          </p:nvSpPr>
          <p:spPr>
            <a:xfrm>
              <a:off x="7121984" y="5862073"/>
              <a:ext cx="1080000" cy="1080000"/>
            </a:xfrm>
            <a:prstGeom prst="ellipse">
              <a:avLst/>
            </a:prstGeom>
            <a:blipFill rotWithShape="1">
              <a:blip r:embed="rId9">
                <a:extLst>
                  <a:ext uri="{28A0092B-C50C-407E-A947-70E740481C1C}">
                    <a14:useLocalDpi xmlns:a14="http://schemas.microsoft.com/office/drawing/2010/main" val="0"/>
                  </a:ext>
                </a:extLst>
              </a:blip>
              <a:srcRect/>
              <a:stretch>
                <a:fillRect l="-15000" r="-1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183656779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1" name="Rectangle 10">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BC7384-FF14-4A26-B1CE-6DDCA4D68B2E}"/>
              </a:ext>
            </a:extLst>
          </p:cNvPr>
          <p:cNvSpPr>
            <a:spLocks noGrp="1"/>
          </p:cNvSpPr>
          <p:nvPr>
            <p:ph type="title"/>
          </p:nvPr>
        </p:nvSpPr>
        <p:spPr>
          <a:xfrm>
            <a:off x="643468" y="1033389"/>
            <a:ext cx="4826256" cy="4825409"/>
          </a:xfrm>
        </p:spPr>
        <p:txBody>
          <a:bodyPr anchor="ctr">
            <a:normAutofit/>
          </a:bodyPr>
          <a:lstStyle/>
          <a:p>
            <a:pPr algn="ctr"/>
            <a:r>
              <a:rPr lang="es-CL" sz="5000" dirty="0">
                <a:solidFill>
                  <a:srgbClr val="FFFFFF"/>
                </a:solidFill>
              </a:rPr>
              <a:t>Desarrollo</a:t>
            </a:r>
          </a:p>
        </p:txBody>
      </p:sp>
      <p:sp>
        <p:nvSpPr>
          <p:cNvPr id="13" name="Rectangle 12">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8458D28C-F3C4-4D7C-B502-735939F91CA7}"/>
              </a:ext>
            </a:extLst>
          </p:cNvPr>
          <p:cNvSpPr>
            <a:spLocks noGrp="1"/>
          </p:cNvSpPr>
          <p:nvPr>
            <p:ph idx="1"/>
          </p:nvPr>
        </p:nvSpPr>
        <p:spPr>
          <a:xfrm>
            <a:off x="6755769" y="1033390"/>
            <a:ext cx="5150285" cy="4825409"/>
          </a:xfrm>
          <a:ln w="57150">
            <a:noFill/>
          </a:ln>
        </p:spPr>
        <p:txBody>
          <a:bodyPr anchor="ctr">
            <a:normAutofit/>
          </a:bodyPr>
          <a:lstStyle/>
          <a:p>
            <a:pPr lvl="1">
              <a:lnSpc>
                <a:spcPct val="150000"/>
              </a:lnSpc>
              <a:buFont typeface="Wingdings 2" panose="05020102010507070707" pitchFamily="18" charset="2"/>
              <a:buChar char="õ"/>
            </a:pPr>
            <a:r>
              <a:rPr lang="es-CL" dirty="0"/>
              <a:t>Diseño de la solución</a:t>
            </a:r>
          </a:p>
          <a:p>
            <a:pPr lvl="1">
              <a:lnSpc>
                <a:spcPct val="150000"/>
              </a:lnSpc>
              <a:buFont typeface="Wingdings 2" panose="05020102010507070707" pitchFamily="18" charset="2"/>
              <a:buChar char="õ"/>
            </a:pPr>
            <a:r>
              <a:rPr lang="es-CL" dirty="0" err="1"/>
              <a:t>Adaptive</a:t>
            </a:r>
            <a:r>
              <a:rPr lang="es-CL" dirty="0"/>
              <a:t> </a:t>
            </a:r>
            <a:r>
              <a:rPr lang="es-CL" dirty="0" err="1"/>
              <a:t>NeuroFuzzy</a:t>
            </a:r>
            <a:r>
              <a:rPr lang="es-CL" dirty="0"/>
              <a:t> </a:t>
            </a:r>
            <a:r>
              <a:rPr lang="es-CL" dirty="0" err="1"/>
              <a:t>Inference</a:t>
            </a:r>
            <a:r>
              <a:rPr lang="es-CL" dirty="0"/>
              <a:t> </a:t>
            </a:r>
            <a:r>
              <a:rPr lang="es-CL" dirty="0" err="1"/>
              <a:t>System</a:t>
            </a:r>
            <a:r>
              <a:rPr lang="es-CL" dirty="0"/>
              <a:t> (ANFIS)</a:t>
            </a:r>
          </a:p>
          <a:p>
            <a:pPr lvl="1">
              <a:lnSpc>
                <a:spcPct val="150000"/>
              </a:lnSpc>
              <a:buFont typeface="Wingdings 2" panose="05020102010507070707" pitchFamily="18" charset="2"/>
              <a:buChar char="õ"/>
            </a:pPr>
            <a:r>
              <a:rPr lang="es-CL" dirty="0"/>
              <a:t>6DOF </a:t>
            </a:r>
            <a:r>
              <a:rPr lang="es-CL" dirty="0" err="1"/>
              <a:t>Blimp</a:t>
            </a:r>
            <a:r>
              <a:rPr lang="es-CL" dirty="0"/>
              <a:t> Dynamics </a:t>
            </a:r>
            <a:r>
              <a:rPr lang="es-CL" dirty="0" err="1"/>
              <a:t>Simulation</a:t>
            </a:r>
            <a:endParaRPr lang="es-CL" dirty="0"/>
          </a:p>
          <a:p>
            <a:pPr lvl="1">
              <a:lnSpc>
                <a:spcPct val="150000"/>
              </a:lnSpc>
              <a:buFont typeface="Wingdings 2" panose="05020102010507070707" pitchFamily="18" charset="2"/>
              <a:buChar char="õ"/>
            </a:pPr>
            <a:r>
              <a:rPr lang="es-CL" dirty="0"/>
              <a:t>Dynamic Matrix Control (DMC) con ANFIS </a:t>
            </a:r>
          </a:p>
          <a:p>
            <a:pPr lvl="1">
              <a:lnSpc>
                <a:spcPct val="150000"/>
              </a:lnSpc>
              <a:buFont typeface="Wingdings 2" panose="05020102010507070707" pitchFamily="18" charset="2"/>
              <a:buChar char="õ"/>
            </a:pPr>
            <a:r>
              <a:rPr lang="es-CL" dirty="0"/>
              <a:t>Control en programación paralela</a:t>
            </a:r>
          </a:p>
        </p:txBody>
      </p:sp>
    </p:spTree>
    <p:extLst>
      <p:ext uri="{BB962C8B-B14F-4D97-AF65-F5344CB8AC3E}">
        <p14:creationId xmlns:p14="http://schemas.microsoft.com/office/powerpoint/2010/main" val="58595523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3DD8F-AA21-4FB9-9B4A-6EF223D094AD}"/>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Diseño de la solución</a:t>
            </a:r>
          </a:p>
        </p:txBody>
      </p:sp>
      <p:sp>
        <p:nvSpPr>
          <p:cNvPr id="5" name="Marcador de contenido 4">
            <a:extLst>
              <a:ext uri="{FF2B5EF4-FFF2-40B4-BE49-F238E27FC236}">
                <a16:creationId xmlns:a16="http://schemas.microsoft.com/office/drawing/2014/main" id="{33C7DC20-2BBF-430C-A94F-6491233E2B87}"/>
              </a:ext>
            </a:extLst>
          </p:cNvPr>
          <p:cNvSpPr>
            <a:spLocks noGrp="1"/>
          </p:cNvSpPr>
          <p:nvPr>
            <p:ph idx="1"/>
          </p:nvPr>
        </p:nvSpPr>
        <p:spPr>
          <a:xfrm>
            <a:off x="581191" y="1916546"/>
            <a:ext cx="11108045" cy="3678303"/>
          </a:xfrm>
        </p:spPr>
        <p:txBody>
          <a:bodyPr anchor="t">
            <a:normAutofit/>
          </a:bodyPr>
          <a:lstStyle/>
          <a:p>
            <a:pPr>
              <a:buFont typeface="Wingdings" panose="05000000000000000000" pitchFamily="2" charset="2"/>
              <a:buChar char="q"/>
            </a:pPr>
            <a:r>
              <a:rPr lang="es-CL" sz="1600" dirty="0"/>
              <a:t>Proyección</a:t>
            </a:r>
          </a:p>
          <a:p>
            <a:pPr lvl="1">
              <a:buFont typeface="Arial" panose="020B0604020202020204" pitchFamily="34" charset="0"/>
              <a:buChar char="•"/>
            </a:pPr>
            <a:r>
              <a:rPr lang="es-CL" sz="1200" dirty="0"/>
              <a:t>“Implementar una estrategia de control con el uso de redes neuronales para un proceso complejo.”</a:t>
            </a:r>
          </a:p>
        </p:txBody>
      </p:sp>
      <p:pic>
        <p:nvPicPr>
          <p:cNvPr id="4098" name="Picture 2" descr="Glass, lens, retro, spy, spyglass, vintage, zoom icon - Download on  Iconfinder">
            <a:extLst>
              <a:ext uri="{FF2B5EF4-FFF2-40B4-BE49-F238E27FC236}">
                <a16:creationId xmlns:a16="http://schemas.microsoft.com/office/drawing/2014/main" id="{C37B2934-CB0A-42D7-9E7D-973006CC7D49}"/>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530808" y="741923"/>
            <a:ext cx="1080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upo 52">
            <a:extLst>
              <a:ext uri="{FF2B5EF4-FFF2-40B4-BE49-F238E27FC236}">
                <a16:creationId xmlns:a16="http://schemas.microsoft.com/office/drawing/2014/main" id="{8274D205-50A3-403F-B9D2-8839B5C72F29}"/>
              </a:ext>
            </a:extLst>
          </p:cNvPr>
          <p:cNvGrpSpPr/>
          <p:nvPr/>
        </p:nvGrpSpPr>
        <p:grpSpPr>
          <a:xfrm>
            <a:off x="9070107" y="3269007"/>
            <a:ext cx="1440000" cy="3282576"/>
            <a:chOff x="609472" y="2995624"/>
            <a:chExt cx="1440000" cy="3282576"/>
          </a:xfrm>
        </p:grpSpPr>
        <p:sp>
          <p:nvSpPr>
            <p:cNvPr id="54" name="Diagrama de flujo: conector 53">
              <a:extLst>
                <a:ext uri="{FF2B5EF4-FFF2-40B4-BE49-F238E27FC236}">
                  <a16:creationId xmlns:a16="http://schemas.microsoft.com/office/drawing/2014/main" id="{7EA68601-7A51-4940-84B3-3FA9A5A8C79D}"/>
                </a:ext>
              </a:extLst>
            </p:cNvPr>
            <p:cNvSpPr>
              <a:spLocks noChangeAspect="1"/>
            </p:cNvSpPr>
            <p:nvPr/>
          </p:nvSpPr>
          <p:spPr>
            <a:xfrm>
              <a:off x="609472" y="4838200"/>
              <a:ext cx="1440000" cy="1440000"/>
            </a:xfrm>
            <a:prstGeom prst="flowChartConnector">
              <a:avLst/>
            </a:prstGeom>
            <a:blipFill>
              <a:blip r:embed="rId4"/>
              <a:stretch>
                <a:fillRect l="-30000" r="-30000"/>
              </a:stretch>
            </a:blip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55" name="Conector recto de flecha 54">
              <a:extLst>
                <a:ext uri="{FF2B5EF4-FFF2-40B4-BE49-F238E27FC236}">
                  <a16:creationId xmlns:a16="http://schemas.microsoft.com/office/drawing/2014/main" id="{28DA8F2D-04B1-45CD-835F-7BB73991170A}"/>
                </a:ext>
              </a:extLst>
            </p:cNvPr>
            <p:cNvCxnSpPr>
              <a:cxnSpLocks/>
            </p:cNvCxnSpPr>
            <p:nvPr/>
          </p:nvCxnSpPr>
          <p:spPr>
            <a:xfrm>
              <a:off x="1329472" y="2995624"/>
              <a:ext cx="0" cy="1800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56" name="Grupo 55">
            <a:extLst>
              <a:ext uri="{FF2B5EF4-FFF2-40B4-BE49-F238E27FC236}">
                <a16:creationId xmlns:a16="http://schemas.microsoft.com/office/drawing/2014/main" id="{8AEFE912-B1D6-4222-8BDA-81909EA2D333}"/>
              </a:ext>
            </a:extLst>
          </p:cNvPr>
          <p:cNvGrpSpPr/>
          <p:nvPr/>
        </p:nvGrpSpPr>
        <p:grpSpPr>
          <a:xfrm>
            <a:off x="6943165" y="3269007"/>
            <a:ext cx="1440000" cy="3282576"/>
            <a:chOff x="609472" y="2995624"/>
            <a:chExt cx="1440000" cy="3282576"/>
          </a:xfrm>
        </p:grpSpPr>
        <p:sp>
          <p:nvSpPr>
            <p:cNvPr id="57" name="Diagrama de flujo: conector 56">
              <a:extLst>
                <a:ext uri="{FF2B5EF4-FFF2-40B4-BE49-F238E27FC236}">
                  <a16:creationId xmlns:a16="http://schemas.microsoft.com/office/drawing/2014/main" id="{F7AD3DD5-344A-48CF-9E06-E25B696E8818}"/>
                </a:ext>
              </a:extLst>
            </p:cNvPr>
            <p:cNvSpPr>
              <a:spLocks noChangeAspect="1"/>
            </p:cNvSpPr>
            <p:nvPr/>
          </p:nvSpPr>
          <p:spPr>
            <a:xfrm>
              <a:off x="609472" y="4838200"/>
              <a:ext cx="1440000" cy="1440000"/>
            </a:xfrm>
            <a:prstGeom prst="flowChartConnector">
              <a:avLst/>
            </a:prstGeom>
            <a:blipFill>
              <a:blip r:embed="rId5"/>
              <a:stretch>
                <a:fillRect l="-30000" r="-30000"/>
              </a:stretch>
            </a:blip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58" name="Conector recto de flecha 57">
              <a:extLst>
                <a:ext uri="{FF2B5EF4-FFF2-40B4-BE49-F238E27FC236}">
                  <a16:creationId xmlns:a16="http://schemas.microsoft.com/office/drawing/2014/main" id="{ADE2251C-44BD-425F-B0A6-8084C962D455}"/>
                </a:ext>
              </a:extLst>
            </p:cNvPr>
            <p:cNvCxnSpPr>
              <a:cxnSpLocks/>
            </p:cNvCxnSpPr>
            <p:nvPr/>
          </p:nvCxnSpPr>
          <p:spPr>
            <a:xfrm>
              <a:off x="1329472" y="2995624"/>
              <a:ext cx="0" cy="1800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59" name="Grupo 58">
            <a:extLst>
              <a:ext uri="{FF2B5EF4-FFF2-40B4-BE49-F238E27FC236}">
                <a16:creationId xmlns:a16="http://schemas.microsoft.com/office/drawing/2014/main" id="{7C6C4D1F-5188-468D-AB8D-D93BABDD2A7E}"/>
              </a:ext>
            </a:extLst>
          </p:cNvPr>
          <p:cNvGrpSpPr/>
          <p:nvPr/>
        </p:nvGrpSpPr>
        <p:grpSpPr>
          <a:xfrm>
            <a:off x="4816223" y="3269007"/>
            <a:ext cx="1440000" cy="3282576"/>
            <a:chOff x="609472" y="2995624"/>
            <a:chExt cx="1440000" cy="3282576"/>
          </a:xfrm>
        </p:grpSpPr>
        <p:sp>
          <p:nvSpPr>
            <p:cNvPr id="60" name="Diagrama de flujo: conector 59">
              <a:extLst>
                <a:ext uri="{FF2B5EF4-FFF2-40B4-BE49-F238E27FC236}">
                  <a16:creationId xmlns:a16="http://schemas.microsoft.com/office/drawing/2014/main" id="{B7461BAA-1D85-44D7-A14F-E7680DCACBC9}"/>
                </a:ext>
              </a:extLst>
            </p:cNvPr>
            <p:cNvSpPr>
              <a:spLocks noChangeAspect="1"/>
            </p:cNvSpPr>
            <p:nvPr/>
          </p:nvSpPr>
          <p:spPr>
            <a:xfrm>
              <a:off x="609472" y="4838200"/>
              <a:ext cx="1440000" cy="1440000"/>
            </a:xfrm>
            <a:prstGeom prst="flowChartConnector">
              <a:avLst/>
            </a:prstGeom>
            <a:blipFill>
              <a:blip r:embed="rId6"/>
              <a:stretch>
                <a:fillRect l="-30000" r="-30000"/>
              </a:stretch>
            </a:blip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61" name="Conector recto de flecha 60">
              <a:extLst>
                <a:ext uri="{FF2B5EF4-FFF2-40B4-BE49-F238E27FC236}">
                  <a16:creationId xmlns:a16="http://schemas.microsoft.com/office/drawing/2014/main" id="{4A97541B-06A5-499B-AEDF-45AEB88A81EA}"/>
                </a:ext>
              </a:extLst>
            </p:cNvPr>
            <p:cNvCxnSpPr>
              <a:cxnSpLocks/>
            </p:cNvCxnSpPr>
            <p:nvPr/>
          </p:nvCxnSpPr>
          <p:spPr>
            <a:xfrm>
              <a:off x="1329472" y="2995624"/>
              <a:ext cx="0" cy="1800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62" name="Grupo 61">
            <a:extLst>
              <a:ext uri="{FF2B5EF4-FFF2-40B4-BE49-F238E27FC236}">
                <a16:creationId xmlns:a16="http://schemas.microsoft.com/office/drawing/2014/main" id="{E880E5B2-3717-4516-B2E6-9716C8F74AFF}"/>
              </a:ext>
            </a:extLst>
          </p:cNvPr>
          <p:cNvGrpSpPr/>
          <p:nvPr/>
        </p:nvGrpSpPr>
        <p:grpSpPr>
          <a:xfrm>
            <a:off x="2689281" y="3269007"/>
            <a:ext cx="1440000" cy="3282576"/>
            <a:chOff x="609472" y="2995624"/>
            <a:chExt cx="1440000" cy="3282576"/>
          </a:xfrm>
        </p:grpSpPr>
        <p:sp>
          <p:nvSpPr>
            <p:cNvPr id="63" name="Diagrama de flujo: conector 62">
              <a:extLst>
                <a:ext uri="{FF2B5EF4-FFF2-40B4-BE49-F238E27FC236}">
                  <a16:creationId xmlns:a16="http://schemas.microsoft.com/office/drawing/2014/main" id="{044FF633-38B0-45B2-A2FA-72A1052D5178}"/>
                </a:ext>
              </a:extLst>
            </p:cNvPr>
            <p:cNvSpPr>
              <a:spLocks noChangeAspect="1"/>
            </p:cNvSpPr>
            <p:nvPr/>
          </p:nvSpPr>
          <p:spPr>
            <a:xfrm>
              <a:off x="609472" y="4838200"/>
              <a:ext cx="1440000" cy="1440000"/>
            </a:xfrm>
            <a:prstGeom prst="flowChartConnector">
              <a:avLst/>
            </a:prstGeom>
            <a:blipFill>
              <a:blip r:embed="rId7"/>
              <a:stretch>
                <a:fillRect l="-30000" r="-30000"/>
              </a:stretch>
            </a:blip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64" name="Conector recto de flecha 63">
              <a:extLst>
                <a:ext uri="{FF2B5EF4-FFF2-40B4-BE49-F238E27FC236}">
                  <a16:creationId xmlns:a16="http://schemas.microsoft.com/office/drawing/2014/main" id="{C3C63A53-AD24-47A9-93E9-F084F0441CB4}"/>
                </a:ext>
              </a:extLst>
            </p:cNvPr>
            <p:cNvCxnSpPr>
              <a:cxnSpLocks/>
            </p:cNvCxnSpPr>
            <p:nvPr/>
          </p:nvCxnSpPr>
          <p:spPr>
            <a:xfrm>
              <a:off x="1329472" y="2995624"/>
              <a:ext cx="0" cy="1800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50" name="Grupo 49">
            <a:extLst>
              <a:ext uri="{FF2B5EF4-FFF2-40B4-BE49-F238E27FC236}">
                <a16:creationId xmlns:a16="http://schemas.microsoft.com/office/drawing/2014/main" id="{15D05BE5-F053-486F-B113-7437DCAB6A4A}"/>
              </a:ext>
            </a:extLst>
          </p:cNvPr>
          <p:cNvGrpSpPr/>
          <p:nvPr/>
        </p:nvGrpSpPr>
        <p:grpSpPr>
          <a:xfrm>
            <a:off x="1625810" y="3269007"/>
            <a:ext cx="1440000" cy="1968114"/>
            <a:chOff x="1800000" y="2995624"/>
            <a:chExt cx="1440000" cy="1968114"/>
          </a:xfrm>
        </p:grpSpPr>
        <p:sp>
          <p:nvSpPr>
            <p:cNvPr id="66" name="Diagrama de flujo: conector 65">
              <a:extLst>
                <a:ext uri="{FF2B5EF4-FFF2-40B4-BE49-F238E27FC236}">
                  <a16:creationId xmlns:a16="http://schemas.microsoft.com/office/drawing/2014/main" id="{498EE725-1033-4139-AF7A-B36DF744EB4A}"/>
                </a:ext>
              </a:extLst>
            </p:cNvPr>
            <p:cNvSpPr>
              <a:spLocks noChangeAspect="1"/>
            </p:cNvSpPr>
            <p:nvPr/>
          </p:nvSpPr>
          <p:spPr>
            <a:xfrm>
              <a:off x="1800000" y="3523738"/>
              <a:ext cx="1440000" cy="1440000"/>
            </a:xfrm>
            <a:prstGeom prst="flowChartConnector">
              <a:avLst/>
            </a:prstGeom>
            <a:blipFill>
              <a:blip r:embed="rId8"/>
              <a:stretch>
                <a:fillRect l="-30000" r="-30000"/>
              </a:stretch>
            </a:blip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67" name="Conector recto de flecha 66">
              <a:extLst>
                <a:ext uri="{FF2B5EF4-FFF2-40B4-BE49-F238E27FC236}">
                  <a16:creationId xmlns:a16="http://schemas.microsoft.com/office/drawing/2014/main" id="{8DC105B0-F7E9-418A-B130-849C41B9F774}"/>
                </a:ext>
              </a:extLst>
            </p:cNvPr>
            <p:cNvCxnSpPr>
              <a:cxnSpLocks/>
            </p:cNvCxnSpPr>
            <p:nvPr/>
          </p:nvCxnSpPr>
          <p:spPr>
            <a:xfrm>
              <a:off x="2520000" y="2995624"/>
              <a:ext cx="0" cy="468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upo 71">
            <a:extLst>
              <a:ext uri="{FF2B5EF4-FFF2-40B4-BE49-F238E27FC236}">
                <a16:creationId xmlns:a16="http://schemas.microsoft.com/office/drawing/2014/main" id="{57F86D72-EA0E-42FA-816E-0D31C34A2156}"/>
              </a:ext>
            </a:extLst>
          </p:cNvPr>
          <p:cNvGrpSpPr/>
          <p:nvPr/>
        </p:nvGrpSpPr>
        <p:grpSpPr>
          <a:xfrm>
            <a:off x="5879694" y="3269007"/>
            <a:ext cx="1440000" cy="1968114"/>
            <a:chOff x="1800000" y="2995624"/>
            <a:chExt cx="1440000" cy="1968114"/>
          </a:xfrm>
        </p:grpSpPr>
        <p:sp>
          <p:nvSpPr>
            <p:cNvPr id="73" name="Diagrama de flujo: conector 72">
              <a:extLst>
                <a:ext uri="{FF2B5EF4-FFF2-40B4-BE49-F238E27FC236}">
                  <a16:creationId xmlns:a16="http://schemas.microsoft.com/office/drawing/2014/main" id="{FCBCF9FD-2767-4B90-8229-28482EF752BB}"/>
                </a:ext>
              </a:extLst>
            </p:cNvPr>
            <p:cNvSpPr>
              <a:spLocks noChangeAspect="1"/>
            </p:cNvSpPr>
            <p:nvPr/>
          </p:nvSpPr>
          <p:spPr>
            <a:xfrm>
              <a:off x="1800000" y="3523738"/>
              <a:ext cx="1440000" cy="1440000"/>
            </a:xfrm>
            <a:prstGeom prst="flowChartConnector">
              <a:avLst/>
            </a:prstGeom>
            <a:blipFill>
              <a:blip r:embed="rId9"/>
              <a:stretch>
                <a:fillRect l="-30000" r="-30000"/>
              </a:stretch>
            </a:blip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4" name="Conector recto de flecha 73">
              <a:extLst>
                <a:ext uri="{FF2B5EF4-FFF2-40B4-BE49-F238E27FC236}">
                  <a16:creationId xmlns:a16="http://schemas.microsoft.com/office/drawing/2014/main" id="{F46E1CAB-2EBE-426B-8857-7F417CEB405A}"/>
                </a:ext>
              </a:extLst>
            </p:cNvPr>
            <p:cNvCxnSpPr>
              <a:cxnSpLocks/>
            </p:cNvCxnSpPr>
            <p:nvPr/>
          </p:nvCxnSpPr>
          <p:spPr>
            <a:xfrm>
              <a:off x="2520000" y="2995624"/>
              <a:ext cx="0" cy="468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75" name="Grupo 74">
            <a:extLst>
              <a:ext uri="{FF2B5EF4-FFF2-40B4-BE49-F238E27FC236}">
                <a16:creationId xmlns:a16="http://schemas.microsoft.com/office/drawing/2014/main" id="{381C134E-0A8C-466E-8CC6-5BD7ABA39D7A}"/>
              </a:ext>
            </a:extLst>
          </p:cNvPr>
          <p:cNvGrpSpPr/>
          <p:nvPr/>
        </p:nvGrpSpPr>
        <p:grpSpPr>
          <a:xfrm>
            <a:off x="8006636" y="3269007"/>
            <a:ext cx="1440000" cy="1968114"/>
            <a:chOff x="1800000" y="2995624"/>
            <a:chExt cx="1440000" cy="1968114"/>
          </a:xfrm>
        </p:grpSpPr>
        <p:sp>
          <p:nvSpPr>
            <p:cNvPr id="76" name="Diagrama de flujo: conector 75">
              <a:extLst>
                <a:ext uri="{FF2B5EF4-FFF2-40B4-BE49-F238E27FC236}">
                  <a16:creationId xmlns:a16="http://schemas.microsoft.com/office/drawing/2014/main" id="{E54A391F-3B0D-4D36-8232-15D5F0ACA990}"/>
                </a:ext>
              </a:extLst>
            </p:cNvPr>
            <p:cNvSpPr>
              <a:spLocks noChangeAspect="1"/>
            </p:cNvSpPr>
            <p:nvPr/>
          </p:nvSpPr>
          <p:spPr>
            <a:xfrm>
              <a:off x="1800000" y="3523738"/>
              <a:ext cx="1440000" cy="1440000"/>
            </a:xfrm>
            <a:prstGeom prst="flowChartConnector">
              <a:avLst/>
            </a:prstGeom>
            <a:blipFill>
              <a:blip r:embed="rId10"/>
              <a:stretch>
                <a:fillRect l="-30000" r="-30000"/>
              </a:stretch>
            </a:blip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7" name="Conector recto de flecha 76">
              <a:extLst>
                <a:ext uri="{FF2B5EF4-FFF2-40B4-BE49-F238E27FC236}">
                  <a16:creationId xmlns:a16="http://schemas.microsoft.com/office/drawing/2014/main" id="{11BC5127-39D7-4853-80B0-C41A21A55D4A}"/>
                </a:ext>
              </a:extLst>
            </p:cNvPr>
            <p:cNvCxnSpPr>
              <a:cxnSpLocks/>
            </p:cNvCxnSpPr>
            <p:nvPr/>
          </p:nvCxnSpPr>
          <p:spPr>
            <a:xfrm>
              <a:off x="2520000" y="2995624"/>
              <a:ext cx="0" cy="468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3" name="Grupo 2">
            <a:extLst>
              <a:ext uri="{FF2B5EF4-FFF2-40B4-BE49-F238E27FC236}">
                <a16:creationId xmlns:a16="http://schemas.microsoft.com/office/drawing/2014/main" id="{8521C72E-DF83-45DE-ACED-7E7524C0A8B4}"/>
              </a:ext>
            </a:extLst>
          </p:cNvPr>
          <p:cNvGrpSpPr/>
          <p:nvPr/>
        </p:nvGrpSpPr>
        <p:grpSpPr>
          <a:xfrm>
            <a:off x="562339" y="3269007"/>
            <a:ext cx="1440000" cy="3282576"/>
            <a:chOff x="609472" y="3278434"/>
            <a:chExt cx="1440000" cy="3282576"/>
          </a:xfrm>
        </p:grpSpPr>
        <p:grpSp>
          <p:nvGrpSpPr>
            <p:cNvPr id="46" name="Grupo 45">
              <a:extLst>
                <a:ext uri="{FF2B5EF4-FFF2-40B4-BE49-F238E27FC236}">
                  <a16:creationId xmlns:a16="http://schemas.microsoft.com/office/drawing/2014/main" id="{E0ECF11E-0453-4D63-A529-CE8C730E7426}"/>
                </a:ext>
              </a:extLst>
            </p:cNvPr>
            <p:cNvGrpSpPr/>
            <p:nvPr/>
          </p:nvGrpSpPr>
          <p:grpSpPr>
            <a:xfrm>
              <a:off x="609472" y="3278434"/>
              <a:ext cx="1440000" cy="3282576"/>
              <a:chOff x="609472" y="2995624"/>
              <a:chExt cx="1440000" cy="3282576"/>
            </a:xfrm>
          </p:grpSpPr>
          <p:sp>
            <p:nvSpPr>
              <p:cNvPr id="25" name="Diagrama de flujo: conector 24">
                <a:extLst>
                  <a:ext uri="{FF2B5EF4-FFF2-40B4-BE49-F238E27FC236}">
                    <a16:creationId xmlns:a16="http://schemas.microsoft.com/office/drawing/2014/main" id="{E563D0C3-2DE0-4956-AAFA-C4889CFB3A82}"/>
                  </a:ext>
                </a:extLst>
              </p:cNvPr>
              <p:cNvSpPr>
                <a:spLocks noChangeAspect="1"/>
              </p:cNvSpPr>
              <p:nvPr/>
            </p:nvSpPr>
            <p:spPr>
              <a:xfrm>
                <a:off x="609472" y="4838200"/>
                <a:ext cx="1440000" cy="1440000"/>
              </a:xfrm>
              <a:prstGeom prst="flowChartConnector">
                <a:avLst/>
              </a:prstGeom>
              <a:blipFill>
                <a:blip r:embed="rId11"/>
                <a:stretch>
                  <a:fillRect l="-30000" r="-30000"/>
                </a:stretch>
              </a:blip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40" name="Conector recto de flecha 39">
                <a:extLst>
                  <a:ext uri="{FF2B5EF4-FFF2-40B4-BE49-F238E27FC236}">
                    <a16:creationId xmlns:a16="http://schemas.microsoft.com/office/drawing/2014/main" id="{7BC7D311-E515-4F08-833A-371820EF4301}"/>
                  </a:ext>
                </a:extLst>
              </p:cNvPr>
              <p:cNvCxnSpPr>
                <a:cxnSpLocks/>
              </p:cNvCxnSpPr>
              <p:nvPr/>
            </p:nvCxnSpPr>
            <p:spPr>
              <a:xfrm>
                <a:off x="1329472" y="2995624"/>
                <a:ext cx="0" cy="1800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096" name="Rectángulo 4095">
                  <a:extLst>
                    <a:ext uri="{FF2B5EF4-FFF2-40B4-BE49-F238E27FC236}">
                      <a16:creationId xmlns:a16="http://schemas.microsoft.com/office/drawing/2014/main" id="{46EDA9AD-77B6-4AE9-A2D5-93D09AC42F9C}"/>
                    </a:ext>
                  </a:extLst>
                </p:cNvPr>
                <p:cNvSpPr/>
                <p:nvPr/>
              </p:nvSpPr>
              <p:spPr>
                <a:xfrm>
                  <a:off x="885892" y="5353553"/>
                  <a:ext cx="942907" cy="283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600" b="0" i="1" smtClean="0">
                            <a:solidFill>
                              <a:schemeClr val="tx1">
                                <a:lumMod val="65000"/>
                                <a:lumOff val="35000"/>
                              </a:schemeClr>
                            </a:solidFill>
                            <a:latin typeface="Cambria Math" panose="02040503050406030204" pitchFamily="18" charset="0"/>
                          </a:rPr>
                          <m:t>𝐴𝑁𝐹𝐼𝑆</m:t>
                        </m:r>
                      </m:oMath>
                    </m:oMathPara>
                  </a14:m>
                  <a:endParaRPr lang="es-CL" sz="1600" dirty="0">
                    <a:solidFill>
                      <a:schemeClr val="tx1">
                        <a:lumMod val="65000"/>
                        <a:lumOff val="35000"/>
                      </a:schemeClr>
                    </a:solidFill>
                  </a:endParaRPr>
                </a:p>
              </p:txBody>
            </p:sp>
          </mc:Choice>
          <mc:Fallback xmlns="">
            <p:sp>
              <p:nvSpPr>
                <p:cNvPr id="4096" name="Rectángulo 4095">
                  <a:extLst>
                    <a:ext uri="{FF2B5EF4-FFF2-40B4-BE49-F238E27FC236}">
                      <a16:creationId xmlns:a16="http://schemas.microsoft.com/office/drawing/2014/main" id="{46EDA9AD-77B6-4AE9-A2D5-93D09AC42F9C}"/>
                    </a:ext>
                  </a:extLst>
                </p:cNvPr>
                <p:cNvSpPr>
                  <a:spLocks noRot="1" noChangeAspect="1" noMove="1" noResize="1" noEditPoints="1" noAdjustHandles="1" noChangeArrowheads="1" noChangeShapeType="1" noTextEdit="1"/>
                </p:cNvSpPr>
                <p:nvPr/>
              </p:nvSpPr>
              <p:spPr>
                <a:xfrm>
                  <a:off x="885892" y="5353553"/>
                  <a:ext cx="942907" cy="283675"/>
                </a:xfrm>
                <a:prstGeom prst="rect">
                  <a:avLst/>
                </a:prstGeom>
                <a:blipFill>
                  <a:blip r:embed="rId12"/>
                  <a:stretch>
                    <a:fillRect/>
                  </a:stretch>
                </a:blipFill>
                <a:ln>
                  <a:solidFill>
                    <a:schemeClr val="bg1"/>
                  </a:solidFill>
                </a:ln>
              </p:spPr>
              <p:txBody>
                <a:bodyPr/>
                <a:lstStyle/>
                <a:p>
                  <a:r>
                    <a:rPr lang="es-CL">
                      <a:noFill/>
                    </a:rPr>
                    <a:t> </a:t>
                  </a:r>
                </a:p>
              </p:txBody>
            </p:sp>
          </mc:Fallback>
        </mc:AlternateContent>
      </p:grpSp>
      <p:grpSp>
        <p:nvGrpSpPr>
          <p:cNvPr id="4" name="Grupo 3">
            <a:extLst>
              <a:ext uri="{FF2B5EF4-FFF2-40B4-BE49-F238E27FC236}">
                <a16:creationId xmlns:a16="http://schemas.microsoft.com/office/drawing/2014/main" id="{61780507-07B0-48B6-AC69-6CE85DF1744E}"/>
              </a:ext>
            </a:extLst>
          </p:cNvPr>
          <p:cNvGrpSpPr/>
          <p:nvPr/>
        </p:nvGrpSpPr>
        <p:grpSpPr>
          <a:xfrm>
            <a:off x="3752752" y="3269007"/>
            <a:ext cx="1440000" cy="1968114"/>
            <a:chOff x="4104751" y="3278434"/>
            <a:chExt cx="1440000" cy="1968114"/>
          </a:xfrm>
        </p:grpSpPr>
        <p:grpSp>
          <p:nvGrpSpPr>
            <p:cNvPr id="69" name="Grupo 68">
              <a:extLst>
                <a:ext uri="{FF2B5EF4-FFF2-40B4-BE49-F238E27FC236}">
                  <a16:creationId xmlns:a16="http://schemas.microsoft.com/office/drawing/2014/main" id="{73922D9C-D6BE-47A7-83FA-65EBE1A13481}"/>
                </a:ext>
              </a:extLst>
            </p:cNvPr>
            <p:cNvGrpSpPr/>
            <p:nvPr/>
          </p:nvGrpSpPr>
          <p:grpSpPr>
            <a:xfrm>
              <a:off x="4104751" y="3278434"/>
              <a:ext cx="1440000" cy="1968114"/>
              <a:chOff x="1800000" y="2995624"/>
              <a:chExt cx="1440000" cy="1968114"/>
            </a:xfrm>
          </p:grpSpPr>
          <p:sp>
            <p:nvSpPr>
              <p:cNvPr id="70" name="Diagrama de flujo: conector 69">
                <a:extLst>
                  <a:ext uri="{FF2B5EF4-FFF2-40B4-BE49-F238E27FC236}">
                    <a16:creationId xmlns:a16="http://schemas.microsoft.com/office/drawing/2014/main" id="{4E937742-9406-4D2F-BD6E-6D82C1B05A8D}"/>
                  </a:ext>
                </a:extLst>
              </p:cNvPr>
              <p:cNvSpPr>
                <a:spLocks noChangeAspect="1"/>
              </p:cNvSpPr>
              <p:nvPr/>
            </p:nvSpPr>
            <p:spPr>
              <a:xfrm>
                <a:off x="1800000" y="3523738"/>
                <a:ext cx="1440000" cy="1440000"/>
              </a:xfrm>
              <a:prstGeom prst="flowChartConnector">
                <a:avLst/>
              </a:prstGeom>
              <a:blipFill>
                <a:blip r:embed="rId13"/>
                <a:stretch>
                  <a:fillRect l="-30000" r="-30000"/>
                </a:stretch>
              </a:blipFill>
              <a:ln>
                <a:solidFill>
                  <a:schemeClr val="accent1">
                    <a:lumMod val="75000"/>
                  </a:schemeClr>
                </a:solidFill>
                <a:prstDash val="lgDash"/>
              </a:ln>
              <a:effectLst>
                <a:outerShdw blurRad="50800" dist="381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71" name="Conector recto de flecha 70">
                <a:extLst>
                  <a:ext uri="{FF2B5EF4-FFF2-40B4-BE49-F238E27FC236}">
                    <a16:creationId xmlns:a16="http://schemas.microsoft.com/office/drawing/2014/main" id="{09717A2B-62B4-43C0-ADF4-D92584AD024E}"/>
                  </a:ext>
                </a:extLst>
              </p:cNvPr>
              <p:cNvCxnSpPr>
                <a:cxnSpLocks/>
              </p:cNvCxnSpPr>
              <p:nvPr/>
            </p:nvCxnSpPr>
            <p:spPr>
              <a:xfrm>
                <a:off x="2520000" y="2995624"/>
                <a:ext cx="0" cy="468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7" name="Rectángulo 86">
                  <a:extLst>
                    <a:ext uri="{FF2B5EF4-FFF2-40B4-BE49-F238E27FC236}">
                      <a16:creationId xmlns:a16="http://schemas.microsoft.com/office/drawing/2014/main" id="{A0A4AB59-72AC-4F98-8B47-C7A98F802A63}"/>
                    </a:ext>
                  </a:extLst>
                </p:cNvPr>
                <p:cNvSpPr/>
                <p:nvPr/>
              </p:nvSpPr>
              <p:spPr>
                <a:xfrm>
                  <a:off x="4374751" y="4869010"/>
                  <a:ext cx="900000"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L" sz="1600" b="0" i="1" smtClean="0">
                            <a:solidFill>
                              <a:schemeClr val="tx1">
                                <a:lumMod val="65000"/>
                                <a:lumOff val="35000"/>
                              </a:schemeClr>
                            </a:solidFill>
                            <a:latin typeface="Cambria Math" panose="02040503050406030204" pitchFamily="18" charset="0"/>
                          </a:rPr>
                          <m:t>𝐵𝑙𝑖𝑚𝑝</m:t>
                        </m:r>
                      </m:oMath>
                    </m:oMathPara>
                  </a14:m>
                  <a:endParaRPr lang="es-CL" sz="1600" dirty="0">
                    <a:solidFill>
                      <a:schemeClr val="tx1">
                        <a:lumMod val="65000"/>
                        <a:lumOff val="35000"/>
                      </a:schemeClr>
                    </a:solidFill>
                  </a:endParaRPr>
                </a:p>
              </p:txBody>
            </p:sp>
          </mc:Choice>
          <mc:Fallback xmlns="">
            <p:sp>
              <p:nvSpPr>
                <p:cNvPr id="87" name="Rectángulo 86">
                  <a:extLst>
                    <a:ext uri="{FF2B5EF4-FFF2-40B4-BE49-F238E27FC236}">
                      <a16:creationId xmlns:a16="http://schemas.microsoft.com/office/drawing/2014/main" id="{A0A4AB59-72AC-4F98-8B47-C7A98F802A63}"/>
                    </a:ext>
                  </a:extLst>
                </p:cNvPr>
                <p:cNvSpPr>
                  <a:spLocks noRot="1" noChangeAspect="1" noMove="1" noResize="1" noEditPoints="1" noAdjustHandles="1" noChangeArrowheads="1" noChangeShapeType="1" noTextEdit="1"/>
                </p:cNvSpPr>
                <p:nvPr/>
              </p:nvSpPr>
              <p:spPr>
                <a:xfrm>
                  <a:off x="4374751" y="4869010"/>
                  <a:ext cx="900000" cy="252000"/>
                </a:xfrm>
                <a:prstGeom prst="rect">
                  <a:avLst/>
                </a:prstGeom>
                <a:blipFill>
                  <a:blip r:embed="rId14"/>
                  <a:stretch>
                    <a:fillRect b="-30952"/>
                  </a:stretch>
                </a:blipFill>
                <a:ln>
                  <a:noFill/>
                </a:ln>
              </p:spPr>
              <p:txBody>
                <a:bodyPr/>
                <a:lstStyle/>
                <a:p>
                  <a:r>
                    <a:rPr lang="es-CL">
                      <a:noFill/>
                    </a:rPr>
                    <a:t> </a:t>
                  </a:r>
                </a:p>
              </p:txBody>
            </p:sp>
          </mc:Fallback>
        </mc:AlternateContent>
      </p:grpSp>
      <p:sp>
        <p:nvSpPr>
          <p:cNvPr id="29" name="Forma libre: forma 28">
            <a:extLst>
              <a:ext uri="{FF2B5EF4-FFF2-40B4-BE49-F238E27FC236}">
                <a16:creationId xmlns:a16="http://schemas.microsoft.com/office/drawing/2014/main" id="{CADD6640-EF7C-403A-AC5A-02A1C85617F8}"/>
              </a:ext>
            </a:extLst>
          </p:cNvPr>
          <p:cNvSpPr/>
          <p:nvPr/>
        </p:nvSpPr>
        <p:spPr>
          <a:xfrm>
            <a:off x="729874" y="2592303"/>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0 w 1448394"/>
              <a:gd name="connsiteY5"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394" h="579357">
                <a:moveTo>
                  <a:pt x="0" y="0"/>
                </a:moveTo>
                <a:lnTo>
                  <a:pt x="1158716" y="0"/>
                </a:lnTo>
                <a:lnTo>
                  <a:pt x="1448394" y="289679"/>
                </a:lnTo>
                <a:lnTo>
                  <a:pt x="1158716" y="579357"/>
                </a:lnTo>
                <a:lnTo>
                  <a:pt x="0" y="579357"/>
                </a:lnTo>
                <a:lnTo>
                  <a:pt x="0" y="0"/>
                </a:lnTo>
                <a:close/>
              </a:path>
            </a:pathLst>
          </a:custGeom>
          <a:solidFill>
            <a:schemeClr val="accent6">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58674" tIns="29337" rIns="159508" bIns="29337" numCol="1" spcCol="1270" anchor="ctr" anchorCtr="0">
            <a:noAutofit/>
          </a:bodyPr>
          <a:lstStyle/>
          <a:p>
            <a:pPr marL="0" lvl="0" indent="0" algn="ctr" defTabSz="488950">
              <a:lnSpc>
                <a:spcPct val="90000"/>
              </a:lnSpc>
              <a:spcBef>
                <a:spcPct val="0"/>
              </a:spcBef>
              <a:spcAft>
                <a:spcPct val="35000"/>
              </a:spcAft>
              <a:buNone/>
            </a:pPr>
            <a:r>
              <a:rPr lang="es-CL" sz="1100" kern="1200" dirty="0"/>
              <a:t>Seleccionar red neuronal</a:t>
            </a:r>
          </a:p>
        </p:txBody>
      </p:sp>
      <p:sp>
        <p:nvSpPr>
          <p:cNvPr id="31" name="Forma libre: forma 30">
            <a:extLst>
              <a:ext uri="{FF2B5EF4-FFF2-40B4-BE49-F238E27FC236}">
                <a16:creationId xmlns:a16="http://schemas.microsoft.com/office/drawing/2014/main" id="{7CA0B4CE-E63D-49E4-94DF-D418D380299F}"/>
              </a:ext>
            </a:extLst>
          </p:cNvPr>
          <p:cNvSpPr/>
          <p:nvPr/>
        </p:nvSpPr>
        <p:spPr>
          <a:xfrm>
            <a:off x="1775465" y="2592303"/>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289679 w 1448394"/>
              <a:gd name="connsiteY5" fmla="*/ 289679 h 579357"/>
              <a:gd name="connsiteX6" fmla="*/ 0 w 1448394"/>
              <a:gd name="connsiteY6"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394" h="579357">
                <a:moveTo>
                  <a:pt x="0" y="0"/>
                </a:moveTo>
                <a:lnTo>
                  <a:pt x="1158716" y="0"/>
                </a:lnTo>
                <a:lnTo>
                  <a:pt x="1448394" y="289679"/>
                </a:lnTo>
                <a:lnTo>
                  <a:pt x="1158716" y="579357"/>
                </a:lnTo>
                <a:lnTo>
                  <a:pt x="0" y="579357"/>
                </a:lnTo>
                <a:lnTo>
                  <a:pt x="289679" y="289679"/>
                </a:lnTo>
                <a:lnTo>
                  <a:pt x="0" y="0"/>
                </a:lnTo>
                <a:close/>
              </a:path>
            </a:pathLst>
          </a:custGeom>
          <a:solidFill>
            <a:schemeClr val="accent6"/>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3685" tIns="29337" rIns="304347" bIns="29337" numCol="1" spcCol="1270" anchor="ctr" anchorCtr="0">
            <a:noAutofit/>
          </a:bodyPr>
          <a:lstStyle/>
          <a:p>
            <a:pPr marL="0" lvl="0" indent="0" algn="ctr" defTabSz="488950">
              <a:lnSpc>
                <a:spcPct val="90000"/>
              </a:lnSpc>
              <a:spcBef>
                <a:spcPct val="0"/>
              </a:spcBef>
              <a:spcAft>
                <a:spcPct val="35000"/>
              </a:spcAft>
              <a:buNone/>
            </a:pPr>
            <a:r>
              <a:rPr lang="es-CL" sz="1100" kern="1200" dirty="0"/>
              <a:t>Programar red neuronal</a:t>
            </a:r>
          </a:p>
        </p:txBody>
      </p:sp>
      <p:sp>
        <p:nvSpPr>
          <p:cNvPr id="32" name="Forma libre: forma 31">
            <a:extLst>
              <a:ext uri="{FF2B5EF4-FFF2-40B4-BE49-F238E27FC236}">
                <a16:creationId xmlns:a16="http://schemas.microsoft.com/office/drawing/2014/main" id="{FE819B60-DAF2-4BFB-9D7A-A6D499F1CC7E}"/>
              </a:ext>
            </a:extLst>
          </p:cNvPr>
          <p:cNvSpPr/>
          <p:nvPr/>
        </p:nvSpPr>
        <p:spPr>
          <a:xfrm>
            <a:off x="2821060" y="2592303"/>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289679 w 1448394"/>
              <a:gd name="connsiteY5" fmla="*/ 289679 h 579357"/>
              <a:gd name="connsiteX6" fmla="*/ 0 w 1448394"/>
              <a:gd name="connsiteY6"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394" h="579357">
                <a:moveTo>
                  <a:pt x="0" y="0"/>
                </a:moveTo>
                <a:lnTo>
                  <a:pt x="1158716" y="0"/>
                </a:lnTo>
                <a:lnTo>
                  <a:pt x="1448394" y="289679"/>
                </a:lnTo>
                <a:lnTo>
                  <a:pt x="1158716" y="579357"/>
                </a:lnTo>
                <a:lnTo>
                  <a:pt x="0" y="579357"/>
                </a:lnTo>
                <a:lnTo>
                  <a:pt x="289679" y="289679"/>
                </a:lnTo>
                <a:lnTo>
                  <a:pt x="0" y="0"/>
                </a:lnTo>
                <a:close/>
              </a:path>
            </a:pathLst>
          </a:custGeom>
          <a:solidFill>
            <a:schemeClr val="accent6">
              <a:lumMod val="75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3685" tIns="29337" rIns="304347" bIns="29337" numCol="1" spcCol="1270" anchor="ctr" anchorCtr="0">
            <a:noAutofit/>
          </a:bodyPr>
          <a:lstStyle/>
          <a:p>
            <a:pPr marL="0" lvl="0" indent="0" algn="ctr" defTabSz="488950">
              <a:lnSpc>
                <a:spcPct val="90000"/>
              </a:lnSpc>
              <a:spcBef>
                <a:spcPct val="0"/>
              </a:spcBef>
              <a:spcAft>
                <a:spcPct val="35000"/>
              </a:spcAft>
              <a:buNone/>
            </a:pPr>
            <a:r>
              <a:rPr lang="es-CL" sz="1100" kern="1200" dirty="0"/>
              <a:t>Entrenar red neuronal</a:t>
            </a:r>
          </a:p>
        </p:txBody>
      </p:sp>
      <p:sp>
        <p:nvSpPr>
          <p:cNvPr id="33" name="Forma libre: forma 32">
            <a:extLst>
              <a:ext uri="{FF2B5EF4-FFF2-40B4-BE49-F238E27FC236}">
                <a16:creationId xmlns:a16="http://schemas.microsoft.com/office/drawing/2014/main" id="{8A4E113B-79AA-40F4-A7E0-6D9275C5A848}"/>
              </a:ext>
            </a:extLst>
          </p:cNvPr>
          <p:cNvSpPr/>
          <p:nvPr/>
        </p:nvSpPr>
        <p:spPr>
          <a:xfrm>
            <a:off x="3876077" y="2592303"/>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289679 w 1448394"/>
              <a:gd name="connsiteY5" fmla="*/ 289679 h 579357"/>
              <a:gd name="connsiteX6" fmla="*/ 0 w 1448394"/>
              <a:gd name="connsiteY6"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394" h="579357">
                <a:moveTo>
                  <a:pt x="0" y="0"/>
                </a:moveTo>
                <a:lnTo>
                  <a:pt x="1158716" y="0"/>
                </a:lnTo>
                <a:lnTo>
                  <a:pt x="1448394" y="289679"/>
                </a:lnTo>
                <a:lnTo>
                  <a:pt x="1158716" y="579357"/>
                </a:lnTo>
                <a:lnTo>
                  <a:pt x="0" y="579357"/>
                </a:lnTo>
                <a:lnTo>
                  <a:pt x="289679" y="289679"/>
                </a:lnTo>
                <a:lnTo>
                  <a:pt x="0" y="0"/>
                </a:lnTo>
                <a:close/>
              </a:path>
            </a:pathLst>
          </a:custGeom>
          <a:solidFill>
            <a:schemeClr val="accent2">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3685" tIns="29337" rIns="304347" bIns="29337" numCol="1" spcCol="1270" anchor="ctr" anchorCtr="0">
            <a:noAutofit/>
          </a:bodyPr>
          <a:lstStyle/>
          <a:p>
            <a:pPr marL="0" lvl="0" indent="0" algn="ctr" defTabSz="488950">
              <a:lnSpc>
                <a:spcPct val="90000"/>
              </a:lnSpc>
              <a:spcBef>
                <a:spcPct val="0"/>
              </a:spcBef>
              <a:spcAft>
                <a:spcPct val="35000"/>
              </a:spcAft>
              <a:buNone/>
            </a:pPr>
            <a:r>
              <a:rPr lang="es-CL" sz="1100" kern="1200" dirty="0"/>
              <a:t>Seleccionar sujeto de prueba</a:t>
            </a:r>
          </a:p>
        </p:txBody>
      </p:sp>
      <p:sp>
        <p:nvSpPr>
          <p:cNvPr id="34" name="Forma libre: forma 33">
            <a:extLst>
              <a:ext uri="{FF2B5EF4-FFF2-40B4-BE49-F238E27FC236}">
                <a16:creationId xmlns:a16="http://schemas.microsoft.com/office/drawing/2014/main" id="{2195D06D-59B7-4271-B19E-F3E48200193F}"/>
              </a:ext>
            </a:extLst>
          </p:cNvPr>
          <p:cNvSpPr/>
          <p:nvPr/>
        </p:nvSpPr>
        <p:spPr>
          <a:xfrm>
            <a:off x="4931099" y="2592303"/>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289679 w 1448394"/>
              <a:gd name="connsiteY5" fmla="*/ 289679 h 579357"/>
              <a:gd name="connsiteX6" fmla="*/ 0 w 1448394"/>
              <a:gd name="connsiteY6"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394" h="579357">
                <a:moveTo>
                  <a:pt x="0" y="0"/>
                </a:moveTo>
                <a:lnTo>
                  <a:pt x="1158716" y="0"/>
                </a:lnTo>
                <a:lnTo>
                  <a:pt x="1448394" y="289679"/>
                </a:lnTo>
                <a:lnTo>
                  <a:pt x="1158716" y="579357"/>
                </a:lnTo>
                <a:lnTo>
                  <a:pt x="0" y="579357"/>
                </a:lnTo>
                <a:lnTo>
                  <a:pt x="289679" y="289679"/>
                </a:lnTo>
                <a:lnTo>
                  <a:pt x="0" y="0"/>
                </a:lnTo>
                <a:close/>
              </a:path>
            </a:pathLst>
          </a:custGeom>
          <a:solidFill>
            <a:schemeClr val="accent2"/>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3685" tIns="29337" rIns="304347" bIns="29337" numCol="1" spcCol="1270" anchor="ctr" anchorCtr="0">
            <a:noAutofit/>
          </a:bodyPr>
          <a:lstStyle/>
          <a:p>
            <a:pPr marL="0" lvl="0" indent="0" algn="ctr" defTabSz="488950">
              <a:lnSpc>
                <a:spcPct val="90000"/>
              </a:lnSpc>
              <a:spcBef>
                <a:spcPct val="0"/>
              </a:spcBef>
              <a:spcAft>
                <a:spcPct val="35000"/>
              </a:spcAft>
              <a:buNone/>
            </a:pPr>
            <a:r>
              <a:rPr lang="es-CL" sz="1100" kern="1200" dirty="0"/>
              <a:t>Programar sujeto de prueba</a:t>
            </a:r>
          </a:p>
        </p:txBody>
      </p:sp>
      <p:sp>
        <p:nvSpPr>
          <p:cNvPr id="35" name="Forma libre: forma 34">
            <a:extLst>
              <a:ext uri="{FF2B5EF4-FFF2-40B4-BE49-F238E27FC236}">
                <a16:creationId xmlns:a16="http://schemas.microsoft.com/office/drawing/2014/main" id="{1A1B92C6-0692-40E3-A8DD-D7AECD619264}"/>
              </a:ext>
            </a:extLst>
          </p:cNvPr>
          <p:cNvSpPr/>
          <p:nvPr/>
        </p:nvSpPr>
        <p:spPr>
          <a:xfrm>
            <a:off x="5986122" y="2592303"/>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289679 w 1448394"/>
              <a:gd name="connsiteY5" fmla="*/ 289679 h 579357"/>
              <a:gd name="connsiteX6" fmla="*/ 0 w 1448394"/>
              <a:gd name="connsiteY6"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394" h="579357">
                <a:moveTo>
                  <a:pt x="0" y="0"/>
                </a:moveTo>
                <a:lnTo>
                  <a:pt x="1158716" y="0"/>
                </a:lnTo>
                <a:lnTo>
                  <a:pt x="1448394" y="289679"/>
                </a:lnTo>
                <a:lnTo>
                  <a:pt x="1158716" y="579357"/>
                </a:lnTo>
                <a:lnTo>
                  <a:pt x="0" y="579357"/>
                </a:lnTo>
                <a:lnTo>
                  <a:pt x="289679" y="289679"/>
                </a:lnTo>
                <a:lnTo>
                  <a:pt x="0" y="0"/>
                </a:lnTo>
                <a:close/>
              </a:path>
            </a:pathLst>
          </a:custGeom>
          <a:solidFill>
            <a:schemeClr val="accent2">
              <a:lumMod val="75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3685" tIns="29337" rIns="304347" bIns="29337" numCol="1" spcCol="1270" anchor="ctr" anchorCtr="0">
            <a:noAutofit/>
          </a:bodyPr>
          <a:lstStyle/>
          <a:p>
            <a:pPr marL="0" lvl="0" indent="0" algn="ctr" defTabSz="488950">
              <a:lnSpc>
                <a:spcPct val="90000"/>
              </a:lnSpc>
              <a:spcBef>
                <a:spcPct val="0"/>
              </a:spcBef>
              <a:spcAft>
                <a:spcPct val="35000"/>
              </a:spcAft>
              <a:buNone/>
            </a:pPr>
            <a:r>
              <a:rPr lang="es-CL" sz="1100" kern="1200" dirty="0"/>
              <a:t>Simular sujeto de prueba</a:t>
            </a:r>
          </a:p>
        </p:txBody>
      </p:sp>
      <p:sp>
        <p:nvSpPr>
          <p:cNvPr id="36" name="Forma libre: forma 35">
            <a:extLst>
              <a:ext uri="{FF2B5EF4-FFF2-40B4-BE49-F238E27FC236}">
                <a16:creationId xmlns:a16="http://schemas.microsoft.com/office/drawing/2014/main" id="{A996E142-83B3-4816-8006-DE1756A8F6C4}"/>
              </a:ext>
            </a:extLst>
          </p:cNvPr>
          <p:cNvSpPr/>
          <p:nvPr/>
        </p:nvSpPr>
        <p:spPr>
          <a:xfrm>
            <a:off x="7041137" y="2592303"/>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289679 w 1448394"/>
              <a:gd name="connsiteY5" fmla="*/ 289679 h 579357"/>
              <a:gd name="connsiteX6" fmla="*/ 0 w 1448394"/>
              <a:gd name="connsiteY6"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394" h="579357">
                <a:moveTo>
                  <a:pt x="0" y="0"/>
                </a:moveTo>
                <a:lnTo>
                  <a:pt x="1158716" y="0"/>
                </a:lnTo>
                <a:lnTo>
                  <a:pt x="1448394" y="289679"/>
                </a:lnTo>
                <a:lnTo>
                  <a:pt x="1158716" y="579357"/>
                </a:lnTo>
                <a:lnTo>
                  <a:pt x="0" y="579357"/>
                </a:lnTo>
                <a:lnTo>
                  <a:pt x="289679" y="289679"/>
                </a:lnTo>
                <a:lnTo>
                  <a:pt x="0" y="0"/>
                </a:lnTo>
                <a:close/>
              </a:path>
            </a:pathLst>
          </a:custGeom>
          <a:solidFill>
            <a:schemeClr val="accent5">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3685" tIns="29337" rIns="304347" bIns="29337" numCol="1" spcCol="1270" anchor="ctr" anchorCtr="0">
            <a:noAutofit/>
          </a:bodyPr>
          <a:lstStyle/>
          <a:p>
            <a:pPr marL="0" lvl="0" indent="0" algn="ctr" defTabSz="488950">
              <a:lnSpc>
                <a:spcPct val="90000"/>
              </a:lnSpc>
              <a:spcBef>
                <a:spcPct val="0"/>
              </a:spcBef>
              <a:spcAft>
                <a:spcPct val="35000"/>
              </a:spcAft>
              <a:buNone/>
            </a:pPr>
            <a:r>
              <a:rPr lang="es-CL" sz="1100" kern="1200" dirty="0"/>
              <a:t>Seleccionar estrategia de control</a:t>
            </a:r>
          </a:p>
        </p:txBody>
      </p:sp>
      <p:sp>
        <p:nvSpPr>
          <p:cNvPr id="37" name="Forma libre: forma 36">
            <a:extLst>
              <a:ext uri="{FF2B5EF4-FFF2-40B4-BE49-F238E27FC236}">
                <a16:creationId xmlns:a16="http://schemas.microsoft.com/office/drawing/2014/main" id="{58068560-97BC-4D0F-A869-E3DC90BB24CE}"/>
              </a:ext>
            </a:extLst>
          </p:cNvPr>
          <p:cNvSpPr/>
          <p:nvPr/>
        </p:nvSpPr>
        <p:spPr>
          <a:xfrm>
            <a:off x="8096159" y="2592303"/>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289679 w 1448394"/>
              <a:gd name="connsiteY5" fmla="*/ 289679 h 579357"/>
              <a:gd name="connsiteX6" fmla="*/ 0 w 1448394"/>
              <a:gd name="connsiteY6"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394" h="579357">
                <a:moveTo>
                  <a:pt x="0" y="0"/>
                </a:moveTo>
                <a:lnTo>
                  <a:pt x="1158716" y="0"/>
                </a:lnTo>
                <a:lnTo>
                  <a:pt x="1448394" y="289679"/>
                </a:lnTo>
                <a:lnTo>
                  <a:pt x="1158716" y="579357"/>
                </a:lnTo>
                <a:lnTo>
                  <a:pt x="0" y="579357"/>
                </a:lnTo>
                <a:lnTo>
                  <a:pt x="289679" y="289679"/>
                </a:lnTo>
                <a:lnTo>
                  <a:pt x="0" y="0"/>
                </a:lnTo>
                <a:close/>
              </a:path>
            </a:pathLst>
          </a:custGeom>
          <a:solidFill>
            <a:schemeClr val="accent5"/>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3685" tIns="29337" rIns="304347" bIns="29337" numCol="1" spcCol="1270" anchor="ctr" anchorCtr="0">
            <a:noAutofit/>
          </a:bodyPr>
          <a:lstStyle/>
          <a:p>
            <a:pPr marL="0" lvl="0" indent="0" algn="ctr" defTabSz="488950">
              <a:lnSpc>
                <a:spcPct val="90000"/>
              </a:lnSpc>
              <a:spcBef>
                <a:spcPct val="0"/>
              </a:spcBef>
              <a:spcAft>
                <a:spcPct val="35000"/>
              </a:spcAft>
              <a:buNone/>
            </a:pPr>
            <a:r>
              <a:rPr lang="es-CL" sz="1100" kern="1200" dirty="0"/>
              <a:t>Programar estrategia de control</a:t>
            </a:r>
          </a:p>
        </p:txBody>
      </p:sp>
      <p:sp>
        <p:nvSpPr>
          <p:cNvPr id="38" name="Forma libre: forma 37">
            <a:extLst>
              <a:ext uri="{FF2B5EF4-FFF2-40B4-BE49-F238E27FC236}">
                <a16:creationId xmlns:a16="http://schemas.microsoft.com/office/drawing/2014/main" id="{B7D6EECA-4A22-4985-9517-A27F50CC4242}"/>
              </a:ext>
            </a:extLst>
          </p:cNvPr>
          <p:cNvSpPr/>
          <p:nvPr/>
        </p:nvSpPr>
        <p:spPr>
          <a:xfrm>
            <a:off x="9151182" y="2592303"/>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289679 w 1448394"/>
              <a:gd name="connsiteY5" fmla="*/ 289679 h 579357"/>
              <a:gd name="connsiteX6" fmla="*/ 0 w 1448394"/>
              <a:gd name="connsiteY6"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394" h="579357">
                <a:moveTo>
                  <a:pt x="0" y="0"/>
                </a:moveTo>
                <a:lnTo>
                  <a:pt x="1158716" y="0"/>
                </a:lnTo>
                <a:lnTo>
                  <a:pt x="1448394" y="289679"/>
                </a:lnTo>
                <a:lnTo>
                  <a:pt x="1158716" y="579357"/>
                </a:lnTo>
                <a:lnTo>
                  <a:pt x="0" y="579357"/>
                </a:lnTo>
                <a:lnTo>
                  <a:pt x="289679" y="289679"/>
                </a:lnTo>
                <a:lnTo>
                  <a:pt x="0" y="0"/>
                </a:lnTo>
                <a:close/>
              </a:path>
            </a:pathLst>
          </a:custGeom>
          <a:solidFill>
            <a:schemeClr val="accent5">
              <a:lumMod val="75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3685" tIns="29337" rIns="304347" bIns="29337" numCol="1" spcCol="1270" anchor="ctr" anchorCtr="0">
            <a:noAutofit/>
          </a:bodyPr>
          <a:lstStyle/>
          <a:p>
            <a:pPr marL="0" lvl="0" indent="0" algn="ctr" defTabSz="488950">
              <a:lnSpc>
                <a:spcPct val="90000"/>
              </a:lnSpc>
              <a:spcBef>
                <a:spcPct val="0"/>
              </a:spcBef>
              <a:spcAft>
                <a:spcPct val="35000"/>
              </a:spcAft>
              <a:buNone/>
            </a:pPr>
            <a:r>
              <a:rPr lang="es-CL" sz="1100" kern="1200" dirty="0"/>
              <a:t>Simular estrategia de control</a:t>
            </a:r>
          </a:p>
        </p:txBody>
      </p:sp>
      <p:sp>
        <p:nvSpPr>
          <p:cNvPr id="45" name="Forma libre: forma 44">
            <a:extLst>
              <a:ext uri="{FF2B5EF4-FFF2-40B4-BE49-F238E27FC236}">
                <a16:creationId xmlns:a16="http://schemas.microsoft.com/office/drawing/2014/main" id="{62DB0B23-A556-4E13-BFEC-80DB43F4DA76}"/>
              </a:ext>
            </a:extLst>
          </p:cNvPr>
          <p:cNvSpPr/>
          <p:nvPr/>
        </p:nvSpPr>
        <p:spPr>
          <a:xfrm>
            <a:off x="10208552" y="2593871"/>
            <a:ext cx="1332000" cy="579357"/>
          </a:xfrm>
          <a:custGeom>
            <a:avLst/>
            <a:gdLst>
              <a:gd name="connsiteX0" fmla="*/ 0 w 1448394"/>
              <a:gd name="connsiteY0" fmla="*/ 0 h 579357"/>
              <a:gd name="connsiteX1" fmla="*/ 1158716 w 1448394"/>
              <a:gd name="connsiteY1" fmla="*/ 0 h 579357"/>
              <a:gd name="connsiteX2" fmla="*/ 1448394 w 1448394"/>
              <a:gd name="connsiteY2" fmla="*/ 289679 h 579357"/>
              <a:gd name="connsiteX3" fmla="*/ 1158716 w 1448394"/>
              <a:gd name="connsiteY3" fmla="*/ 579357 h 579357"/>
              <a:gd name="connsiteX4" fmla="*/ 0 w 1448394"/>
              <a:gd name="connsiteY4" fmla="*/ 579357 h 579357"/>
              <a:gd name="connsiteX5" fmla="*/ 289679 w 1448394"/>
              <a:gd name="connsiteY5" fmla="*/ 289679 h 579357"/>
              <a:gd name="connsiteX6" fmla="*/ 0 w 1448394"/>
              <a:gd name="connsiteY6" fmla="*/ 0 h 5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394" h="579357">
                <a:moveTo>
                  <a:pt x="0" y="0"/>
                </a:moveTo>
                <a:lnTo>
                  <a:pt x="1158716" y="0"/>
                </a:lnTo>
                <a:lnTo>
                  <a:pt x="1448394" y="289679"/>
                </a:lnTo>
                <a:lnTo>
                  <a:pt x="1158716" y="579357"/>
                </a:lnTo>
                <a:lnTo>
                  <a:pt x="0" y="579357"/>
                </a:lnTo>
                <a:lnTo>
                  <a:pt x="289679" y="289679"/>
                </a:lnTo>
                <a:lnTo>
                  <a:pt x="0" y="0"/>
                </a:lnTo>
                <a:close/>
              </a:path>
            </a:pathLst>
          </a:custGeom>
          <a:solidFill>
            <a:srgbClr val="FCCF3E"/>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333685" tIns="29337" rIns="304347" bIns="29337" numCol="1" spcCol="1270" anchor="ctr" anchorCtr="0">
            <a:noAutofit/>
          </a:bodyPr>
          <a:lstStyle/>
          <a:p>
            <a:pPr marL="0" lvl="0" indent="0" algn="ctr" defTabSz="488950">
              <a:lnSpc>
                <a:spcPct val="90000"/>
              </a:lnSpc>
              <a:spcBef>
                <a:spcPct val="0"/>
              </a:spcBef>
              <a:spcAft>
                <a:spcPct val="35000"/>
              </a:spcAft>
              <a:buNone/>
            </a:pPr>
            <a:r>
              <a:rPr lang="es-CL" sz="1100" kern="1200" dirty="0"/>
              <a:t>Control en programación paralela</a:t>
            </a:r>
          </a:p>
        </p:txBody>
      </p:sp>
      <p:grpSp>
        <p:nvGrpSpPr>
          <p:cNvPr id="7" name="Grupo 6">
            <a:extLst>
              <a:ext uri="{FF2B5EF4-FFF2-40B4-BE49-F238E27FC236}">
                <a16:creationId xmlns:a16="http://schemas.microsoft.com/office/drawing/2014/main" id="{C6B14E31-3490-4343-B281-C5636ED35B3D}"/>
              </a:ext>
            </a:extLst>
          </p:cNvPr>
          <p:cNvGrpSpPr/>
          <p:nvPr/>
        </p:nvGrpSpPr>
        <p:grpSpPr>
          <a:xfrm>
            <a:off x="10112736" y="3269007"/>
            <a:ext cx="1481683" cy="1968114"/>
            <a:chOff x="10112736" y="3269007"/>
            <a:chExt cx="1481683" cy="1968114"/>
          </a:xfrm>
        </p:grpSpPr>
        <p:sp>
          <p:nvSpPr>
            <p:cNvPr id="48" name="Diagrama de flujo: conector 47">
              <a:extLst>
                <a:ext uri="{FF2B5EF4-FFF2-40B4-BE49-F238E27FC236}">
                  <a16:creationId xmlns:a16="http://schemas.microsoft.com/office/drawing/2014/main" id="{E77F84EF-31BE-46A3-B449-0C68928A5627}"/>
                </a:ext>
              </a:extLst>
            </p:cNvPr>
            <p:cNvSpPr>
              <a:spLocks noChangeAspect="1"/>
            </p:cNvSpPr>
            <p:nvPr/>
          </p:nvSpPr>
          <p:spPr>
            <a:xfrm>
              <a:off x="10133578" y="3797121"/>
              <a:ext cx="1440000" cy="1440000"/>
            </a:xfrm>
            <a:prstGeom prst="flowChartConnector">
              <a:avLst/>
            </a:prstGeom>
            <a:solidFill>
              <a:schemeClr val="bg1"/>
            </a:solidFill>
            <a:ln>
              <a:solidFill>
                <a:schemeClr val="accent1">
                  <a:lumMod val="75000"/>
                </a:schemeClr>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cxnSp>
          <p:nvCxnSpPr>
            <p:cNvPr id="49" name="Conector recto de flecha 48">
              <a:extLst>
                <a:ext uri="{FF2B5EF4-FFF2-40B4-BE49-F238E27FC236}">
                  <a16:creationId xmlns:a16="http://schemas.microsoft.com/office/drawing/2014/main" id="{B0EDC2BB-BEEE-4875-819B-FA5D89689CDF}"/>
                </a:ext>
              </a:extLst>
            </p:cNvPr>
            <p:cNvCxnSpPr>
              <a:cxnSpLocks/>
            </p:cNvCxnSpPr>
            <p:nvPr/>
          </p:nvCxnSpPr>
          <p:spPr>
            <a:xfrm>
              <a:off x="10853578" y="3269007"/>
              <a:ext cx="0" cy="468000"/>
            </a:xfrm>
            <a:prstGeom prst="straightConnector1">
              <a:avLst/>
            </a:prstGeom>
            <a:ln w="19050">
              <a:solidFill>
                <a:schemeClr val="accent1">
                  <a:alpha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ow to Implement Performance Metrics in CUDA C/C++ | Cuda, Nvidia, Metric">
              <a:extLst>
                <a:ext uri="{FF2B5EF4-FFF2-40B4-BE49-F238E27FC236}">
                  <a16:creationId xmlns:a16="http://schemas.microsoft.com/office/drawing/2014/main" id="{59FF0511-D2D0-423E-91FA-460DB61740C2}"/>
                </a:ext>
              </a:extLst>
            </p:cNvPr>
            <p:cNvPicPr>
              <a:picLocks noChangeAspect="1" noChangeArrowheads="1"/>
            </p:cNvPicPr>
            <p:nvPr/>
          </p:nvPicPr>
          <p:blipFill>
            <a:blip r:embed="rId15">
              <a:clrChange>
                <a:clrFrom>
                  <a:srgbClr val="FEFFFC"/>
                </a:clrFrom>
                <a:clrTo>
                  <a:srgbClr val="FEFFFC">
                    <a:alpha val="0"/>
                  </a:srgbClr>
                </a:clrTo>
              </a:clrChange>
              <a:extLst>
                <a:ext uri="{28A0092B-C50C-407E-A947-70E740481C1C}">
                  <a14:useLocalDpi xmlns:a14="http://schemas.microsoft.com/office/drawing/2010/main" val="0"/>
                </a:ext>
              </a:extLst>
            </a:blip>
            <a:srcRect/>
            <a:stretch>
              <a:fillRect/>
            </a:stretch>
          </p:blipFill>
          <p:spPr bwMode="auto">
            <a:xfrm>
              <a:off x="10112736" y="4103121"/>
              <a:ext cx="1481683" cy="82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790897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50"/>
                                        </p:tgtEl>
                                      </p:cBhvr>
                                    </p:animEffect>
                                    <p:animScale>
                                      <p:cBhvr>
                                        <p:cTn id="15" dur="250" autoRev="1" fill="hold"/>
                                        <p:tgtEl>
                                          <p:spTgt spid="50"/>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31"/>
                                        </p:tgtEl>
                                      </p:cBhvr>
                                    </p:animEffect>
                                    <p:animScale>
                                      <p:cBhvr>
                                        <p:cTn id="18" dur="250" autoRev="1" fill="hold"/>
                                        <p:tgtEl>
                                          <p:spTgt spid="31"/>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0" nodeType="clickEffect">
                                  <p:stCondLst>
                                    <p:cond delay="0"/>
                                  </p:stCondLst>
                                  <p:childTnLst>
                                    <p:animEffect transition="out" filter="fade">
                                      <p:cBhvr>
                                        <p:cTn id="22" dur="500" tmFilter="0, 0; .2, .5; .8, .5; 1, 0"/>
                                        <p:tgtEl>
                                          <p:spTgt spid="32"/>
                                        </p:tgtEl>
                                      </p:cBhvr>
                                    </p:animEffect>
                                    <p:animScale>
                                      <p:cBhvr>
                                        <p:cTn id="23" dur="250" autoRev="1" fill="hold"/>
                                        <p:tgtEl>
                                          <p:spTgt spid="32"/>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62"/>
                                        </p:tgtEl>
                                      </p:cBhvr>
                                    </p:animEffect>
                                    <p:animScale>
                                      <p:cBhvr>
                                        <p:cTn id="26" dur="250" autoRev="1" fill="hold"/>
                                        <p:tgtEl>
                                          <p:spTgt spid="62"/>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33"/>
                                        </p:tgtEl>
                                      </p:cBhvr>
                                    </p:animEffect>
                                    <p:animScale>
                                      <p:cBhvr>
                                        <p:cTn id="34" dur="250" autoRev="1" fill="hold"/>
                                        <p:tgtEl>
                                          <p:spTgt spid="33"/>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59"/>
                                        </p:tgtEl>
                                      </p:cBhvr>
                                    </p:animEffect>
                                    <p:animScale>
                                      <p:cBhvr>
                                        <p:cTn id="39" dur="250" autoRev="1" fill="hold"/>
                                        <p:tgtEl>
                                          <p:spTgt spid="59"/>
                                        </p:tgtEl>
                                      </p:cBhvr>
                                      <p:by x="105000" y="105000"/>
                                    </p:animScale>
                                  </p:childTnLst>
                                </p:cTn>
                              </p:par>
                              <p:par>
                                <p:cTn id="40" presetID="26" presetClass="emph" presetSubtype="0" fill="hold" grpId="0" nodeType="withEffect">
                                  <p:stCondLst>
                                    <p:cond delay="0"/>
                                  </p:stCondLst>
                                  <p:childTnLst>
                                    <p:animEffect transition="out" filter="fade">
                                      <p:cBhvr>
                                        <p:cTn id="41" dur="500" tmFilter="0, 0; .2, .5; .8, .5; 1, 0"/>
                                        <p:tgtEl>
                                          <p:spTgt spid="34"/>
                                        </p:tgtEl>
                                      </p:cBhvr>
                                    </p:animEffect>
                                    <p:animScale>
                                      <p:cBhvr>
                                        <p:cTn id="42" dur="250" autoRev="1" fill="hold"/>
                                        <p:tgtEl>
                                          <p:spTgt spid="34"/>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72"/>
                                        </p:tgtEl>
                                      </p:cBhvr>
                                    </p:animEffect>
                                    <p:animScale>
                                      <p:cBhvr>
                                        <p:cTn id="47" dur="250" autoRev="1" fill="hold"/>
                                        <p:tgtEl>
                                          <p:spTgt spid="72"/>
                                        </p:tgtEl>
                                      </p:cBhvr>
                                      <p:by x="105000" y="105000"/>
                                    </p:animScale>
                                  </p:childTnLst>
                                </p:cTn>
                              </p:par>
                              <p:par>
                                <p:cTn id="48" presetID="26" presetClass="emph" presetSubtype="0" fill="hold" grpId="0" nodeType="withEffect">
                                  <p:stCondLst>
                                    <p:cond delay="0"/>
                                  </p:stCondLst>
                                  <p:childTnLst>
                                    <p:animEffect transition="out" filter="fade">
                                      <p:cBhvr>
                                        <p:cTn id="49" dur="500" tmFilter="0, 0; .2, .5; .8, .5; 1, 0"/>
                                        <p:tgtEl>
                                          <p:spTgt spid="35"/>
                                        </p:tgtEl>
                                      </p:cBhvr>
                                    </p:animEffect>
                                    <p:animScale>
                                      <p:cBhvr>
                                        <p:cTn id="50" dur="250" autoRev="1" fill="hold"/>
                                        <p:tgtEl>
                                          <p:spTgt spid="35"/>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nodeType="clickEffect">
                                  <p:stCondLst>
                                    <p:cond delay="0"/>
                                  </p:stCondLst>
                                  <p:childTnLst>
                                    <p:animEffect transition="out" filter="fade">
                                      <p:cBhvr>
                                        <p:cTn id="54" dur="500" tmFilter="0, 0; .2, .5; .8, .5; 1, 0"/>
                                        <p:tgtEl>
                                          <p:spTgt spid="56"/>
                                        </p:tgtEl>
                                      </p:cBhvr>
                                    </p:animEffect>
                                    <p:animScale>
                                      <p:cBhvr>
                                        <p:cTn id="55" dur="250" autoRev="1" fill="hold"/>
                                        <p:tgtEl>
                                          <p:spTgt spid="56"/>
                                        </p:tgtEl>
                                      </p:cBhvr>
                                      <p:by x="105000" y="105000"/>
                                    </p:animScale>
                                  </p:childTnLst>
                                </p:cTn>
                              </p:par>
                              <p:par>
                                <p:cTn id="56" presetID="26" presetClass="emph" presetSubtype="0" fill="hold" grpId="0" nodeType="withEffect">
                                  <p:stCondLst>
                                    <p:cond delay="0"/>
                                  </p:stCondLst>
                                  <p:childTnLst>
                                    <p:animEffect transition="out" filter="fade">
                                      <p:cBhvr>
                                        <p:cTn id="57" dur="500" tmFilter="0, 0; .2, .5; .8, .5; 1, 0"/>
                                        <p:tgtEl>
                                          <p:spTgt spid="36"/>
                                        </p:tgtEl>
                                      </p:cBhvr>
                                    </p:animEffect>
                                    <p:animScale>
                                      <p:cBhvr>
                                        <p:cTn id="58" dur="250" autoRev="1" fill="hold"/>
                                        <p:tgtEl>
                                          <p:spTgt spid="36"/>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26" presetClass="emph" presetSubtype="0" fill="hold" nodeType="clickEffect">
                                  <p:stCondLst>
                                    <p:cond delay="0"/>
                                  </p:stCondLst>
                                  <p:childTnLst>
                                    <p:animEffect transition="out" filter="fade">
                                      <p:cBhvr>
                                        <p:cTn id="62" dur="500" tmFilter="0, 0; .2, .5; .8, .5; 1, 0"/>
                                        <p:tgtEl>
                                          <p:spTgt spid="75"/>
                                        </p:tgtEl>
                                      </p:cBhvr>
                                    </p:animEffect>
                                    <p:animScale>
                                      <p:cBhvr>
                                        <p:cTn id="63" dur="250" autoRev="1" fill="hold"/>
                                        <p:tgtEl>
                                          <p:spTgt spid="75"/>
                                        </p:tgtEl>
                                      </p:cBhvr>
                                      <p:by x="105000" y="105000"/>
                                    </p:animScale>
                                  </p:childTnLst>
                                </p:cTn>
                              </p:par>
                              <p:par>
                                <p:cTn id="64" presetID="26" presetClass="emph" presetSubtype="0" fill="hold" grpId="0" nodeType="withEffect">
                                  <p:stCondLst>
                                    <p:cond delay="0"/>
                                  </p:stCondLst>
                                  <p:childTnLst>
                                    <p:animEffect transition="out" filter="fade">
                                      <p:cBhvr>
                                        <p:cTn id="65" dur="500" tmFilter="0, 0; .2, .5; .8, .5; 1, 0"/>
                                        <p:tgtEl>
                                          <p:spTgt spid="37"/>
                                        </p:tgtEl>
                                      </p:cBhvr>
                                    </p:animEffect>
                                    <p:animScale>
                                      <p:cBhvr>
                                        <p:cTn id="66" dur="250" autoRev="1" fill="hold"/>
                                        <p:tgtEl>
                                          <p:spTgt spid="37"/>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26" presetClass="emph" presetSubtype="0" fill="hold" nodeType="clickEffect">
                                  <p:stCondLst>
                                    <p:cond delay="0"/>
                                  </p:stCondLst>
                                  <p:childTnLst>
                                    <p:animEffect transition="out" filter="fade">
                                      <p:cBhvr>
                                        <p:cTn id="70" dur="500" tmFilter="0, 0; .2, .5; .8, .5; 1, 0"/>
                                        <p:tgtEl>
                                          <p:spTgt spid="53"/>
                                        </p:tgtEl>
                                      </p:cBhvr>
                                    </p:animEffect>
                                    <p:animScale>
                                      <p:cBhvr>
                                        <p:cTn id="71" dur="250" autoRev="1" fill="hold"/>
                                        <p:tgtEl>
                                          <p:spTgt spid="53"/>
                                        </p:tgtEl>
                                      </p:cBhvr>
                                      <p:by x="105000" y="105000"/>
                                    </p:animScale>
                                  </p:childTnLst>
                                </p:cTn>
                              </p:par>
                              <p:par>
                                <p:cTn id="72" presetID="26" presetClass="emph" presetSubtype="0" fill="hold" grpId="0" nodeType="withEffect">
                                  <p:stCondLst>
                                    <p:cond delay="0"/>
                                  </p:stCondLst>
                                  <p:childTnLst>
                                    <p:animEffect transition="out" filter="fade">
                                      <p:cBhvr>
                                        <p:cTn id="73" dur="500" tmFilter="0, 0; .2, .5; .8, .5; 1, 0"/>
                                        <p:tgtEl>
                                          <p:spTgt spid="38"/>
                                        </p:tgtEl>
                                      </p:cBhvr>
                                    </p:animEffect>
                                    <p:animScale>
                                      <p:cBhvr>
                                        <p:cTn id="74" dur="250" autoRev="1" fill="hold"/>
                                        <p:tgtEl>
                                          <p:spTgt spid="38"/>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26" presetClass="emph" presetSubtype="0" fill="hold" grpId="0" nodeType="clickEffect">
                                  <p:stCondLst>
                                    <p:cond delay="0"/>
                                  </p:stCondLst>
                                  <p:childTnLst>
                                    <p:animEffect transition="out" filter="fade">
                                      <p:cBhvr>
                                        <p:cTn id="78" dur="500" tmFilter="0, 0; .2, .5; .8, .5; 1, 0"/>
                                        <p:tgtEl>
                                          <p:spTgt spid="45"/>
                                        </p:tgtEl>
                                      </p:cBhvr>
                                    </p:animEffect>
                                    <p:animScale>
                                      <p:cBhvr>
                                        <p:cTn id="79" dur="250" autoRev="1" fill="hold"/>
                                        <p:tgtEl>
                                          <p:spTgt spid="45"/>
                                        </p:tgtEl>
                                      </p:cBhvr>
                                      <p:by x="105000" y="105000"/>
                                    </p:animScale>
                                  </p:childTnLst>
                                </p:cTn>
                              </p:par>
                              <p:par>
                                <p:cTn id="80" presetID="26" presetClass="emph" presetSubtype="0" fill="hold" nodeType="withEffect">
                                  <p:stCondLst>
                                    <p:cond delay="0"/>
                                  </p:stCondLst>
                                  <p:childTnLst>
                                    <p:animEffect transition="out" filter="fade">
                                      <p:cBhvr>
                                        <p:cTn id="81" dur="500" tmFilter="0, 0; .2, .5; .8, .5; 1, 0"/>
                                        <p:tgtEl>
                                          <p:spTgt spid="7"/>
                                        </p:tgtEl>
                                      </p:cBhvr>
                                    </p:animEffect>
                                    <p:animScale>
                                      <p:cBhvr>
                                        <p:cTn id="8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33" grpId="0" animBg="1"/>
      <p:bldP spid="34" grpId="0" animBg="1"/>
      <p:bldP spid="35" grpId="0" animBg="1"/>
      <p:bldP spid="36" grpId="0" animBg="1"/>
      <p:bldP spid="37" grpId="0" animBg="1"/>
      <p:bldP spid="38"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Marcador de contenido 37">
            <a:extLst>
              <a:ext uri="{FF2B5EF4-FFF2-40B4-BE49-F238E27FC236}">
                <a16:creationId xmlns:a16="http://schemas.microsoft.com/office/drawing/2014/main" id="{619261E3-F628-4F44-8285-D0C7D715EF0C}"/>
              </a:ext>
            </a:extLst>
          </p:cNvPr>
          <p:cNvSpPr>
            <a:spLocks noGrp="1"/>
          </p:cNvSpPr>
          <p:nvPr>
            <p:ph idx="1"/>
          </p:nvPr>
        </p:nvSpPr>
        <p:spPr>
          <a:xfrm>
            <a:off x="581192" y="2180496"/>
            <a:ext cx="11029615" cy="4140929"/>
          </a:xfrm>
        </p:spPr>
        <p:txBody>
          <a:bodyPr anchor="t">
            <a:normAutofit/>
          </a:bodyPr>
          <a:lstStyle/>
          <a:p>
            <a:pPr>
              <a:buFont typeface="Wingdings" panose="05000000000000000000" pitchFamily="2" charset="2"/>
              <a:buChar char="q"/>
            </a:pPr>
            <a:r>
              <a:rPr lang="es-CL" dirty="0"/>
              <a:t>Red neuronal que integra </a:t>
            </a:r>
            <a:r>
              <a:rPr lang="es-CL" i="1" dirty="0"/>
              <a:t>lógica difusa</a:t>
            </a:r>
            <a:r>
              <a:rPr lang="es-CL" dirty="0"/>
              <a:t> en forma de FIS en </a:t>
            </a:r>
            <a:r>
              <a:rPr lang="es-CL" i="1" dirty="0"/>
              <a:t>redes adaptativas</a:t>
            </a:r>
            <a:r>
              <a:rPr lang="es-CL" dirty="0"/>
              <a:t>.</a:t>
            </a:r>
          </a:p>
          <a:p>
            <a:pPr lvl="1">
              <a:buFont typeface="Arial" panose="020B0604020202020204" pitchFamily="34" charset="0"/>
              <a:buChar char="•"/>
            </a:pPr>
            <a:r>
              <a:rPr lang="es-CL" dirty="0"/>
              <a:t>El </a:t>
            </a:r>
            <a:r>
              <a:rPr lang="es-CL" i="1" dirty="0"/>
              <a:t>experto</a:t>
            </a:r>
            <a:r>
              <a:rPr lang="es-CL" dirty="0"/>
              <a:t> puede ser entrenado automáticamente.</a:t>
            </a:r>
          </a:p>
          <a:p>
            <a:pPr lvl="1">
              <a:buFont typeface="Arial" panose="020B0604020202020204" pitchFamily="34" charset="0"/>
              <a:buChar char="•"/>
            </a:pPr>
            <a:r>
              <a:rPr lang="es-CL" dirty="0"/>
              <a:t>Aplicaciones de regresión de ANFIS.</a:t>
            </a:r>
          </a:p>
          <a:p>
            <a:pPr lvl="2">
              <a:buFont typeface="Arial" panose="020B0604020202020204" pitchFamily="34" charset="0"/>
              <a:buChar char="•"/>
            </a:pPr>
            <a:r>
              <a:rPr lang="es-CL" dirty="0"/>
              <a:t>Funciones no-lineales hasta series de tiempo caóticas.</a:t>
            </a:r>
          </a:p>
        </p:txBody>
      </p:sp>
      <p:sp>
        <p:nvSpPr>
          <p:cNvPr id="2" name="Título 1">
            <a:extLst>
              <a:ext uri="{FF2B5EF4-FFF2-40B4-BE49-F238E27FC236}">
                <a16:creationId xmlns:a16="http://schemas.microsoft.com/office/drawing/2014/main" id="{6193DD8F-AA21-4FB9-9B4A-6EF223D094AD}"/>
              </a:ext>
            </a:extLst>
          </p:cNvPr>
          <p:cNvSpPr>
            <a:spLocks noGrp="1"/>
          </p:cNvSpPr>
          <p:nvPr>
            <p:ph type="title"/>
          </p:nvPr>
        </p:nvSpPr>
        <p:spPr>
          <a:xfrm>
            <a:off x="581192" y="702156"/>
            <a:ext cx="11029616" cy="1013800"/>
          </a:xfrm>
          <a:effectLst>
            <a:outerShdw blurRad="50800" dist="38100" dir="2700000" algn="tl" rotWithShape="0">
              <a:prstClr val="black">
                <a:alpha val="40000"/>
              </a:prstClr>
            </a:outerShdw>
          </a:effectLst>
        </p:spPr>
        <p:txBody>
          <a:bodyPr/>
          <a:lstStyle/>
          <a:p>
            <a:r>
              <a:rPr lang="es-CL" dirty="0"/>
              <a:t>ANFIS: </a:t>
            </a:r>
            <a:r>
              <a:rPr lang="es-CL" dirty="0" err="1"/>
              <a:t>Adaptive</a:t>
            </a:r>
            <a:r>
              <a:rPr lang="es-CL" dirty="0"/>
              <a:t> Neuro </a:t>
            </a:r>
            <a:r>
              <a:rPr lang="es-CL" dirty="0" err="1"/>
              <a:t>Fuzzy</a:t>
            </a:r>
            <a:r>
              <a:rPr lang="es-CL" dirty="0"/>
              <a:t> </a:t>
            </a:r>
            <a:r>
              <a:rPr lang="es-CL" dirty="0" err="1"/>
              <a:t>Inference</a:t>
            </a:r>
            <a:r>
              <a:rPr lang="es-CL" dirty="0"/>
              <a:t> </a:t>
            </a:r>
            <a:r>
              <a:rPr lang="es-CL" dirty="0" err="1"/>
              <a:t>System</a:t>
            </a:r>
            <a:endParaRPr lang="es-CL" dirty="0"/>
          </a:p>
        </p:txBody>
      </p:sp>
      <p:pic>
        <p:nvPicPr>
          <p:cNvPr id="210" name="Picture 8">
            <a:extLst>
              <a:ext uri="{FF2B5EF4-FFF2-40B4-BE49-F238E27FC236}">
                <a16:creationId xmlns:a16="http://schemas.microsoft.com/office/drawing/2014/main" id="{402F925A-D81B-43A1-B848-1EF1C51D21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72476" y="777589"/>
            <a:ext cx="938499" cy="93849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1B4D4592-2B79-4F74-AB55-177DA8CC37D8}"/>
              </a:ext>
            </a:extLst>
          </p:cNvPr>
          <p:cNvSpPr txBox="1"/>
          <p:nvPr/>
        </p:nvSpPr>
        <p:spPr>
          <a:xfrm>
            <a:off x="3071268" y="6543077"/>
            <a:ext cx="6497766" cy="523220"/>
          </a:xfrm>
          <a:prstGeom prst="rect">
            <a:avLst/>
          </a:prstGeom>
          <a:noFill/>
        </p:spPr>
        <p:txBody>
          <a:bodyPr wrap="square" rtlCol="0" anchor="ctr">
            <a:spAutoFit/>
          </a:bodyPr>
          <a:lstStyle/>
          <a:p>
            <a:pPr algn="ctr"/>
            <a:r>
              <a:rPr lang="en-US" sz="1400" i="0" dirty="0">
                <a:solidFill>
                  <a:schemeClr val="bg1">
                    <a:lumMod val="75000"/>
                  </a:schemeClr>
                </a:solidFill>
                <a:effectLst/>
              </a:rPr>
              <a:t>J.-S Roger Jang, </a:t>
            </a:r>
            <a:r>
              <a:rPr lang="en-US" sz="1400" b="0" i="0" dirty="0">
                <a:solidFill>
                  <a:schemeClr val="bg1">
                    <a:lumMod val="75000"/>
                  </a:schemeClr>
                </a:solidFill>
                <a:effectLst/>
              </a:rPr>
              <a:t>“</a:t>
            </a:r>
            <a:r>
              <a:rPr lang="en-US" sz="1400" b="0" i="1" dirty="0">
                <a:solidFill>
                  <a:schemeClr val="bg1">
                    <a:lumMod val="75000"/>
                  </a:schemeClr>
                </a:solidFill>
                <a:effectLst/>
              </a:rPr>
              <a:t>ANFIS: adaptive-network-based fuzzy inference system</a:t>
            </a:r>
            <a:r>
              <a:rPr lang="en-US" sz="1400" b="0" i="0" dirty="0">
                <a:solidFill>
                  <a:schemeClr val="bg1">
                    <a:lumMod val="75000"/>
                  </a:schemeClr>
                </a:solidFill>
                <a:effectLst/>
              </a:rPr>
              <a:t>,” 1993.</a:t>
            </a:r>
            <a:r>
              <a:rPr lang="en-US" sz="1400" dirty="0">
                <a:solidFill>
                  <a:schemeClr val="bg1">
                    <a:lumMod val="75000"/>
                  </a:schemeClr>
                </a:solidFill>
              </a:rPr>
              <a:t> </a:t>
            </a:r>
            <a:br>
              <a:rPr lang="en-US" sz="1400" dirty="0">
                <a:solidFill>
                  <a:schemeClr val="bg1">
                    <a:lumMod val="75000"/>
                  </a:schemeClr>
                </a:solidFill>
              </a:rPr>
            </a:br>
            <a:endParaRPr lang="es-CL" sz="1400" dirty="0">
              <a:solidFill>
                <a:schemeClr val="bg1">
                  <a:lumMod val="75000"/>
                </a:schemeClr>
              </a:solidFill>
            </a:endParaRPr>
          </a:p>
        </p:txBody>
      </p:sp>
      <p:pic>
        <p:nvPicPr>
          <p:cNvPr id="11" name="Imagen 10">
            <a:extLst>
              <a:ext uri="{FF2B5EF4-FFF2-40B4-BE49-F238E27FC236}">
                <a16:creationId xmlns:a16="http://schemas.microsoft.com/office/drawing/2014/main" id="{DDC7F931-64DF-4A5D-BFB0-ADCF2E51B6B9}"/>
              </a:ext>
            </a:extLst>
          </p:cNvPr>
          <p:cNvPicPr>
            <a:picLocks noChangeAspect="1"/>
          </p:cNvPicPr>
          <p:nvPr/>
        </p:nvPicPr>
        <p:blipFill>
          <a:blip r:embed="rId4"/>
          <a:stretch>
            <a:fillRect/>
          </a:stretch>
        </p:blipFill>
        <p:spPr>
          <a:xfrm>
            <a:off x="6320151" y="2630068"/>
            <a:ext cx="5055743" cy="208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266" name="Picture 2" descr="Measuring Objects For Your Drawing | Beginner's School">
            <a:extLst>
              <a:ext uri="{FF2B5EF4-FFF2-40B4-BE49-F238E27FC236}">
                <a16:creationId xmlns:a16="http://schemas.microsoft.com/office/drawing/2014/main" id="{75131D18-1A43-4A2D-A56B-7E0B51878E29}"/>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45" y="4241398"/>
            <a:ext cx="2289522" cy="2610055"/>
          </a:xfrm>
          <a:prstGeom prst="rect">
            <a:avLst/>
          </a:prstGeom>
          <a:noFill/>
          <a:extLst>
            <a:ext uri="{909E8E84-426E-40DD-AFC4-6F175D3DCCD1}">
              <a14:hiddenFill xmlns:a14="http://schemas.microsoft.com/office/drawing/2010/main">
                <a:solidFill>
                  <a:srgbClr val="FFFFFF"/>
                </a:solidFill>
              </a14:hiddenFill>
            </a:ext>
          </a:extLst>
        </p:spPr>
      </p:pic>
      <p:sp>
        <p:nvSpPr>
          <p:cNvPr id="270" name="CuadroTexto 269">
            <a:extLst>
              <a:ext uri="{FF2B5EF4-FFF2-40B4-BE49-F238E27FC236}">
                <a16:creationId xmlns:a16="http://schemas.microsoft.com/office/drawing/2014/main" id="{10B26D92-64E4-4C71-8DAD-DB48B40EBE84}"/>
              </a:ext>
            </a:extLst>
          </p:cNvPr>
          <p:cNvSpPr txBox="1"/>
          <p:nvPr/>
        </p:nvSpPr>
        <p:spPr>
          <a:xfrm>
            <a:off x="6644117" y="4726046"/>
            <a:ext cx="4407811" cy="523220"/>
          </a:xfrm>
          <a:prstGeom prst="rect">
            <a:avLst/>
          </a:prstGeom>
          <a:noFill/>
        </p:spPr>
        <p:txBody>
          <a:bodyPr wrap="square" rtlCol="0" anchor="ctr">
            <a:spAutoFit/>
          </a:bodyPr>
          <a:lstStyle/>
          <a:p>
            <a:r>
              <a:rPr lang="en-US" sz="1400" i="0" dirty="0">
                <a:solidFill>
                  <a:schemeClr val="tx1">
                    <a:lumMod val="50000"/>
                    <a:lumOff val="50000"/>
                  </a:schemeClr>
                </a:solidFill>
                <a:effectLst/>
              </a:rPr>
              <a:t>⇪ </a:t>
            </a:r>
            <a:r>
              <a:rPr lang="en-US" sz="1400" i="0" dirty="0" err="1">
                <a:solidFill>
                  <a:schemeClr val="tx1">
                    <a:lumMod val="50000"/>
                    <a:lumOff val="50000"/>
                  </a:schemeClr>
                </a:solidFill>
                <a:effectLst/>
              </a:rPr>
              <a:t>Figura</a:t>
            </a:r>
            <a:r>
              <a:rPr lang="en-US" sz="1400" i="0" dirty="0">
                <a:solidFill>
                  <a:schemeClr val="tx1">
                    <a:lumMod val="50000"/>
                    <a:lumOff val="50000"/>
                  </a:schemeClr>
                </a:solidFill>
                <a:effectLst/>
              </a:rPr>
              <a:t>: Fuzzy </a:t>
            </a:r>
            <a:r>
              <a:rPr lang="en-US" sz="1400" dirty="0">
                <a:solidFill>
                  <a:schemeClr val="tx1">
                    <a:lumMod val="50000"/>
                    <a:lumOff val="50000"/>
                  </a:schemeClr>
                </a:solidFill>
              </a:rPr>
              <a:t>Inference System - Sistema </a:t>
            </a:r>
            <a:r>
              <a:rPr lang="en-US" sz="1400" dirty="0" err="1">
                <a:solidFill>
                  <a:schemeClr val="tx1">
                    <a:lumMod val="50000"/>
                    <a:lumOff val="50000"/>
                  </a:schemeClr>
                </a:solidFill>
              </a:rPr>
              <a:t>experto</a:t>
            </a:r>
            <a:r>
              <a:rPr lang="en-US" sz="1400" dirty="0">
                <a:solidFill>
                  <a:schemeClr val="tx1">
                    <a:lumMod val="50000"/>
                    <a:lumOff val="50000"/>
                  </a:schemeClr>
                </a:solidFill>
              </a:rPr>
              <a:t>. </a:t>
            </a:r>
            <a:br>
              <a:rPr lang="en-US" sz="1400" dirty="0">
                <a:solidFill>
                  <a:schemeClr val="tx1">
                    <a:lumMod val="50000"/>
                    <a:lumOff val="50000"/>
                  </a:schemeClr>
                </a:solidFill>
              </a:rPr>
            </a:br>
            <a:endParaRPr lang="es-CL" sz="14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5" name="Octágono 4">
                <a:extLst>
                  <a:ext uri="{FF2B5EF4-FFF2-40B4-BE49-F238E27FC236}">
                    <a16:creationId xmlns:a16="http://schemas.microsoft.com/office/drawing/2014/main" id="{2F4E7875-6D19-40C1-B62F-ACE97FE94551}"/>
                  </a:ext>
                </a:extLst>
              </p:cNvPr>
              <p:cNvSpPr/>
              <p:nvPr/>
            </p:nvSpPr>
            <p:spPr>
              <a:xfrm>
                <a:off x="2514191" y="5418536"/>
                <a:ext cx="8627534" cy="720000"/>
              </a:xfrm>
              <a:prstGeom prst="octagon">
                <a:avLst>
                  <a:gd name="adj" fmla="val 1146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ANFIS</m:t>
                      </m:r>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reproduce</m:t>
                      </m:r>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el</m:t>
                      </m:r>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esp</m:t>
                      </m:r>
                      <m:r>
                        <a:rPr lang="es-CL" sz="1400" b="0" i="0" smtClean="0">
                          <a:solidFill>
                            <a:schemeClr val="tx1">
                              <a:lumMod val="95000"/>
                              <a:lumOff val="5000"/>
                            </a:schemeClr>
                          </a:solidFill>
                          <a:latin typeface="Cambria Math" panose="02040503050406030204" pitchFamily="18" charset="0"/>
                        </a:rPr>
                        <m:t>í</m:t>
                      </m:r>
                      <m:r>
                        <m:rPr>
                          <m:sty m:val="p"/>
                        </m:rPr>
                        <a:rPr lang="es-CL" sz="1400" b="0" i="0" smtClean="0">
                          <a:solidFill>
                            <a:schemeClr val="tx1">
                              <a:lumMod val="95000"/>
                              <a:lumOff val="5000"/>
                            </a:schemeClr>
                          </a:solidFill>
                          <a:latin typeface="Cambria Math" panose="02040503050406030204" pitchFamily="18" charset="0"/>
                        </a:rPr>
                        <m:t>ritu</m:t>
                      </m:r>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de</m:t>
                      </m:r>
                      <m:r>
                        <a:rPr lang="es-CL" sz="1400" b="0" i="0" smtClean="0">
                          <a:solidFill>
                            <a:schemeClr val="tx1">
                              <a:lumMod val="95000"/>
                              <a:lumOff val="5000"/>
                            </a:schemeClr>
                          </a:solidFill>
                          <a:latin typeface="Cambria Math" panose="02040503050406030204" pitchFamily="18" charset="0"/>
                        </a:rPr>
                        <m:t> "</m:t>
                      </m:r>
                      <m:r>
                        <m:rPr>
                          <m:nor/>
                        </m:rPr>
                        <a:rPr lang="es-CL" sz="1400" b="0" i="0" smtClean="0">
                          <a:solidFill>
                            <a:schemeClr val="tx1">
                              <a:lumMod val="95000"/>
                              <a:lumOff val="5000"/>
                            </a:schemeClr>
                          </a:solidFill>
                          <a:latin typeface="Cambria Math" panose="02040503050406030204" pitchFamily="18" charset="0"/>
                        </a:rPr>
                        <m:t>regla</m:t>
                      </m:r>
                      <m:r>
                        <m:rPr>
                          <m:nor/>
                        </m:rPr>
                        <a:rPr lang="es-CL" sz="1400" b="0" smtClean="0">
                          <a:solidFill>
                            <a:schemeClr val="tx1">
                              <a:lumMod val="95000"/>
                              <a:lumOff val="5000"/>
                            </a:schemeClr>
                          </a:solidFill>
                          <a:latin typeface="Cambria Math" panose="02040503050406030204" pitchFamily="18" charset="0"/>
                        </a:rPr>
                        <m:t> </m:t>
                      </m:r>
                      <m:r>
                        <m:rPr>
                          <m:nor/>
                        </m:rPr>
                        <a:rPr lang="es-CL" sz="1400" b="0" i="0" smtClean="0">
                          <a:solidFill>
                            <a:schemeClr val="tx1">
                              <a:lumMod val="95000"/>
                              <a:lumOff val="5000"/>
                            </a:schemeClr>
                          </a:solidFill>
                          <a:latin typeface="Cambria Math" panose="02040503050406030204" pitchFamily="18" charset="0"/>
                        </a:rPr>
                        <m:t>del</m:t>
                      </m:r>
                      <m:r>
                        <m:rPr>
                          <m:nor/>
                        </m:rPr>
                        <a:rPr lang="es-CL" sz="1400" b="0" smtClean="0">
                          <a:solidFill>
                            <a:schemeClr val="tx1">
                              <a:lumMod val="95000"/>
                              <a:lumOff val="5000"/>
                            </a:schemeClr>
                          </a:solidFill>
                          <a:latin typeface="Cambria Math" panose="02040503050406030204" pitchFamily="18" charset="0"/>
                        </a:rPr>
                        <m:t> </m:t>
                      </m:r>
                      <m:r>
                        <m:rPr>
                          <m:nor/>
                        </m:rPr>
                        <a:rPr lang="es-CL" sz="1400" b="0" smtClean="0">
                          <a:solidFill>
                            <a:schemeClr val="tx1">
                              <a:lumMod val="95000"/>
                              <a:lumOff val="5000"/>
                            </a:schemeClr>
                          </a:solidFill>
                          <a:latin typeface="Cambria Math" panose="02040503050406030204" pitchFamily="18" charset="0"/>
                        </a:rPr>
                        <m:t>pulgar</m:t>
                      </m:r>
                      <m:r>
                        <m:rPr>
                          <m:nor/>
                        </m:rP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usado</m:t>
                      </m:r>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por</m:t>
                      </m:r>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humanos</m:t>
                      </m:r>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para</m:t>
                      </m:r>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reconocer</m:t>
                      </m:r>
                      <m:r>
                        <a:rPr lang="es-CL" sz="1400" b="0" i="0" smtClean="0">
                          <a:solidFill>
                            <a:schemeClr val="tx1">
                              <a:lumMod val="95000"/>
                              <a:lumOff val="5000"/>
                            </a:schemeClr>
                          </a:solidFill>
                          <a:latin typeface="Cambria Math" panose="02040503050406030204" pitchFamily="18" charset="0"/>
                        </a:rPr>
                        <m:t> </m:t>
                      </m:r>
                      <m:r>
                        <m:rPr>
                          <m:sty m:val="p"/>
                        </m:rPr>
                        <a:rPr lang="es-CL" sz="1400" b="0" i="0" smtClean="0">
                          <a:solidFill>
                            <a:schemeClr val="tx1">
                              <a:lumMod val="95000"/>
                              <a:lumOff val="5000"/>
                            </a:schemeClr>
                          </a:solidFill>
                          <a:latin typeface="Cambria Math" panose="02040503050406030204" pitchFamily="18" charset="0"/>
                        </a:rPr>
                        <m:t>patrones</m:t>
                      </m:r>
                      <m:r>
                        <a:rPr lang="es-CL" sz="1400" b="0" i="0" smtClean="0">
                          <a:solidFill>
                            <a:schemeClr val="tx1">
                              <a:lumMod val="95000"/>
                              <a:lumOff val="5000"/>
                            </a:schemeClr>
                          </a:solidFill>
                          <a:latin typeface="Cambria Math" panose="02040503050406030204" pitchFamily="18" charset="0"/>
                        </a:rPr>
                        <m:t>. </m:t>
                      </m:r>
                    </m:oMath>
                  </m:oMathPara>
                </a14:m>
                <a:endParaRPr lang="es-CL" sz="1400" dirty="0"/>
              </a:p>
            </p:txBody>
          </p:sp>
        </mc:Choice>
        <mc:Fallback xmlns="">
          <p:sp>
            <p:nvSpPr>
              <p:cNvPr id="5" name="Octágono 4">
                <a:extLst>
                  <a:ext uri="{FF2B5EF4-FFF2-40B4-BE49-F238E27FC236}">
                    <a16:creationId xmlns:a16="http://schemas.microsoft.com/office/drawing/2014/main" id="{2F4E7875-6D19-40C1-B62F-ACE97FE94551}"/>
                  </a:ext>
                </a:extLst>
              </p:cNvPr>
              <p:cNvSpPr>
                <a:spLocks noRot="1" noChangeAspect="1" noMove="1" noResize="1" noEditPoints="1" noAdjustHandles="1" noChangeArrowheads="1" noChangeShapeType="1" noTextEdit="1"/>
              </p:cNvSpPr>
              <p:nvPr/>
            </p:nvSpPr>
            <p:spPr>
              <a:xfrm>
                <a:off x="2514191" y="5418536"/>
                <a:ext cx="8627534" cy="720000"/>
              </a:xfrm>
              <a:prstGeom prst="octagon">
                <a:avLst>
                  <a:gd name="adj" fmla="val 11460"/>
                </a:avLst>
              </a:prstGeom>
              <a:blipFill>
                <a:blip r:embed="rId6"/>
                <a:stretch>
                  <a:fillRect/>
                </a:stretch>
              </a:blipFill>
              <a:ln>
                <a:prstDash val="dash"/>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4B3112CE-8356-49A1-A877-6B96D2C4116C}"/>
                  </a:ext>
                </a:extLst>
              </p:cNvPr>
              <p:cNvSpPr txBox="1"/>
              <p:nvPr/>
            </p:nvSpPr>
            <p:spPr>
              <a:xfrm>
                <a:off x="2514191" y="4810681"/>
                <a:ext cx="2933828" cy="523220"/>
              </a:xfrm>
              <a:prstGeom prst="rect">
                <a:avLst/>
              </a:prstGeom>
              <a:noFill/>
            </p:spPr>
            <p:txBody>
              <a:bodyPr wrap="square">
                <a:spAutoFit/>
              </a:bodyPr>
              <a:lstStyle/>
              <a:p>
                <a:r>
                  <a:rPr lang="es-CL" sz="1400" b="0" dirty="0">
                    <a:solidFill>
                      <a:srgbClr val="30C030"/>
                    </a:solidFill>
                  </a:rPr>
                  <a:t> </a:t>
                </a:r>
                <a14:m>
                  <m:oMath xmlns:m="http://schemas.openxmlformats.org/officeDocument/2006/math">
                    <m:r>
                      <a:rPr lang="es-CL" sz="1400" b="0" i="1" smtClean="0">
                        <a:solidFill>
                          <a:srgbClr val="30C030"/>
                        </a:solidFill>
                        <a:latin typeface="Cambria Math" panose="02040503050406030204" pitchFamily="18" charset="0"/>
                      </a:rPr>
                      <m:t>• </m:t>
                    </m:r>
                    <m:r>
                      <a:rPr lang="es-CL" sz="1400" b="0" i="1" smtClean="0">
                        <a:solidFill>
                          <a:srgbClr val="30C030"/>
                        </a:solidFill>
                        <a:latin typeface="Cambria Math" panose="02040503050406030204" pitchFamily="18" charset="0"/>
                      </a:rPr>
                      <m:t>𝑅𝑒𝑔𝑙𝑎𝑠</m:t>
                    </m:r>
                    <m:r>
                      <a:rPr lang="es-CL" sz="1400" b="0" i="1" smtClean="0">
                        <a:solidFill>
                          <a:srgbClr val="30C030"/>
                        </a:solidFill>
                        <a:latin typeface="Cambria Math" panose="02040503050406030204" pitchFamily="18" charset="0"/>
                      </a:rPr>
                      <m:t> </m:t>
                    </m:r>
                    <m:r>
                      <m:rPr>
                        <m:sty m:val="p"/>
                      </m:rPr>
                      <a:rPr lang="es-CL" sz="1400" b="0" i="0" smtClean="0">
                        <a:solidFill>
                          <a:srgbClr val="30C030"/>
                        </a:solidFill>
                        <a:latin typeface="Cambria Math" panose="02040503050406030204" pitchFamily="18" charset="0"/>
                      </a:rPr>
                      <m:t>IF</m:t>
                    </m:r>
                    <m:r>
                      <a:rPr lang="es-CL" sz="1400" b="0" i="0" smtClean="0">
                        <a:solidFill>
                          <a:srgbClr val="30C030"/>
                        </a:solidFill>
                        <a:latin typeface="Cambria Math" panose="02040503050406030204" pitchFamily="18" charset="0"/>
                      </a:rPr>
                      <m:t>−</m:t>
                    </m:r>
                    <m:r>
                      <m:rPr>
                        <m:sty m:val="p"/>
                      </m:rPr>
                      <a:rPr lang="es-CL" sz="1400" b="0" i="0" smtClean="0">
                        <a:solidFill>
                          <a:srgbClr val="30C030"/>
                        </a:solidFill>
                        <a:latin typeface="Cambria Math" panose="02040503050406030204" pitchFamily="18" charset="0"/>
                      </a:rPr>
                      <m:t>THEN</m:t>
                    </m:r>
                  </m:oMath>
                </a14:m>
                <a:br>
                  <a:rPr lang="es-CL" sz="1400" dirty="0">
                    <a:solidFill>
                      <a:srgbClr val="30C030"/>
                    </a:solidFill>
                    <a:latin typeface="Cambria Math" panose="02040503050406030204" pitchFamily="18" charset="0"/>
                  </a:rPr>
                </a:br>
                <a:r>
                  <a:rPr lang="es-CL" sz="1400" dirty="0">
                    <a:solidFill>
                      <a:srgbClr val="30C030"/>
                    </a:solidFill>
                    <a:latin typeface="Cambria Math" panose="02040503050406030204" pitchFamily="18" charset="0"/>
                  </a:rPr>
                  <a:t> </a:t>
                </a:r>
                <a14:m>
                  <m:oMath xmlns:m="http://schemas.openxmlformats.org/officeDocument/2006/math">
                    <m:r>
                      <a:rPr lang="es-CL" sz="1400" b="0" i="1" smtClean="0">
                        <a:solidFill>
                          <a:srgbClr val="30C030"/>
                        </a:solidFill>
                        <a:latin typeface="Cambria Math" panose="02040503050406030204" pitchFamily="18" charset="0"/>
                      </a:rPr>
                      <m:t>•</m:t>
                    </m:r>
                    <m:r>
                      <a:rPr lang="es-CL" sz="1400" b="0" i="1" smtClean="0">
                        <a:solidFill>
                          <a:srgbClr val="30C030"/>
                        </a:solidFill>
                        <a:latin typeface="Cambria Math" panose="02040503050406030204" pitchFamily="18" charset="0"/>
                      </a:rPr>
                      <m:t>𝐹𝑢𝑛𝑐𝑖𝑜𝑛𝑒𝑠</m:t>
                    </m:r>
                    <m:r>
                      <a:rPr lang="es-CL" sz="1400" b="0" i="1" smtClean="0">
                        <a:solidFill>
                          <a:srgbClr val="30C030"/>
                        </a:solidFill>
                        <a:latin typeface="Cambria Math" panose="02040503050406030204" pitchFamily="18" charset="0"/>
                      </a:rPr>
                      <m:t> </m:t>
                    </m:r>
                    <m:r>
                      <a:rPr lang="es-CL" sz="1400" b="0" i="1" smtClean="0">
                        <a:solidFill>
                          <a:srgbClr val="30C030"/>
                        </a:solidFill>
                        <a:latin typeface="Cambria Math" panose="02040503050406030204" pitchFamily="18" charset="0"/>
                      </a:rPr>
                      <m:t>𝑑𝑒</m:t>
                    </m:r>
                    <m:r>
                      <a:rPr lang="es-CL" sz="1400" b="0" i="1" smtClean="0">
                        <a:solidFill>
                          <a:srgbClr val="30C030"/>
                        </a:solidFill>
                        <a:latin typeface="Cambria Math" panose="02040503050406030204" pitchFamily="18" charset="0"/>
                      </a:rPr>
                      <m:t> </m:t>
                    </m:r>
                    <m:r>
                      <a:rPr lang="es-CL" sz="1400" b="0" i="1" smtClean="0">
                        <a:solidFill>
                          <a:srgbClr val="30C030"/>
                        </a:solidFill>
                        <a:latin typeface="Cambria Math" panose="02040503050406030204" pitchFamily="18" charset="0"/>
                      </a:rPr>
                      <m:t>𝑝𝑒𝑟𝑡𝑒𝑛𝑒𝑛𝑐𝑖𝑎</m:t>
                    </m:r>
                    <m:r>
                      <a:rPr lang="es-CL" sz="1400" b="0" i="1" smtClean="0">
                        <a:solidFill>
                          <a:srgbClr val="30C030"/>
                        </a:solidFill>
                        <a:latin typeface="Cambria Math" panose="02040503050406030204" pitchFamily="18" charset="0"/>
                      </a:rPr>
                      <m:t> (</m:t>
                    </m:r>
                    <m:r>
                      <a:rPr lang="es-CL" sz="1400" b="0" i="1" smtClean="0">
                        <a:solidFill>
                          <a:srgbClr val="30C030"/>
                        </a:solidFill>
                        <a:latin typeface="Cambria Math" panose="02040503050406030204" pitchFamily="18" charset="0"/>
                      </a:rPr>
                      <m:t>𝑀𝐹𝑠</m:t>
                    </m:r>
                    <m:r>
                      <a:rPr lang="es-CL" sz="1400" b="0" i="1" smtClean="0">
                        <a:solidFill>
                          <a:srgbClr val="30C030"/>
                        </a:solidFill>
                        <a:latin typeface="Cambria Math" panose="02040503050406030204" pitchFamily="18" charset="0"/>
                      </a:rPr>
                      <m:t>)</m:t>
                    </m:r>
                  </m:oMath>
                </a14:m>
                <a:endParaRPr lang="es-CL" sz="1400" dirty="0">
                  <a:solidFill>
                    <a:srgbClr val="30C030"/>
                  </a:solidFill>
                  <a:latin typeface="Cambria Math" panose="02040503050406030204" pitchFamily="18" charset="0"/>
                </a:endParaRPr>
              </a:p>
            </p:txBody>
          </p:sp>
        </mc:Choice>
        <mc:Fallback xmlns="">
          <p:sp>
            <p:nvSpPr>
              <p:cNvPr id="14" name="CuadroTexto 13">
                <a:extLst>
                  <a:ext uri="{FF2B5EF4-FFF2-40B4-BE49-F238E27FC236}">
                    <a16:creationId xmlns:a16="http://schemas.microsoft.com/office/drawing/2014/main" id="{4B3112CE-8356-49A1-A877-6B96D2C4116C}"/>
                  </a:ext>
                </a:extLst>
              </p:cNvPr>
              <p:cNvSpPr txBox="1">
                <a:spLocks noRot="1" noChangeAspect="1" noMove="1" noResize="1" noEditPoints="1" noAdjustHandles="1" noChangeArrowheads="1" noChangeShapeType="1" noTextEdit="1"/>
              </p:cNvSpPr>
              <p:nvPr/>
            </p:nvSpPr>
            <p:spPr>
              <a:xfrm>
                <a:off x="2514191" y="4810681"/>
                <a:ext cx="2933828" cy="523220"/>
              </a:xfrm>
              <a:prstGeom prst="rect">
                <a:avLst/>
              </a:prstGeom>
              <a:blipFill>
                <a:blip r:embed="rId7"/>
                <a:stretch>
                  <a:fillRect b="-4651"/>
                </a:stretch>
              </a:blipFill>
            </p:spPr>
            <p:txBody>
              <a:bodyPr/>
              <a:lstStyle/>
              <a:p>
                <a:r>
                  <a:rPr lang="es-CL">
                    <a:noFill/>
                  </a:rPr>
                  <a:t> </a:t>
                </a:r>
              </a:p>
            </p:txBody>
          </p:sp>
        </mc:Fallback>
      </mc:AlternateContent>
    </p:spTree>
    <p:extLst>
      <p:ext uri="{BB962C8B-B14F-4D97-AF65-F5344CB8AC3E}">
        <p14:creationId xmlns:p14="http://schemas.microsoft.com/office/powerpoint/2010/main" val="12977378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4"/>
                                        </p:tgtEl>
                                      </p:cBhvr>
                                    </p:animEffect>
                                    <p:animScale>
                                      <p:cBhvr>
                                        <p:cTn id="10"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theme/theme1.xml><?xml version="1.0" encoding="utf-8"?>
<a:theme xmlns:a="http://schemas.openxmlformats.org/drawingml/2006/main" name="Dividendo">
  <a:themeElements>
    <a:clrScheme name="Personalizado 1">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ersonalizado 1">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8A4CD097BAA9E34C981DCA0965814087" ma:contentTypeVersion="5" ma:contentTypeDescription="Crear nuevo documento." ma:contentTypeScope="" ma:versionID="f5991db0dfce234419e1933e10c3ed5b">
  <xsd:schema xmlns:xsd="http://www.w3.org/2001/XMLSchema" xmlns:xs="http://www.w3.org/2001/XMLSchema" xmlns:p="http://schemas.microsoft.com/office/2006/metadata/properties" xmlns:ns3="33ce0fd6-64cb-4a45-bbdb-7d0d9566b243" xmlns:ns4="3ca6bc92-1593-4a3a-a339-a40d5f6668b0" targetNamespace="http://schemas.microsoft.com/office/2006/metadata/properties" ma:root="true" ma:fieldsID="1d5596df2344b823196f0ddcecb7a9e1" ns3:_="" ns4:_="">
    <xsd:import namespace="33ce0fd6-64cb-4a45-bbdb-7d0d9566b243"/>
    <xsd:import namespace="3ca6bc92-1593-4a3a-a339-a40d5f6668b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ce0fd6-64cb-4a45-bbdb-7d0d9566b243"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a6bc92-1593-4a3a-a339-a40d5f6668b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62D0A6-9BB6-4680-A9AF-93CC014B57AC}">
  <ds:schemaRefs>
    <ds:schemaRef ds:uri="http://schemas.openxmlformats.org/package/2006/metadata/core-properties"/>
    <ds:schemaRef ds:uri="http://www.w3.org/XML/1998/namespace"/>
    <ds:schemaRef ds:uri="http://purl.org/dc/dcmitype/"/>
    <ds:schemaRef ds:uri="http://schemas.microsoft.com/office/infopath/2007/PartnerControls"/>
    <ds:schemaRef ds:uri="http://schemas.microsoft.com/office/2006/documentManagement/types"/>
    <ds:schemaRef ds:uri="33ce0fd6-64cb-4a45-bbdb-7d0d9566b243"/>
    <ds:schemaRef ds:uri="http://purl.org/dc/elements/1.1/"/>
    <ds:schemaRef ds:uri="3ca6bc92-1593-4a3a-a339-a40d5f6668b0"/>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5403860-50A9-406D-9A4E-E31A77A2B6C4}">
  <ds:schemaRefs>
    <ds:schemaRef ds:uri="http://schemas.microsoft.com/sharepoint/v3/contenttype/forms"/>
  </ds:schemaRefs>
</ds:datastoreItem>
</file>

<file path=customXml/itemProps3.xml><?xml version="1.0" encoding="utf-8"?>
<ds:datastoreItem xmlns:ds="http://schemas.openxmlformats.org/officeDocument/2006/customXml" ds:itemID="{8014E03A-FC99-4165-82F8-EE63F7ECF8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ce0fd6-64cb-4a45-bbdb-7d0d9566b243"/>
    <ds:schemaRef ds:uri="3ca6bc92-1593-4a3a-a339-a40d5f6668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16778</TotalTime>
  <Words>4919</Words>
  <Application>Microsoft Office PowerPoint</Application>
  <PresentationFormat>Panorámica</PresentationFormat>
  <Paragraphs>463</Paragraphs>
  <Slides>31</Slides>
  <Notes>27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31</vt:i4>
      </vt:variant>
    </vt:vector>
  </HeadingPairs>
  <TitlesOfParts>
    <vt:vector size="39" baseType="lpstr">
      <vt:lpstr>Arial</vt:lpstr>
      <vt:lpstr>Calibri</vt:lpstr>
      <vt:lpstr>Cambria</vt:lpstr>
      <vt:lpstr>Cambria Math</vt:lpstr>
      <vt:lpstr>Segoe UI</vt:lpstr>
      <vt:lpstr>Wingdings</vt:lpstr>
      <vt:lpstr>Wingdings 2</vt:lpstr>
      <vt:lpstr>Dividendo</vt:lpstr>
      <vt:lpstr>“Implementation of a neurofuzzy control strategy in a heterogeneous system architecture”</vt:lpstr>
      <vt:lpstr>Contenidos</vt:lpstr>
      <vt:lpstr>Introducción</vt:lpstr>
      <vt:lpstr>motivación</vt:lpstr>
      <vt:lpstr>objetivos</vt:lpstr>
      <vt:lpstr>Desafíos</vt:lpstr>
      <vt:lpstr>Desarrollo</vt:lpstr>
      <vt:lpstr>Diseño de la solución</vt:lpstr>
      <vt:lpstr>ANFIS: Adaptive Neuro Fuzzy Inference System</vt:lpstr>
      <vt:lpstr>ANFIS: Adaptive Neuro Fuzzy Inference System</vt:lpstr>
      <vt:lpstr>Entrenamiento de ANFIS y uso</vt:lpstr>
      <vt:lpstr>Dirigible: El conejillo de indias</vt:lpstr>
      <vt:lpstr>Dirigible: El conejillo de indias</vt:lpstr>
      <vt:lpstr>Dirigible: El conejillo de indias</vt:lpstr>
      <vt:lpstr>Estrategia de control</vt:lpstr>
      <vt:lpstr>DMC: Dynamic matrix control con ANFIS</vt:lpstr>
      <vt:lpstr>Computación heterogénea</vt:lpstr>
      <vt:lpstr>Resultados</vt:lpstr>
      <vt:lpstr>Trabajo realizado</vt:lpstr>
      <vt:lpstr>Resultados Simulación dirigible</vt:lpstr>
      <vt:lpstr>Resultados Entrenamiento ANFIS</vt:lpstr>
      <vt:lpstr>Resultados Entrenamiento ANFIS</vt:lpstr>
      <vt:lpstr>Resultados estrategia de control</vt:lpstr>
      <vt:lpstr>Resultados implementación heterogénea</vt:lpstr>
      <vt:lpstr>Conclusiones</vt:lpstr>
      <vt:lpstr>Comentarios</vt:lpstr>
      <vt:lpstr>Trabajo futuro</vt:lpstr>
      <vt:lpstr>Gracias por su atención</vt:lpstr>
      <vt:lpstr>ANFIS: Adaptive NeuroFuzzy Inference System</vt:lpstr>
      <vt:lpstr>Dynamic matrix control: Resultados SISO  </vt:lpstr>
      <vt:lpstr>Dynamic matrix control: Algoritmo MIMO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neurofuzzy control strategy in a heterogeneous system architecture</dc:title>
  <dc:creator>Piero Riva</dc:creator>
  <cp:lastModifiedBy>Piero Alessandro Riva Riquelme</cp:lastModifiedBy>
  <cp:revision>526</cp:revision>
  <dcterms:created xsi:type="dcterms:W3CDTF">2021-01-11T16:52:34Z</dcterms:created>
  <dcterms:modified xsi:type="dcterms:W3CDTF">2021-04-08T18:07:58Z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0x0101008A4CD097BAA9E34C981DCA0965814087</vt:lpwstr>
  </property>
</Properties>
</file>